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handoutMasterIdLst>
    <p:handoutMasterId r:id="rId95"/>
  </p:handoutMasterIdLst>
  <p:sldIdLst>
    <p:sldId id="256" r:id="rId2"/>
    <p:sldId id="374" r:id="rId3"/>
    <p:sldId id="656" r:id="rId4"/>
    <p:sldId id="362" r:id="rId5"/>
    <p:sldId id="638" r:id="rId6"/>
    <p:sldId id="587" r:id="rId7"/>
    <p:sldId id="592" r:id="rId8"/>
    <p:sldId id="641" r:id="rId9"/>
    <p:sldId id="640" r:id="rId10"/>
    <p:sldId id="594" r:id="rId11"/>
    <p:sldId id="484" r:id="rId12"/>
    <p:sldId id="645" r:id="rId13"/>
    <p:sldId id="646" r:id="rId14"/>
    <p:sldId id="648" r:id="rId15"/>
    <p:sldId id="657" r:id="rId16"/>
    <p:sldId id="525" r:id="rId17"/>
    <p:sldId id="649" r:id="rId18"/>
    <p:sldId id="630" r:id="rId19"/>
    <p:sldId id="487" r:id="rId20"/>
    <p:sldId id="637" r:id="rId21"/>
    <p:sldId id="635" r:id="rId22"/>
    <p:sldId id="636" r:id="rId23"/>
    <p:sldId id="488" r:id="rId24"/>
    <p:sldId id="489" r:id="rId25"/>
    <p:sldId id="526" r:id="rId26"/>
    <p:sldId id="527" r:id="rId27"/>
    <p:sldId id="528" r:id="rId28"/>
    <p:sldId id="631" r:id="rId29"/>
    <p:sldId id="650" r:id="rId30"/>
    <p:sldId id="621" r:id="rId31"/>
    <p:sldId id="622" r:id="rId32"/>
    <p:sldId id="651" r:id="rId33"/>
    <p:sldId id="491" r:id="rId34"/>
    <p:sldId id="623" r:id="rId35"/>
    <p:sldId id="624" r:id="rId36"/>
    <p:sldId id="492" r:id="rId37"/>
    <p:sldId id="632" r:id="rId38"/>
    <p:sldId id="493" r:id="rId39"/>
    <p:sldId id="607" r:id="rId40"/>
    <p:sldId id="609" r:id="rId41"/>
    <p:sldId id="494" r:id="rId42"/>
    <p:sldId id="495" r:id="rId43"/>
    <p:sldId id="497" r:id="rId44"/>
    <p:sldId id="498" r:id="rId45"/>
    <p:sldId id="625" r:id="rId46"/>
    <p:sldId id="626" r:id="rId47"/>
    <p:sldId id="629" r:id="rId48"/>
    <p:sldId id="628" r:id="rId49"/>
    <p:sldId id="627" r:id="rId50"/>
    <p:sldId id="610" r:id="rId51"/>
    <p:sldId id="501" r:id="rId52"/>
    <p:sldId id="619" r:id="rId53"/>
    <p:sldId id="612" r:id="rId54"/>
    <p:sldId id="614" r:id="rId55"/>
    <p:sldId id="615" r:id="rId56"/>
    <p:sldId id="616" r:id="rId57"/>
    <p:sldId id="617" r:id="rId58"/>
    <p:sldId id="658" r:id="rId59"/>
    <p:sldId id="549" r:id="rId60"/>
    <p:sldId id="558" r:id="rId61"/>
    <p:sldId id="551" r:id="rId62"/>
    <p:sldId id="653" r:id="rId63"/>
    <p:sldId id="564" r:id="rId64"/>
    <p:sldId id="565" r:id="rId65"/>
    <p:sldId id="510" r:id="rId66"/>
    <p:sldId id="511" r:id="rId67"/>
    <p:sldId id="654" r:id="rId68"/>
    <p:sldId id="512" r:id="rId69"/>
    <p:sldId id="566" r:id="rId70"/>
    <p:sldId id="514" r:id="rId71"/>
    <p:sldId id="515" r:id="rId72"/>
    <p:sldId id="567" r:id="rId73"/>
    <p:sldId id="517" r:id="rId74"/>
    <p:sldId id="519" r:id="rId75"/>
    <p:sldId id="568" r:id="rId76"/>
    <p:sldId id="570" r:id="rId77"/>
    <p:sldId id="571" r:id="rId78"/>
    <p:sldId id="569" r:id="rId79"/>
    <p:sldId id="572" r:id="rId80"/>
    <p:sldId id="573" r:id="rId81"/>
    <p:sldId id="524" r:id="rId82"/>
    <p:sldId id="659" r:id="rId83"/>
    <p:sldId id="445" r:id="rId84"/>
    <p:sldId id="655" r:id="rId85"/>
    <p:sldId id="576" r:id="rId86"/>
    <p:sldId id="477" r:id="rId87"/>
    <p:sldId id="580" r:id="rId88"/>
    <p:sldId id="479" r:id="rId89"/>
    <p:sldId id="583" r:id="rId90"/>
    <p:sldId id="582" r:id="rId91"/>
    <p:sldId id="652" r:id="rId92"/>
    <p:sldId id="586" r:id="rId93"/>
  </p:sldIdLst>
  <p:sldSz cx="9144000" cy="6858000" type="screen4x3"/>
  <p:notesSz cx="6797675" cy="987425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00CC"/>
    <a:srgbClr val="FF33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2" autoAdjust="0"/>
    <p:restoredTop sz="85678" autoAdjust="0"/>
  </p:normalViewPr>
  <p:slideViewPr>
    <p:cSldViewPr snapToGrid="0">
      <p:cViewPr>
        <p:scale>
          <a:sx n="66" d="100"/>
          <a:sy n="66" d="100"/>
        </p:scale>
        <p:origin x="-1450" y="-202"/>
      </p:cViewPr>
      <p:guideLst>
        <p:guide orient="horz" pos="2167"/>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2"/>
            <a:ext cx="2945323" cy="494434"/>
          </a:xfrm>
          <a:prstGeom prst="rect">
            <a:avLst/>
          </a:prstGeom>
        </p:spPr>
        <p:txBody>
          <a:bodyPr vert="horz" lIns="101361" tIns="50681" rIns="101361" bIns="50681" rtlCol="0"/>
          <a:lstStyle>
            <a:lvl1pPr algn="l">
              <a:defRPr sz="1300"/>
            </a:lvl1pPr>
          </a:lstStyle>
          <a:p>
            <a:endParaRPr lang="zh-CN" altLang="en-US"/>
          </a:p>
        </p:txBody>
      </p:sp>
      <p:sp>
        <p:nvSpPr>
          <p:cNvPr id="3" name="日期占位符 2"/>
          <p:cNvSpPr>
            <a:spLocks noGrp="1"/>
          </p:cNvSpPr>
          <p:nvPr>
            <p:ph type="dt" sz="quarter" idx="1"/>
          </p:nvPr>
        </p:nvSpPr>
        <p:spPr>
          <a:xfrm>
            <a:off x="3850668" y="2"/>
            <a:ext cx="2945323" cy="494434"/>
          </a:xfrm>
          <a:prstGeom prst="rect">
            <a:avLst/>
          </a:prstGeom>
        </p:spPr>
        <p:txBody>
          <a:bodyPr vert="horz" lIns="101361" tIns="50681" rIns="101361" bIns="50681" rtlCol="0"/>
          <a:lstStyle>
            <a:lvl1pPr algn="r">
              <a:defRPr sz="1300"/>
            </a:lvl1pPr>
          </a:lstStyle>
          <a:p>
            <a:fld id="{8D5EE05E-6B0A-49CD-AAEC-F748CB991933}" type="datetimeFigureOut">
              <a:rPr lang="zh-CN" altLang="en-US" smtClean="0"/>
              <a:t>2015-11-2</a:t>
            </a:fld>
            <a:endParaRPr lang="zh-CN" altLang="en-US"/>
          </a:p>
        </p:txBody>
      </p:sp>
      <p:sp>
        <p:nvSpPr>
          <p:cNvPr id="4" name="页脚占位符 3"/>
          <p:cNvSpPr>
            <a:spLocks noGrp="1"/>
          </p:cNvSpPr>
          <p:nvPr>
            <p:ph type="ftr" sz="quarter" idx="2"/>
          </p:nvPr>
        </p:nvSpPr>
        <p:spPr>
          <a:xfrm>
            <a:off x="1" y="9379817"/>
            <a:ext cx="2945323" cy="494434"/>
          </a:xfrm>
          <a:prstGeom prst="rect">
            <a:avLst/>
          </a:prstGeom>
        </p:spPr>
        <p:txBody>
          <a:bodyPr vert="horz" lIns="101361" tIns="50681" rIns="101361" bIns="50681"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50668" y="9379817"/>
            <a:ext cx="2945323" cy="494434"/>
          </a:xfrm>
          <a:prstGeom prst="rect">
            <a:avLst/>
          </a:prstGeom>
        </p:spPr>
        <p:txBody>
          <a:bodyPr vert="horz" lIns="101361" tIns="50681" rIns="101361" bIns="50681" rtlCol="0" anchor="b"/>
          <a:lstStyle>
            <a:lvl1pPr algn="r">
              <a:defRPr sz="1300"/>
            </a:lvl1pPr>
          </a:lstStyle>
          <a:p>
            <a:fld id="{06D30EE7-2645-4B82-B237-967D5EBD242A}" type="slidenum">
              <a:rPr lang="zh-CN" altLang="en-US" smtClean="0"/>
              <a:t>‹#›</a:t>
            </a:fld>
            <a:endParaRPr lang="zh-CN" altLang="en-US"/>
          </a:p>
        </p:txBody>
      </p:sp>
    </p:spTree>
    <p:extLst>
      <p:ext uri="{BB962C8B-B14F-4D97-AF65-F5344CB8AC3E}">
        <p14:creationId xmlns:p14="http://schemas.microsoft.com/office/powerpoint/2010/main" val="2737186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2"/>
            <a:ext cx="2945323" cy="494434"/>
          </a:xfrm>
          <a:prstGeom prst="rect">
            <a:avLst/>
          </a:prstGeom>
        </p:spPr>
        <p:txBody>
          <a:bodyPr vert="horz" lIns="95564" tIns="47782" rIns="95564" bIns="47782" rtlCol="0"/>
          <a:lstStyle>
            <a:lvl1pPr algn="l" eaLnBrk="1" hangingPunct="1">
              <a:defRPr sz="1200">
                <a:latin typeface="Arial" charset="0"/>
                <a:ea typeface="宋体" charset="-122"/>
              </a:defRPr>
            </a:lvl1pPr>
          </a:lstStyle>
          <a:p>
            <a:pPr>
              <a:defRPr/>
            </a:pPr>
            <a:endParaRPr lang="zh-CN" altLang="en-US"/>
          </a:p>
        </p:txBody>
      </p:sp>
      <p:sp>
        <p:nvSpPr>
          <p:cNvPr id="3" name="日期占位符 2"/>
          <p:cNvSpPr>
            <a:spLocks noGrp="1"/>
          </p:cNvSpPr>
          <p:nvPr>
            <p:ph type="dt" idx="1"/>
          </p:nvPr>
        </p:nvSpPr>
        <p:spPr>
          <a:xfrm>
            <a:off x="3850668" y="2"/>
            <a:ext cx="2945323" cy="494434"/>
          </a:xfrm>
          <a:prstGeom prst="rect">
            <a:avLst/>
          </a:prstGeom>
        </p:spPr>
        <p:txBody>
          <a:bodyPr vert="horz" lIns="95564" tIns="47782" rIns="95564" bIns="47782" rtlCol="0"/>
          <a:lstStyle>
            <a:lvl1pPr algn="r" eaLnBrk="1" hangingPunct="1">
              <a:defRPr sz="1200">
                <a:latin typeface="Arial" charset="0"/>
                <a:ea typeface="宋体" charset="-122"/>
              </a:defRPr>
            </a:lvl1pPr>
          </a:lstStyle>
          <a:p>
            <a:pPr>
              <a:defRPr/>
            </a:pPr>
            <a:fld id="{2D32D9A6-420E-44F8-A913-BFC747D8F4CA}" type="datetimeFigureOut">
              <a:rPr lang="zh-CN" altLang="en-US"/>
              <a:pPr>
                <a:defRPr/>
              </a:pPr>
              <a:t>2015-11-2</a:t>
            </a:fld>
            <a:endParaRPr lang="zh-CN" altLang="en-US"/>
          </a:p>
        </p:txBody>
      </p:sp>
      <p:sp>
        <p:nvSpPr>
          <p:cNvPr id="4" name="幻灯片图像占位符 3"/>
          <p:cNvSpPr>
            <a:spLocks noGrp="1" noRot="1" noChangeAspect="1"/>
          </p:cNvSpPr>
          <p:nvPr>
            <p:ph type="sldImg" idx="2"/>
          </p:nvPr>
        </p:nvSpPr>
        <p:spPr>
          <a:xfrm>
            <a:off x="930275" y="739775"/>
            <a:ext cx="4937125" cy="3703638"/>
          </a:xfrm>
          <a:prstGeom prst="rect">
            <a:avLst/>
          </a:prstGeom>
          <a:noFill/>
          <a:ln w="12700">
            <a:solidFill>
              <a:prstClr val="black"/>
            </a:solidFill>
          </a:ln>
        </p:spPr>
        <p:txBody>
          <a:bodyPr vert="horz" lIns="95564" tIns="47782" rIns="95564" bIns="47782" rtlCol="0" anchor="ctr"/>
          <a:lstStyle/>
          <a:p>
            <a:pPr lvl="0"/>
            <a:endParaRPr lang="zh-CN" altLang="en-US" noProof="0" smtClean="0"/>
          </a:p>
        </p:txBody>
      </p:sp>
      <p:sp>
        <p:nvSpPr>
          <p:cNvPr id="5" name="备注占位符 4"/>
          <p:cNvSpPr>
            <a:spLocks noGrp="1"/>
          </p:cNvSpPr>
          <p:nvPr>
            <p:ph type="body" sz="quarter" idx="3"/>
          </p:nvPr>
        </p:nvSpPr>
        <p:spPr>
          <a:xfrm>
            <a:off x="679432" y="4689910"/>
            <a:ext cx="5438814" cy="4444494"/>
          </a:xfrm>
          <a:prstGeom prst="rect">
            <a:avLst/>
          </a:prstGeom>
        </p:spPr>
        <p:txBody>
          <a:bodyPr vert="horz" lIns="95564" tIns="47782" rIns="95564" bIns="47782"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1" y="9378013"/>
            <a:ext cx="2945323" cy="494434"/>
          </a:xfrm>
          <a:prstGeom prst="rect">
            <a:avLst/>
          </a:prstGeom>
        </p:spPr>
        <p:txBody>
          <a:bodyPr vert="horz" lIns="95564" tIns="47782" rIns="95564" bIns="47782"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50668" y="9378013"/>
            <a:ext cx="2945323" cy="494434"/>
          </a:xfrm>
          <a:prstGeom prst="rect">
            <a:avLst/>
          </a:prstGeom>
        </p:spPr>
        <p:txBody>
          <a:bodyPr vert="horz" wrap="square" lIns="95564" tIns="47782" rIns="95564" bIns="47782" numCol="1" anchor="b" anchorCtr="0" compatLnSpc="1">
            <a:prstTxWarp prst="textNoShape">
              <a:avLst/>
            </a:prstTxWarp>
          </a:bodyPr>
          <a:lstStyle>
            <a:lvl1pPr algn="r" eaLnBrk="1" hangingPunct="1">
              <a:defRPr sz="1200"/>
            </a:lvl1pPr>
          </a:lstStyle>
          <a:p>
            <a:pPr>
              <a:defRPr/>
            </a:pPr>
            <a:fld id="{6DAF9D5B-DECA-4BE4-A097-858524B2E462}" type="slidenum">
              <a:rPr lang="zh-CN" altLang="en-US"/>
              <a:pPr>
                <a:defRPr/>
              </a:pPr>
              <a:t>‹#›</a:t>
            </a:fld>
            <a:endParaRPr lang="zh-CN" altLang="en-US"/>
          </a:p>
        </p:txBody>
      </p:sp>
    </p:spTree>
    <p:extLst>
      <p:ext uri="{BB962C8B-B14F-4D97-AF65-F5344CB8AC3E}">
        <p14:creationId xmlns:p14="http://schemas.microsoft.com/office/powerpoint/2010/main" val="29485753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23560" indent="-316754">
              <a:defRPr>
                <a:solidFill>
                  <a:schemeClr val="tx1"/>
                </a:solidFill>
                <a:latin typeface="Arial" panose="020B0604020202020204" pitchFamily="34" charset="0"/>
                <a:ea typeface="宋体" panose="02010600030101010101" pitchFamily="2" charset="-122"/>
              </a:defRPr>
            </a:lvl2pPr>
            <a:lvl3pPr marL="1267016" indent="-253403">
              <a:defRPr>
                <a:solidFill>
                  <a:schemeClr val="tx1"/>
                </a:solidFill>
                <a:latin typeface="Arial" panose="020B0604020202020204" pitchFamily="34" charset="0"/>
                <a:ea typeface="宋体" panose="02010600030101010101" pitchFamily="2" charset="-122"/>
              </a:defRPr>
            </a:lvl3pPr>
            <a:lvl4pPr marL="1773822" indent="-253403">
              <a:defRPr>
                <a:solidFill>
                  <a:schemeClr val="tx1"/>
                </a:solidFill>
                <a:latin typeface="Arial" panose="020B0604020202020204" pitchFamily="34" charset="0"/>
                <a:ea typeface="宋体" panose="02010600030101010101" pitchFamily="2" charset="-122"/>
              </a:defRPr>
            </a:lvl4pPr>
            <a:lvl5pPr marL="2280628" indent="-253403">
              <a:defRPr>
                <a:solidFill>
                  <a:schemeClr val="tx1"/>
                </a:solidFill>
                <a:latin typeface="Arial" panose="020B0604020202020204" pitchFamily="34" charset="0"/>
                <a:ea typeface="宋体" panose="02010600030101010101" pitchFamily="2" charset="-122"/>
              </a:defRPr>
            </a:lvl5pPr>
            <a:lvl6pPr marL="2787434" indent="-25340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94240" indent="-25340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801047" indent="-25340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307853" indent="-25340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676D46-AAA4-4F5D-BE12-583B6A1D6FB1}" type="slidenum">
              <a:rPr lang="zh-CN" altLang="en-US" smtClean="0"/>
              <a:pPr/>
              <a:t>1</a:t>
            </a:fld>
            <a:endParaRPr lang="zh-CN" altLang="en-US" smtClean="0"/>
          </a:p>
        </p:txBody>
      </p:sp>
    </p:spTree>
    <p:extLst>
      <p:ext uri="{BB962C8B-B14F-4D97-AF65-F5344CB8AC3E}">
        <p14:creationId xmlns:p14="http://schemas.microsoft.com/office/powerpoint/2010/main" val="1547969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大面积和高分辨率的探测器需求，意味着其电子学通道数的大量增加，导致信号读出电路和处理单元也同样数量的增加，进而对系统的复杂度、功耗、处理能力、成本等方面均带来挑战。</a:t>
            </a:r>
            <a:endParaRPr lang="zh-CN" altLang="en-US" dirty="0" smtClean="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10</a:t>
            </a:fld>
            <a:endParaRPr lang="zh-CN" altLang="en-US"/>
          </a:p>
        </p:txBody>
      </p:sp>
    </p:spTree>
    <p:extLst>
      <p:ext uri="{BB962C8B-B14F-4D97-AF65-F5344CB8AC3E}">
        <p14:creationId xmlns:p14="http://schemas.microsoft.com/office/powerpoint/2010/main" val="118860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面对这种挑战，人们发展了如下几种可降低电子学通道数的典型方法。</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11</a:t>
            </a:fld>
            <a:endParaRPr lang="zh-CN" altLang="en-US"/>
          </a:p>
        </p:txBody>
      </p:sp>
    </p:spTree>
    <p:extLst>
      <p:ext uri="{BB962C8B-B14F-4D97-AF65-F5344CB8AC3E}">
        <p14:creationId xmlns:p14="http://schemas.microsoft.com/office/powerpoint/2010/main" val="40104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smtClean="0">
                <a:solidFill>
                  <a:schemeClr val="tx1"/>
                </a:solidFill>
                <a:effectLst/>
                <a:latin typeface="+mn-lt"/>
                <a:ea typeface="+mn-ea"/>
                <a:cs typeface="+mn-cs"/>
              </a:rPr>
              <a:t>延迟线读出法：在读出条加入固定延迟单元，通过测量信号两端时间差来确定击中位置，这种方法使用很少的电子学路数，但死时间大，需匹配高精度时间测量系统</a:t>
            </a:r>
            <a:endParaRPr lang="zh-CN" altLang="en-US" dirty="0"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1DC7DC1-EE4E-4ACD-8BF5-1B0A81D66769}" type="slidenum">
              <a:rPr lang="zh-CN" altLang="en-US" smtClean="0">
                <a:latin typeface="Calibri" pitchFamily="34" charset="0"/>
              </a:rPr>
              <a:pPr/>
              <a:t>12</a:t>
            </a:fld>
            <a:endParaRPr lang="zh-CN" altLang="en-US" smtClean="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sz="1200" kern="1200" dirty="0" smtClean="0">
                <a:solidFill>
                  <a:schemeClr val="tx1"/>
                </a:solidFill>
                <a:effectLst/>
                <a:latin typeface="+mn-lt"/>
                <a:ea typeface="+mn-ea"/>
                <a:cs typeface="+mn-cs"/>
              </a:rPr>
              <a:t>阻性插值读出法：通过阻性</a:t>
            </a:r>
            <a:r>
              <a:rPr lang="en-US" sz="1200" kern="1200" dirty="0" smtClean="0">
                <a:solidFill>
                  <a:schemeClr val="tx1"/>
                </a:solidFill>
                <a:effectLst/>
                <a:latin typeface="+mn-lt"/>
                <a:ea typeface="+mn-ea"/>
                <a:cs typeface="+mn-cs"/>
              </a:rPr>
              <a:t>pad</a:t>
            </a:r>
            <a:r>
              <a:rPr lang="zh-CN" altLang="en-US" sz="1200" kern="1200" dirty="0" smtClean="0">
                <a:solidFill>
                  <a:schemeClr val="tx1"/>
                </a:solidFill>
                <a:effectLst/>
                <a:latin typeface="+mn-lt"/>
                <a:ea typeface="+mn-ea"/>
                <a:cs typeface="+mn-cs"/>
              </a:rPr>
              <a:t>四个电极的不同电荷量来重建入射位置，这种方法使用电子学较少，但重建算法复杂，分辨率不高</a:t>
            </a:r>
            <a:endParaRPr lang="en-US" sz="1200" kern="1200" dirty="0" smtClean="0">
              <a:solidFill>
                <a:schemeClr val="tx1"/>
              </a:solidFill>
              <a:effectLst/>
              <a:latin typeface="+mn-lt"/>
              <a:ea typeface="+mn-ea"/>
              <a:cs typeface="+mn-cs"/>
            </a:endParaRPr>
          </a:p>
          <a:p>
            <a:endParaRPr lang="zh-CN" altLang="en-US" dirty="0" smtClean="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AEC5F21-3CC5-45FB-9C66-DDD5B1A0DDC8}" type="slidenum">
              <a:rPr lang="zh-CN" altLang="en-US" smtClean="0">
                <a:latin typeface="Calibri" pitchFamily="34" charset="0"/>
              </a:rPr>
              <a:pPr/>
              <a:t>13</a:t>
            </a:fld>
            <a:endParaRPr lang="zh-CN" altLang="en-US" smtClean="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开关电容阵列读出法和</a:t>
            </a:r>
            <a:r>
              <a:rPr lang="en-US" sz="1200" kern="1200" dirty="0" smtClean="0">
                <a:solidFill>
                  <a:schemeClr val="tx1"/>
                </a:solidFill>
                <a:effectLst/>
                <a:latin typeface="+mn-lt"/>
                <a:ea typeface="+mn-ea"/>
                <a:cs typeface="+mn-cs"/>
              </a:rPr>
              <a:t>CMOS</a:t>
            </a:r>
            <a:r>
              <a:rPr lang="zh-CN" altLang="en-US" sz="1200" kern="1200" dirty="0" smtClean="0">
                <a:solidFill>
                  <a:schemeClr val="tx1"/>
                </a:solidFill>
                <a:effectLst/>
                <a:latin typeface="+mn-lt"/>
                <a:ea typeface="+mn-ea"/>
                <a:cs typeface="+mn-cs"/>
              </a:rPr>
              <a:t>方法是直接将</a:t>
            </a:r>
            <a:r>
              <a:rPr lang="en-US" sz="1200" kern="1200" dirty="0" smtClean="0">
                <a:solidFill>
                  <a:schemeClr val="tx1"/>
                </a:solidFill>
                <a:effectLst/>
                <a:latin typeface="+mn-lt"/>
                <a:ea typeface="+mn-ea"/>
                <a:cs typeface="+mn-cs"/>
              </a:rPr>
              <a:t>pad</a:t>
            </a:r>
            <a:r>
              <a:rPr lang="zh-CN" altLang="en-US" sz="1200" kern="1200" dirty="0" smtClean="0">
                <a:solidFill>
                  <a:schemeClr val="tx1"/>
                </a:solidFill>
                <a:effectLst/>
                <a:latin typeface="+mn-lt"/>
                <a:ea typeface="+mn-ea"/>
                <a:cs typeface="+mn-cs"/>
              </a:rPr>
              <a:t>信号收集处理，这两种方法减少了电子学通道，但设计成本高，不具备通用性</a:t>
            </a:r>
            <a:endParaRPr lang="zh-CN" altLang="en-US" dirty="0" smtClean="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AEC5F21-3CC5-45FB-9C66-DDD5B1A0DDC8}" type="slidenum">
              <a:rPr lang="zh-CN" altLang="en-US" smtClean="0">
                <a:latin typeface="Calibri" pitchFamily="34" charset="0"/>
              </a:rPr>
              <a:pPr/>
              <a:t>14</a:t>
            </a:fld>
            <a:endParaRPr lang="zh-CN" altLang="en-US" smtClean="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上述几种方法不同程度地减小了电子学通道，但也有各自的缺点，未能大规模使用。接下来我们来看位置编码读出方法，基于该方法的研究是本论文研究的核心内容。</a:t>
            </a:r>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15</a:t>
            </a:fld>
            <a:endParaRPr lang="zh-CN" altLang="en-US"/>
          </a:p>
        </p:txBody>
      </p:sp>
    </p:spTree>
    <p:extLst>
      <p:ext uri="{BB962C8B-B14F-4D97-AF65-F5344CB8AC3E}">
        <p14:creationId xmlns:p14="http://schemas.microsoft.com/office/powerpoint/2010/main" val="1988214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编码是信息从一种形式或格式转换为另一种形式的过程。一般两层含义，编码加密，保密通信；编码压缩</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数据处理，这也是本论文中使用的概念。大数据时代</a:t>
            </a:r>
            <a:r>
              <a:rPr lang="en-US" altLang="zh-CN" sz="1200" b="0" i="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喜欢摄影的同学都知道，数码照片的原始数据</a:t>
            </a:r>
            <a:r>
              <a:rPr lang="en-US" sz="1200" b="1" kern="1200" dirty="0" smtClean="0">
                <a:solidFill>
                  <a:schemeClr val="tx1"/>
                </a:solidFill>
                <a:effectLst/>
                <a:latin typeface="+mn-lt"/>
                <a:ea typeface="+mn-ea"/>
                <a:cs typeface="+mn-cs"/>
              </a:rPr>
              <a:t>raw</a:t>
            </a:r>
            <a:r>
              <a:rPr lang="zh-CN" altLang="en-US" sz="1200" b="1" kern="1200" dirty="0" smtClean="0">
                <a:solidFill>
                  <a:schemeClr val="tx1"/>
                </a:solidFill>
                <a:effectLst/>
                <a:latin typeface="+mn-lt"/>
                <a:ea typeface="+mn-ea"/>
                <a:cs typeface="+mn-cs"/>
              </a:rPr>
              <a:t>格式。。。。这是信息采集之后的编码压缩，近年来压缩感知采样方法，利用信号的稀疏特点，将编码压缩融入到了采样过程中。另外在数字电路里的二进制编码器，串并转换，也是一种编码压缩的过程。</a:t>
            </a:r>
            <a:endParaRPr lang="en-US" altLang="zh-CN" sz="1200" b="1"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smtClean="0">
                <a:solidFill>
                  <a:schemeClr val="tx1"/>
                </a:solidFill>
                <a:effectLst/>
                <a:latin typeface="+mn-lt"/>
                <a:ea typeface="+mn-ea"/>
                <a:cs typeface="+mn-cs"/>
              </a:rPr>
              <a:t>那么能否？传统读出是一对一，可否通过编码的方式，实现电子学通道复用，少量电子学通道编码读出多个读出条呢？</a:t>
            </a:r>
            <a:endParaRPr lang="en-US" sz="1200" kern="1200" dirty="0">
              <a:solidFill>
                <a:schemeClr val="tx1"/>
              </a:solidFill>
              <a:effectLst/>
              <a:latin typeface="+mn-lt"/>
              <a:ea typeface="+mn-ea"/>
              <a:cs typeface="+mn-cs"/>
            </a:endParaRPr>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a:spcBef>
                <a:spcPct val="0"/>
              </a:spcBef>
              <a:spcAft>
                <a:spcPct val="0"/>
              </a:spcAft>
            </a:pPr>
            <a:fld id="{A71CEE7E-828F-401E-BDE5-66DDD6C0967B}" type="slidenum">
              <a:rPr lang="en-US" altLang="zh-CN" sz="1400" smtClean="0">
                <a:latin typeface="Times New Roman" pitchFamily="18" charset="0"/>
                <a:ea typeface="永中宋体" charset="-122"/>
              </a:rPr>
              <a:pPr eaLnBrk="1" fontAlgn="base">
                <a:spcBef>
                  <a:spcPct val="0"/>
                </a:spcBef>
                <a:spcAft>
                  <a:spcPct val="0"/>
                </a:spcAft>
              </a:pPr>
              <a:t>16</a:t>
            </a:fld>
            <a:endParaRPr lang="en-US" altLang="zh-CN" sz="1400" smtClean="0">
              <a:latin typeface="Times New Roman" pitchFamily="18" charset="0"/>
              <a:ea typeface="永中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smtClean="0">
                <a:solidFill>
                  <a:schemeClr val="tx1"/>
                </a:solidFill>
                <a:effectLst/>
                <a:latin typeface="+mn-lt"/>
                <a:ea typeface="+mn-ea"/>
                <a:cs typeface="+mn-cs"/>
              </a:rPr>
              <a:t>稀疏性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可以利用编码压缩理念，改进探测器读出电极结构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编码复用</a:t>
            </a:r>
            <a:r>
              <a:rPr lang="en-US" altLang="zh-CN" sz="1200" kern="1200" dirty="0" smtClean="0">
                <a:solidFill>
                  <a:schemeClr val="tx1"/>
                </a:solidFill>
                <a:effectLst/>
                <a:latin typeface="+mn-lt"/>
                <a:ea typeface="+mn-ea"/>
                <a:cs typeface="+mn-cs"/>
              </a:rPr>
              <a:t>……</a:t>
            </a:r>
          </a:p>
          <a:p>
            <a:r>
              <a:rPr lang="zh-CN" altLang="en-US" sz="1200" kern="1200" dirty="0" smtClean="0">
                <a:solidFill>
                  <a:schemeClr val="tx1"/>
                </a:solidFill>
                <a:effectLst/>
                <a:latin typeface="+mn-lt"/>
                <a:ea typeface="+mn-ea"/>
                <a:cs typeface="+mn-cs"/>
              </a:rPr>
              <a:t>这两个小组做了初步的研究，但其编码和解码方式不具有规范性和普适性，靠人工和计算机编码，解码复杂，目前这方面没有深入广泛的研究工作。</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本论文在参考这两种位置编码方法的基础上，进行了深入研究</a:t>
            </a:r>
            <a:endParaRPr lang="en-US" sz="1200" kern="1200" dirty="0">
              <a:solidFill>
                <a:schemeClr val="tx1"/>
              </a:solidFill>
              <a:effectLst/>
              <a:latin typeface="+mn-lt"/>
              <a:ea typeface="+mn-ea"/>
              <a:cs typeface="+mn-cs"/>
            </a:endParaRPr>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a:spcBef>
                <a:spcPct val="0"/>
              </a:spcBef>
              <a:spcAft>
                <a:spcPct val="0"/>
              </a:spcAft>
            </a:pPr>
            <a:fld id="{A71CEE7E-828F-401E-BDE5-66DDD6C0967B}" type="slidenum">
              <a:rPr lang="en-US" altLang="zh-CN" sz="1400" smtClean="0">
                <a:latin typeface="Times New Roman" pitchFamily="18" charset="0"/>
                <a:ea typeface="永中宋体" charset="-122"/>
              </a:rPr>
              <a:pPr eaLnBrk="1" fontAlgn="base">
                <a:spcBef>
                  <a:spcPct val="0"/>
                </a:spcBef>
                <a:spcAft>
                  <a:spcPct val="0"/>
                </a:spcAft>
              </a:pPr>
              <a:t>17</a:t>
            </a:fld>
            <a:endParaRPr lang="en-US" altLang="zh-CN" sz="1400" smtClean="0">
              <a:latin typeface="Times New Roman" pitchFamily="18" charset="0"/>
              <a:ea typeface="永中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050" kern="1200" dirty="0" smtClean="0">
                <a:solidFill>
                  <a:schemeClr val="tx1"/>
                </a:solidFill>
                <a:effectLst/>
                <a:latin typeface="+mn-lt"/>
                <a:ea typeface="+mn-ea"/>
                <a:cs typeface="+mn-cs"/>
              </a:rPr>
              <a:t>首先，我们来看一下感应编码读出方法，主要有如下几部分组成</a:t>
            </a:r>
            <a:endParaRPr lang="en-US" sz="1050" kern="1200" dirty="0" smtClean="0">
              <a:solidFill>
                <a:schemeClr val="tx1"/>
              </a:solidFill>
              <a:effectLst/>
              <a:latin typeface="+mn-lt"/>
              <a:ea typeface="+mn-ea"/>
              <a:cs typeface="+mn-cs"/>
            </a:endParaRPr>
          </a:p>
          <a:p>
            <a:endParaRPr lang="zh-CN" altLang="en-US" sz="1050"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18</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感应条</a:t>
            </a:r>
            <a:r>
              <a:rPr lang="en-US" altLang="zh-CN" dirty="0" smtClean="0"/>
              <a:t>-</a:t>
            </a:r>
            <a:r>
              <a:rPr lang="zh-CN" altLang="en-US" dirty="0" smtClean="0"/>
              <a:t>分除信号</a:t>
            </a:r>
            <a:r>
              <a:rPr lang="en-US" altLang="zh-CN" dirty="0" smtClean="0"/>
              <a:t>-</a:t>
            </a:r>
            <a:r>
              <a:rPr lang="zh-CN" altLang="en-US" dirty="0" smtClean="0"/>
              <a:t>通过信号大小关系</a:t>
            </a:r>
            <a:r>
              <a:rPr lang="en-US" altLang="zh-CN" dirty="0" smtClean="0"/>
              <a:t>-</a:t>
            </a:r>
            <a:r>
              <a:rPr lang="zh-CN" altLang="en-US" dirty="0" smtClean="0"/>
              <a:t>确定位置。如信号击中在</a:t>
            </a:r>
            <a:r>
              <a:rPr lang="en-US" altLang="zh-CN" dirty="0" smtClean="0"/>
              <a:t>3………….</a:t>
            </a:r>
            <a:r>
              <a:rPr lang="zh-CN" altLang="en-US" dirty="0" smtClean="0"/>
              <a:t>同理，如果通道</a:t>
            </a:r>
            <a:r>
              <a:rPr lang="en-US" altLang="zh-CN" dirty="0" smtClean="0"/>
              <a:t>1</a:t>
            </a:r>
            <a:r>
              <a:rPr lang="zh-CN" altLang="en-US" dirty="0" smtClean="0"/>
              <a:t>信号大于通道</a:t>
            </a:r>
            <a:r>
              <a:rPr lang="en-US" altLang="zh-CN" dirty="0" smtClean="0"/>
              <a:t>3</a:t>
            </a:r>
            <a:r>
              <a:rPr lang="zh-CN" altLang="en-US" dirty="0" smtClean="0"/>
              <a:t>，则</a:t>
            </a:r>
            <a:r>
              <a:rPr lang="en-US" altLang="zh-CN" dirty="0" smtClean="0"/>
              <a:t>…..</a:t>
            </a:r>
            <a:r>
              <a:rPr lang="zh-CN" altLang="en-US" dirty="0" smtClean="0"/>
              <a:t>类似地，只要保证。。。。可实现感应编码</a:t>
            </a:r>
            <a:endParaRPr lang="en-US" altLang="zh-CN" dirty="0" smtClean="0"/>
          </a:p>
          <a:p>
            <a:r>
              <a:rPr lang="zh-CN" altLang="en-US" b="1" dirty="0" smtClean="0">
                <a:solidFill>
                  <a:srgbClr val="FF0000"/>
                </a:solidFill>
              </a:rPr>
              <a:t>由于编码复用，不能处理多条同时击中；</a:t>
            </a:r>
            <a:endParaRPr lang="en-US" altLang="zh-CN" b="1" dirty="0" smtClean="0">
              <a:solidFill>
                <a:srgbClr val="FF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smtClean="0">
                <a:solidFill>
                  <a:schemeClr val="tx1"/>
                </a:solidFill>
                <a:effectLst/>
                <a:latin typeface="+mn-lt"/>
                <a:ea typeface="+mn-ea"/>
                <a:cs typeface="+mn-cs"/>
              </a:rPr>
              <a:t>图中</a:t>
            </a:r>
            <a:r>
              <a:rPr lang="en-US" sz="1200" b="1" kern="1200" dirty="0" smtClean="0">
                <a:solidFill>
                  <a:schemeClr val="tx1"/>
                </a:solidFill>
                <a:effectLst/>
                <a:latin typeface="+mn-lt"/>
                <a:ea typeface="+mn-ea"/>
                <a:cs typeface="+mn-cs"/>
              </a:rPr>
              <a:t>3</a:t>
            </a:r>
            <a:r>
              <a:rPr lang="zh-CN" altLang="en-US" sz="1200" b="1" kern="1200" dirty="0" smtClean="0">
                <a:solidFill>
                  <a:schemeClr val="tx1"/>
                </a:solidFill>
                <a:effectLst/>
                <a:latin typeface="+mn-lt"/>
                <a:ea typeface="+mn-ea"/>
                <a:cs typeface="+mn-cs"/>
              </a:rPr>
              <a:t>个电子学通道的</a:t>
            </a:r>
            <a:r>
              <a:rPr lang="en-US" sz="1200" b="1" kern="1200" dirty="0" smtClean="0">
                <a:solidFill>
                  <a:schemeClr val="tx1"/>
                </a:solidFill>
                <a:effectLst/>
                <a:latin typeface="+mn-lt"/>
                <a:ea typeface="+mn-ea"/>
                <a:cs typeface="+mn-cs"/>
              </a:rPr>
              <a:t>6</a:t>
            </a:r>
            <a:r>
              <a:rPr lang="zh-CN" altLang="en-US" sz="1200" b="1" kern="1200" dirty="0" smtClean="0">
                <a:solidFill>
                  <a:schemeClr val="tx1"/>
                </a:solidFill>
                <a:effectLst/>
                <a:latin typeface="+mn-lt"/>
                <a:ea typeface="+mn-ea"/>
                <a:cs typeface="+mn-cs"/>
              </a:rPr>
              <a:t>个有序组合编码读出了</a:t>
            </a:r>
            <a:r>
              <a:rPr lang="en-US" sz="1200" b="1" kern="1200" dirty="0" smtClean="0">
                <a:solidFill>
                  <a:schemeClr val="tx1"/>
                </a:solidFill>
                <a:effectLst/>
                <a:latin typeface="+mn-lt"/>
                <a:ea typeface="+mn-ea"/>
                <a:cs typeface="+mn-cs"/>
              </a:rPr>
              <a:t>6</a:t>
            </a:r>
            <a:r>
              <a:rPr lang="zh-CN" altLang="en-US" sz="1200" b="1" kern="1200" dirty="0" smtClean="0">
                <a:solidFill>
                  <a:schemeClr val="tx1"/>
                </a:solidFill>
                <a:effectLst/>
                <a:latin typeface="+mn-lt"/>
                <a:ea typeface="+mn-ea"/>
                <a:cs typeface="+mn-cs"/>
              </a:rPr>
              <a:t>个读出条，那么对于</a:t>
            </a:r>
            <a:r>
              <a:rPr lang="en-US" sz="1200" b="1" kern="1200" dirty="0" smtClean="0">
                <a:solidFill>
                  <a:schemeClr val="tx1"/>
                </a:solidFill>
                <a:effectLst/>
                <a:latin typeface="+mn-lt"/>
                <a:ea typeface="+mn-ea"/>
                <a:cs typeface="+mn-cs"/>
              </a:rPr>
              <a:t>n</a:t>
            </a:r>
            <a:r>
              <a:rPr lang="zh-CN" altLang="en-US" sz="1200" b="1" kern="1200" dirty="0" smtClean="0">
                <a:solidFill>
                  <a:schemeClr val="tx1"/>
                </a:solidFill>
                <a:effectLst/>
                <a:latin typeface="+mn-lt"/>
                <a:ea typeface="+mn-ea"/>
                <a:cs typeface="+mn-cs"/>
              </a:rPr>
              <a:t>通道，是否存在这种编码呢？</a:t>
            </a:r>
            <a:endParaRPr lang="en-US" sz="1200" kern="1200" dirty="0" smtClean="0">
              <a:solidFill>
                <a:schemeClr val="tx1"/>
              </a:solidFill>
              <a:effectLst/>
              <a:latin typeface="+mn-lt"/>
              <a:ea typeface="+mn-ea"/>
              <a:cs typeface="+mn-cs"/>
            </a:endParaRPr>
          </a:p>
          <a:p>
            <a:endParaRPr lang="en-US" b="1" dirty="0">
              <a:solidFill>
                <a:srgbClr val="FF0000"/>
              </a:solidFill>
            </a:endParaRPr>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19</a:t>
            </a:fld>
            <a:endParaRPr lang="zh-CN" altLang="en-US"/>
          </a:p>
        </p:txBody>
      </p:sp>
    </p:spTree>
    <p:extLst>
      <p:ext uri="{BB962C8B-B14F-4D97-AF65-F5344CB8AC3E}">
        <p14:creationId xmlns:p14="http://schemas.microsoft.com/office/powerpoint/2010/main" val="3557134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2</a:t>
            </a:fld>
            <a:endParaRPr lang="zh-CN" altLang="en-US"/>
          </a:p>
        </p:txBody>
      </p:sp>
    </p:spTree>
    <p:extLst>
      <p:ext uri="{BB962C8B-B14F-4D97-AF65-F5344CB8AC3E}">
        <p14:creationId xmlns:p14="http://schemas.microsoft.com/office/powerpoint/2010/main" val="1988214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我们已经知道编码要求：任何相邻两个通道的有序组合最多出现一次，且相邻组合首尾相接。 这个问题等效于图论里一笔画问题。即从某通道开始，一次性遍历所有两两有序组合，不重复。</a:t>
            </a:r>
            <a:endParaRPr lang="en-US"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20</a:t>
            </a:fld>
            <a:endParaRPr lang="zh-CN" altLang="en-US"/>
          </a:p>
        </p:txBody>
      </p:sp>
    </p:spTree>
    <p:extLst>
      <p:ext uri="{BB962C8B-B14F-4D97-AF65-F5344CB8AC3E}">
        <p14:creationId xmlns:p14="http://schemas.microsoft.com/office/powerpoint/2010/main" val="2189936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一笔画问题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追溯经典</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格斯尼堡七桥问题。河横穿</a:t>
            </a:r>
            <a:r>
              <a:rPr lang="en-US" altLang="zh-C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城的各部用七座桥连接</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假日</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环城逛游</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一个问题</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可否一次“遍游”所有桥</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而不走重复路。即从某地出发</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对每一座桥只走一次</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遍历了七桥后又能回原地。这个问题困扰</a:t>
            </a:r>
            <a:r>
              <a:rPr lang="en-US" altLang="zh-CN" sz="1200" kern="1200" dirty="0" smtClean="0">
                <a:solidFill>
                  <a:schemeClr val="tx1"/>
                </a:solidFill>
                <a:effectLst/>
                <a:latin typeface="+mn-lt"/>
                <a:ea typeface="+mn-ea"/>
                <a:cs typeface="+mn-cs"/>
              </a:rPr>
              <a:t>………….5000</a:t>
            </a:r>
            <a:r>
              <a:rPr lang="zh-CN" altLang="en-US" sz="1200" kern="1200" dirty="0" smtClean="0">
                <a:solidFill>
                  <a:schemeClr val="tx1"/>
                </a:solidFill>
                <a:effectLst/>
                <a:latin typeface="+mn-lt"/>
                <a:ea typeface="+mn-ea"/>
                <a:cs typeface="+mn-cs"/>
              </a:rPr>
              <a:t>种</a:t>
            </a:r>
            <a:r>
              <a:rPr lang="en-US" altLang="zh-CN" sz="1200" kern="1200" dirty="0" smtClean="0">
                <a:solidFill>
                  <a:schemeClr val="tx1"/>
                </a:solidFill>
                <a:effectLst/>
                <a:latin typeface="+mn-lt"/>
                <a:ea typeface="+mn-ea"/>
                <a:cs typeface="+mn-cs"/>
              </a:rPr>
              <a:t>……18</a:t>
            </a:r>
            <a:r>
              <a:rPr lang="zh-CN" altLang="en-US" sz="1200" kern="1200" dirty="0" smtClean="0">
                <a:solidFill>
                  <a:schemeClr val="tx1"/>
                </a:solidFill>
                <a:effectLst/>
                <a:latin typeface="+mn-lt"/>
                <a:ea typeface="+mn-ea"/>
                <a:cs typeface="+mn-cs"/>
              </a:rPr>
              <a:t>世纪欧拉证明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开创图论</a:t>
            </a:r>
            <a:endParaRPr lang="en-US" altLang="zh-CN" sz="1200" kern="1200" dirty="0" smtClean="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欧拉把这个引申为图论一笔画问题，即一个图能否从定点开始画，使该图每条边只经过一次，不间断一笔画完。图中，奇点，偶点定义，定义为偶点。一笔画路径中，中间点肯定为偶点，因为有进有出，只有起点和终点才有可能为奇点。因此得到了欧拉回路定理：</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21</a:t>
            </a:fld>
            <a:endParaRPr lang="zh-CN" altLang="en-US"/>
          </a:p>
        </p:txBody>
      </p:sp>
    </p:spTree>
    <p:extLst>
      <p:ext uri="{BB962C8B-B14F-4D97-AF65-F5344CB8AC3E}">
        <p14:creationId xmlns:p14="http://schemas.microsoft.com/office/powerpoint/2010/main" val="604627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用图论来验证感应编码在数学上是否可行。电子学通道</a:t>
            </a:r>
            <a:r>
              <a:rPr lang="en-US" altLang="zh-CN" sz="1200" kern="120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 </a:t>
            </a:r>
            <a:r>
              <a:rPr lang="zh-CN" altLang="en-US" sz="1200" kern="1200" baseline="0" dirty="0" smtClean="0">
                <a:solidFill>
                  <a:schemeClr val="tx1"/>
                </a:solidFill>
                <a:effectLst/>
                <a:latin typeface="+mn-lt"/>
                <a:ea typeface="+mn-ea"/>
                <a:cs typeface="+mn-cs"/>
              </a:rPr>
              <a:t>先看看原理中</a:t>
            </a:r>
            <a:r>
              <a:rPr lang="en-US" altLang="zh-CN" sz="1200" kern="1200" baseline="0" dirty="0" smtClean="0">
                <a:solidFill>
                  <a:schemeClr val="tx1"/>
                </a:solidFill>
                <a:effectLst/>
                <a:latin typeface="+mn-lt"/>
                <a:ea typeface="+mn-ea"/>
                <a:cs typeface="+mn-cs"/>
              </a:rPr>
              <a:t>3</a:t>
            </a:r>
            <a:r>
              <a:rPr lang="zh-CN" altLang="en-US" sz="1200" kern="1200" baseline="0" dirty="0" smtClean="0">
                <a:solidFill>
                  <a:schemeClr val="tx1"/>
                </a:solidFill>
                <a:effectLst/>
                <a:latin typeface="+mn-lt"/>
                <a:ea typeface="+mn-ea"/>
                <a:cs typeface="+mn-cs"/>
              </a:rPr>
              <a:t>通道感应编码的欧拉回路</a:t>
            </a:r>
            <a:r>
              <a:rPr lang="en-US" altLang="zh-CN" sz="1200" kern="1200" baseline="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欧拉回路一笔画的路径对应着所有的编码</a:t>
            </a:r>
            <a:r>
              <a:rPr lang="en-US" altLang="zh-CN" sz="1200" kern="1200" dirty="0" smtClean="0">
                <a:solidFill>
                  <a:schemeClr val="tx1"/>
                </a:solidFill>
                <a:effectLst/>
                <a:latin typeface="+mn-lt"/>
                <a:ea typeface="+mn-ea"/>
                <a:cs typeface="+mn-cs"/>
              </a:rPr>
              <a:t>;</a:t>
            </a:r>
          </a:p>
          <a:p>
            <a:r>
              <a:rPr lang="zh-CN" altLang="en-US" sz="1200" kern="1200" dirty="0" smtClean="0">
                <a:solidFill>
                  <a:schemeClr val="tx1"/>
                </a:solidFill>
                <a:effectLst/>
                <a:latin typeface="+mn-lt"/>
                <a:ea typeface="+mn-ea"/>
                <a:cs typeface="+mn-cs"/>
              </a:rPr>
              <a:t>图中每个通道均与</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个边相连，即均为偶点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对任意</a:t>
            </a:r>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通道</a:t>
            </a:r>
            <a:r>
              <a:rPr lang="en-US" altLang="zh-CN" sz="1200" kern="1200" dirty="0" smtClean="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baseline="0" dirty="0" smtClean="0">
                <a:solidFill>
                  <a:schemeClr val="tx1"/>
                </a:solidFill>
                <a:effectLst/>
                <a:latin typeface="+mn-lt"/>
                <a:ea typeface="+mn-ea"/>
                <a:cs typeface="+mn-cs"/>
              </a:rPr>
              <a:t>欧拉回路不唯一。。。。</a:t>
            </a:r>
            <a:r>
              <a:rPr lang="zh-CN" altLang="en-US" sz="1200" kern="1200" dirty="0" smtClean="0">
                <a:solidFill>
                  <a:schemeClr val="tx1"/>
                </a:solidFill>
                <a:effectLst/>
                <a:latin typeface="+mn-lt"/>
                <a:ea typeface="+mn-ea"/>
                <a:cs typeface="+mn-cs"/>
              </a:rPr>
              <a:t>因此，需要制定相应的编码规范和约束，实现确定有规律可扩展的编码，便于解码和设计。</a:t>
            </a:r>
            <a:endParaRPr lang="en-US" sz="1200" kern="1200" dirty="0" smtClean="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22</a:t>
            </a:fld>
            <a:endParaRPr lang="zh-CN" altLang="en-US"/>
          </a:p>
        </p:txBody>
      </p:sp>
    </p:spTree>
    <p:extLst>
      <p:ext uri="{BB962C8B-B14F-4D97-AF65-F5344CB8AC3E}">
        <p14:creationId xmlns:p14="http://schemas.microsoft.com/office/powerpoint/2010/main" val="2806281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marL="342900" lvl="0" indent="-342900">
              <a:buFont typeface="Arial" pitchFamily="34" charset="0"/>
              <a:buChar char="•"/>
              <a:defRPr/>
            </a:pPr>
            <a:r>
              <a:rPr lang="zh-CN" altLang="en-US" sz="1200" kern="1200" dirty="0" smtClean="0">
                <a:solidFill>
                  <a:schemeClr val="tx1"/>
                </a:solidFill>
                <a:effectLst/>
                <a:latin typeface="+mn-lt"/>
                <a:ea typeface="+mn-ea"/>
                <a:cs typeface="+mn-cs"/>
              </a:rPr>
              <a:t>我们先来看看编码规范</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根据指定的规范，</a:t>
            </a:r>
            <a:endParaRPr lang="en-US" altLang="zh-CN" kern="100" dirty="0">
              <a:solidFill>
                <a:srgbClr val="7030A0"/>
              </a:solidFill>
              <a:latin typeface="+mn-ea"/>
              <a:cs typeface="Times New Roman"/>
            </a:endParaRPr>
          </a:p>
        </p:txBody>
      </p:sp>
      <p:sp>
        <p:nvSpPr>
          <p:cNvPr id="4" name="灯片编号占位符 3"/>
          <p:cNvSpPr>
            <a:spLocks noGrp="1"/>
          </p:cNvSpPr>
          <p:nvPr>
            <p:ph type="sldNum" sz="quarter" idx="5"/>
          </p:nvPr>
        </p:nvSpPr>
        <p:spPr/>
        <p:txBody>
          <a:bodyPr/>
          <a:lstStyle/>
          <a:p>
            <a:pPr>
              <a:defRPr/>
            </a:pPr>
            <a:fld id="{14513711-46B5-4449-966B-EEBB26B7A86E}" type="slidenum">
              <a:rPr lang="zh-CN" altLang="en-US" smtClean="0"/>
              <a:pPr>
                <a:defRPr/>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marL="0" lvl="0" indent="0">
              <a:buFont typeface="Arial" panose="020B0604020202020204" pitchFamily="34" charset="0"/>
              <a:buNone/>
            </a:pPr>
            <a:r>
              <a:rPr lang="zh-CN" altLang="en-US" sz="1200" kern="1200" dirty="0" smtClean="0">
                <a:solidFill>
                  <a:schemeClr val="tx1"/>
                </a:solidFill>
                <a:effectLst/>
                <a:latin typeface="+mn-lt"/>
                <a:ea typeface="+mn-ea"/>
                <a:cs typeface="+mn-cs"/>
              </a:rPr>
              <a:t>我们制定了有更好的继承性和扩展性的规范</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，先进行通道号小的编码，随着电子学通道数增加，依此增加相应编码数</a:t>
            </a:r>
            <a:endParaRPr lang="en-US" altLang="zh-CN" kern="100" dirty="0">
              <a:solidFill>
                <a:srgbClr val="7030A0"/>
              </a:solidFill>
              <a:latin typeface="+mn-ea"/>
              <a:cs typeface="Times New Roman"/>
            </a:endParaRPr>
          </a:p>
        </p:txBody>
      </p:sp>
      <p:sp>
        <p:nvSpPr>
          <p:cNvPr id="4" name="灯片编号占位符 3"/>
          <p:cNvSpPr>
            <a:spLocks noGrp="1"/>
          </p:cNvSpPr>
          <p:nvPr>
            <p:ph type="sldNum" sz="quarter" idx="5"/>
          </p:nvPr>
        </p:nvSpPr>
        <p:spPr/>
        <p:txBody>
          <a:bodyPr/>
          <a:lstStyle/>
          <a:p>
            <a:pPr>
              <a:defRPr/>
            </a:pPr>
            <a:fld id="{B0395650-0C55-4910-927A-D33B5975C993}" type="slidenum">
              <a:rPr lang="zh-CN" altLang="en-US" smtClean="0"/>
              <a:pPr>
                <a:defRPr/>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smtClean="0">
                <a:solidFill>
                  <a:schemeClr val="tx1"/>
                </a:solidFill>
                <a:effectLst/>
                <a:latin typeface="+mn-lt"/>
                <a:ea typeface="+mn-ea"/>
                <a:cs typeface="+mn-cs"/>
              </a:rPr>
              <a:t>前述内容是从数学上证明了感应编码的可行性，但由于感应信号分除减小等原因，我们需要通过仿真和验证测试来验证电子学读出的可行性和需求。</a:t>
            </a:r>
            <a:endParaRPr lang="zh-CN" altLang="en-US" dirty="0"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084B3337-1069-4188-A2EA-3E3394705409}" type="slidenum">
              <a:rPr lang="zh-CN" altLang="en-US" smtClean="0"/>
              <a:pPr eaLnBrk="1" fontAlgn="base" hangingPunct="1">
                <a:spcBef>
                  <a:spcPct val="0"/>
                </a:spcBef>
                <a:spcAft>
                  <a:spcPct val="0"/>
                </a:spcAft>
              </a:pPr>
              <a:t>25</a:t>
            </a:fld>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sz="1200" kern="1200" dirty="0" smtClean="0">
                <a:solidFill>
                  <a:schemeClr val="tx1"/>
                </a:solidFill>
                <a:effectLst/>
                <a:latin typeface="+mn-lt"/>
                <a:ea typeface="+mn-ea"/>
                <a:cs typeface="+mn-cs"/>
              </a:rPr>
              <a:t>除了仿真，我们也进行了编码读出验证板设计，通过专门研制的多通道信号发生器产生模拟探测器信号，接入阳极条，验证可行性。为了验证条宽的影响，我们将</a:t>
            </a:r>
            <a:r>
              <a:rPr lang="en-US" sz="1200" kern="1200" dirty="0" smtClean="0">
                <a:solidFill>
                  <a:schemeClr val="tx1"/>
                </a:solidFill>
                <a:effectLst/>
                <a:latin typeface="+mn-lt"/>
                <a:ea typeface="+mn-ea"/>
                <a:cs typeface="+mn-cs"/>
              </a:rPr>
              <a:t>10x10cm</a:t>
            </a:r>
            <a:r>
              <a:rPr lang="zh-CN" altLang="en-US" sz="1200" kern="1200" dirty="0" smtClean="0">
                <a:solidFill>
                  <a:schemeClr val="tx1"/>
                </a:solidFill>
                <a:effectLst/>
                <a:latin typeface="+mn-lt"/>
                <a:ea typeface="+mn-ea"/>
                <a:cs typeface="+mn-cs"/>
              </a:rPr>
              <a:t>分成三个区域进行一维感应编码读出。</a:t>
            </a:r>
            <a:endParaRPr lang="en-US" sz="1200" kern="1200" dirty="0">
              <a:solidFill>
                <a:schemeClr val="tx1"/>
              </a:solidFill>
              <a:effectLst/>
              <a:latin typeface="+mn-lt"/>
              <a:ea typeface="+mn-ea"/>
              <a:cs typeface="+mn-cs"/>
            </a:endParaRPr>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15CC3E27-24C3-4836-B7D7-80368FECBC70}" type="slidenum">
              <a:rPr lang="zh-CN" altLang="en-US" smtClean="0"/>
              <a:pPr eaLnBrk="1" fontAlgn="base" hangingPunct="1">
                <a:spcBef>
                  <a:spcPct val="0"/>
                </a:spcBef>
                <a:spcAft>
                  <a:spcPct val="0"/>
                </a:spcAft>
              </a:pPr>
              <a:t>26</a:t>
            </a:fld>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sz="1200" kern="1200" dirty="0" smtClean="0">
                <a:solidFill>
                  <a:schemeClr val="tx1"/>
                </a:solidFill>
                <a:effectLst/>
                <a:latin typeface="+mn-lt"/>
                <a:ea typeface="+mn-ea"/>
                <a:cs typeface="+mn-cs"/>
              </a:rPr>
              <a:t>如图为测试结果，最大信号？，次大信号？，其余为串扰。结果证明编码读出可行，但噪声要求</a:t>
            </a:r>
            <a:r>
              <a:rPr lang="en-US" sz="1200" kern="1200" dirty="0" err="1" smtClean="0">
                <a:solidFill>
                  <a:schemeClr val="tx1"/>
                </a:solidFill>
                <a:effectLst/>
                <a:latin typeface="+mn-lt"/>
                <a:ea typeface="+mn-ea"/>
                <a:cs typeface="+mn-cs"/>
              </a:rPr>
              <a:t>rms</a:t>
            </a:r>
            <a:r>
              <a:rPr lang="zh-CN" altLang="en-US" sz="1200" kern="1200" dirty="0" smtClean="0">
                <a:solidFill>
                  <a:schemeClr val="tx1"/>
                </a:solidFill>
                <a:effectLst/>
                <a:latin typeface="+mn-lt"/>
                <a:ea typeface="+mn-ea"/>
                <a:cs typeface="+mn-cs"/>
              </a:rPr>
              <a:t>小于</a:t>
            </a:r>
            <a:r>
              <a:rPr lang="en-US" sz="1200" kern="1200" dirty="0" smtClean="0">
                <a:solidFill>
                  <a:schemeClr val="tx1"/>
                </a:solidFill>
                <a:effectLst/>
                <a:latin typeface="+mn-lt"/>
                <a:ea typeface="+mn-ea"/>
                <a:cs typeface="+mn-cs"/>
              </a:rPr>
              <a:t>0.4fc</a:t>
            </a:r>
            <a:r>
              <a:rPr lang="zh-CN" altLang="en-US" sz="1200" kern="1200" dirty="0" smtClean="0">
                <a:solidFill>
                  <a:schemeClr val="tx1"/>
                </a:solidFill>
                <a:effectLst/>
                <a:latin typeface="+mn-lt"/>
                <a:ea typeface="+mn-ea"/>
                <a:cs typeface="+mn-cs"/>
              </a:rPr>
              <a:t>，这与仿真结果相似。</a:t>
            </a:r>
            <a:endParaRPr lang="en-US" sz="1200" kern="1200" dirty="0">
              <a:solidFill>
                <a:schemeClr val="tx1"/>
              </a:solidFill>
              <a:effectLst/>
              <a:latin typeface="+mn-lt"/>
              <a:ea typeface="+mn-ea"/>
              <a:cs typeface="+mn-cs"/>
            </a:endParaRPr>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AA375EAC-6D05-410F-87DA-85880184AFDE}" type="slidenum">
              <a:rPr lang="zh-CN" altLang="en-US" smtClean="0"/>
              <a:pPr eaLnBrk="1" fontAlgn="base" hangingPunct="1">
                <a:spcBef>
                  <a:spcPct val="0"/>
                </a:spcBef>
                <a:spcAft>
                  <a:spcPct val="0"/>
                </a:spcAft>
              </a:pPr>
              <a:t>27</a:t>
            </a:fld>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第一部分内容中我们已经提到过，为了到较好的位置分辨，通常需要制作细的读出条宽，这样往往一个事例的信号会簇射击中在相邻多个条上。</a:t>
            </a:r>
            <a:endParaRPr lang="zh-CN" altLang="en-US" dirty="0" smtClean="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a:spcBef>
                <a:spcPct val="0"/>
              </a:spcBef>
              <a:spcAft>
                <a:spcPct val="0"/>
              </a:spcAft>
            </a:pPr>
            <a:fld id="{C2775C61-3C96-4BAF-8D51-BD0C96533CEB}" type="slidenum">
              <a:rPr lang="en-US" altLang="zh-CN" sz="1400" smtClean="0">
                <a:latin typeface="Times New Roman" pitchFamily="18" charset="0"/>
                <a:ea typeface="永中宋体" charset="-122"/>
              </a:rPr>
              <a:pPr eaLnBrk="1" fontAlgn="base">
                <a:spcBef>
                  <a:spcPct val="0"/>
                </a:spcBef>
                <a:spcAft>
                  <a:spcPct val="0"/>
                </a:spcAft>
              </a:pPr>
              <a:t>28</a:t>
            </a:fld>
            <a:endParaRPr lang="en-US" altLang="zh-CN" sz="1400" smtClean="0">
              <a:latin typeface="Times New Roman" pitchFamily="18" charset="0"/>
              <a:ea typeface="永中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如图为分组编码读出的原理图。图中信号击中最大范围为三条，因此分成三组，各组独立进行编码和解码，各组所用电子学通道也各自独立。由于互不影响电荷重心法</a:t>
            </a:r>
            <a:r>
              <a:rPr lang="en-US" altLang="zh-CN" sz="1200" kern="1200" dirty="0" smtClean="0">
                <a:solidFill>
                  <a:schemeClr val="tx1"/>
                </a:solidFill>
                <a:effectLst/>
                <a:latin typeface="+mn-lt"/>
                <a:ea typeface="+mn-ea"/>
                <a:cs typeface="+mn-cs"/>
              </a:rPr>
              <a:t>…</a:t>
            </a:r>
            <a:endParaRPr lang="zh-CN" altLang="en-US" dirty="0" smtClean="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a:spcBef>
                <a:spcPct val="0"/>
              </a:spcBef>
              <a:spcAft>
                <a:spcPct val="0"/>
              </a:spcAft>
            </a:pPr>
            <a:fld id="{C2775C61-3C96-4BAF-8D51-BD0C96533CEB}" type="slidenum">
              <a:rPr lang="en-US" altLang="zh-CN" sz="1400" smtClean="0">
                <a:latin typeface="Times New Roman" pitchFamily="18" charset="0"/>
                <a:ea typeface="永中宋体" charset="-122"/>
              </a:rPr>
              <a:pPr eaLnBrk="1" fontAlgn="base">
                <a:spcBef>
                  <a:spcPct val="0"/>
                </a:spcBef>
                <a:spcAft>
                  <a:spcPct val="0"/>
                </a:spcAft>
              </a:pPr>
              <a:t>29</a:t>
            </a:fld>
            <a:endParaRPr lang="en-US" altLang="zh-CN" sz="1400" smtClean="0">
              <a:latin typeface="Times New Roman" pitchFamily="18" charset="0"/>
              <a:ea typeface="永中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3</a:t>
            </a:fld>
            <a:endParaRPr lang="zh-CN" altLang="en-US"/>
          </a:p>
        </p:txBody>
      </p:sp>
    </p:spTree>
    <p:extLst>
      <p:ext uri="{BB962C8B-B14F-4D97-AF65-F5344CB8AC3E}">
        <p14:creationId xmlns:p14="http://schemas.microsoft.com/office/powerpoint/2010/main" val="1988214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smtClean="0">
                <a:solidFill>
                  <a:schemeClr val="tx1"/>
                </a:solidFill>
                <a:effectLst/>
                <a:latin typeface="+mn-lt"/>
                <a:ea typeface="+mn-ea"/>
                <a:cs typeface="+mn-cs"/>
              </a:rPr>
              <a:t>基于</a:t>
            </a:r>
            <a:r>
              <a:rPr lang="en-US" sz="1200" kern="1200" dirty="0" smtClean="0">
                <a:solidFill>
                  <a:schemeClr val="tx1"/>
                </a:solidFill>
                <a:effectLst/>
                <a:latin typeface="+mn-lt"/>
                <a:ea typeface="+mn-ea"/>
                <a:cs typeface="+mn-cs"/>
              </a:rPr>
              <a:t>5x5cm</a:t>
            </a:r>
            <a:r>
              <a:rPr lang="en-US" sz="1200" kern="1200" baseline="30000" dirty="0" smtClean="0">
                <a:solidFill>
                  <a:schemeClr val="tx1"/>
                </a:solidFill>
                <a:effectLst/>
                <a:latin typeface="+mn-lt"/>
                <a:ea typeface="+mn-ea"/>
                <a:cs typeface="+mn-cs"/>
              </a:rPr>
              <a:t>2 </a:t>
            </a:r>
            <a:r>
              <a:rPr lang="en-US" sz="1200" kern="1200" dirty="0" smtClean="0">
                <a:solidFill>
                  <a:schemeClr val="tx1"/>
                </a:solidFill>
                <a:effectLst/>
                <a:latin typeface="+mn-lt"/>
                <a:ea typeface="+mn-ea"/>
                <a:cs typeface="+mn-cs"/>
              </a:rPr>
              <a:t>THGEM </a:t>
            </a:r>
            <a:r>
              <a:rPr lang="zh-CN" altLang="en-US" sz="1200" kern="1200" dirty="0" smtClean="0">
                <a:solidFill>
                  <a:schemeClr val="tx1"/>
                </a:solidFill>
                <a:effectLst/>
                <a:latin typeface="+mn-lt"/>
                <a:ea typeface="+mn-ea"/>
                <a:cs typeface="+mn-cs"/>
              </a:rPr>
              <a:t>我们进行了一维感应编码读出设计</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考虑到最大</a:t>
            </a:r>
            <a:r>
              <a:rPr lang="en-US" sz="1200" kern="1200" dirty="0" smtClean="0">
                <a:solidFill>
                  <a:schemeClr val="tx1"/>
                </a:solidFill>
                <a:effectLst/>
                <a:latin typeface="+mn-lt"/>
                <a:ea typeface="+mn-ea"/>
                <a:cs typeface="+mn-cs"/>
              </a:rPr>
              <a:t>2mm</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cluster size</a:t>
            </a:r>
            <a:r>
              <a:rPr lang="zh-CN" altLang="en-US" sz="1200" kern="1200" dirty="0" smtClean="0">
                <a:solidFill>
                  <a:schemeClr val="tx1"/>
                </a:solidFill>
                <a:effectLst/>
                <a:latin typeface="+mn-lt"/>
                <a:ea typeface="+mn-ea"/>
                <a:cs typeface="+mn-cs"/>
              </a:rPr>
              <a:t>，在条宽</a:t>
            </a:r>
            <a:r>
              <a:rPr lang="en-US" sz="1200" kern="1200" dirty="0" smtClean="0">
                <a:solidFill>
                  <a:schemeClr val="tx1"/>
                </a:solidFill>
                <a:effectLst/>
                <a:latin typeface="+mn-lt"/>
                <a:ea typeface="+mn-ea"/>
                <a:cs typeface="+mn-cs"/>
              </a:rPr>
              <a:t>1.07mm</a:t>
            </a:r>
            <a:r>
              <a:rPr lang="zh-CN" altLang="en-US" sz="1200" kern="1200" dirty="0" smtClean="0">
                <a:solidFill>
                  <a:schemeClr val="tx1"/>
                </a:solidFill>
                <a:effectLst/>
                <a:latin typeface="+mn-lt"/>
                <a:ea typeface="+mn-ea"/>
                <a:cs typeface="+mn-cs"/>
              </a:rPr>
              <a:t>下，分成三组进行编码设计，</a:t>
            </a:r>
            <a:endParaRPr lang="zh-CN" altLang="en-US" dirty="0" smtClean="0"/>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D3B7EAC6-3283-4F36-82A6-EC52A4EEA3AE}" type="slidenum">
              <a:rPr lang="zh-CN" altLang="en-US" smtClean="0"/>
              <a:pPr eaLnBrk="1" fontAlgn="base" hangingPunct="1">
                <a:spcBef>
                  <a:spcPct val="0"/>
                </a:spcBef>
                <a:spcAft>
                  <a:spcPct val="0"/>
                </a:spcAft>
              </a:pPr>
              <a:t>30</a:t>
            </a:fld>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sz="1200" kern="1200" dirty="0" smtClean="0">
                <a:solidFill>
                  <a:schemeClr val="tx1"/>
                </a:solidFill>
                <a:effectLst/>
                <a:latin typeface="+mn-lt"/>
                <a:ea typeface="+mn-ea"/>
                <a:cs typeface="+mn-cs"/>
              </a:rPr>
              <a:t>由于分组原因，我们需要先用解码公式初步解码，再根据分组确定实际位置。如图所示为对应的解码表。</a:t>
            </a:r>
            <a:endParaRPr lang="en-US" sz="1200" kern="1200" dirty="0" smtClean="0">
              <a:solidFill>
                <a:schemeClr val="tx1"/>
              </a:solidFill>
              <a:effectLst/>
              <a:latin typeface="+mn-lt"/>
              <a:ea typeface="+mn-ea"/>
              <a:cs typeface="+mn-cs"/>
            </a:endParaRPr>
          </a:p>
          <a:p>
            <a:endParaRPr lang="zh-CN" altLang="en-US" dirty="0" smtClean="0"/>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D3B7EAC6-3283-4F36-82A6-EC52A4EEA3AE}" type="slidenum">
              <a:rPr lang="zh-CN" altLang="en-US" smtClean="0"/>
              <a:pPr eaLnBrk="1" fontAlgn="base" hangingPunct="1">
                <a:spcBef>
                  <a:spcPct val="0"/>
                </a:spcBef>
                <a:spcAft>
                  <a:spcPct val="0"/>
                </a:spcAft>
              </a:pPr>
              <a:t>31</a:t>
            </a:fld>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解码读出的三个相邻条，可使用电荷重心法</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根据各读出信号分布，确定重心位置</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Q</a:t>
            </a:r>
            <a:r>
              <a:rPr lang="zh-CN" altLang="en-US" sz="1200" kern="1200" dirty="0" smtClean="0">
                <a:solidFill>
                  <a:schemeClr val="tx1"/>
                </a:solidFill>
                <a:effectLst/>
                <a:latin typeface="+mn-lt"/>
                <a:ea typeface="+mn-ea"/>
                <a:cs typeface="+mn-cs"/>
              </a:rPr>
              <a:t>取值为相邻的三个读出条，分别来自</a:t>
            </a:r>
            <a:r>
              <a:rPr lang="en-US" altLang="zh-CN" sz="1200" kern="1200" dirty="0" smtClean="0">
                <a:solidFill>
                  <a:schemeClr val="tx1"/>
                </a:solidFill>
                <a:effectLst/>
                <a:latin typeface="+mn-lt"/>
                <a:ea typeface="+mn-ea"/>
                <a:cs typeface="+mn-cs"/>
              </a:rPr>
              <a:t>ABC</a:t>
            </a:r>
            <a:r>
              <a:rPr lang="zh-CN" altLang="en-US" sz="1200" kern="1200" dirty="0" smtClean="0">
                <a:solidFill>
                  <a:schemeClr val="tx1"/>
                </a:solidFill>
                <a:effectLst/>
                <a:latin typeface="+mn-lt"/>
                <a:ea typeface="+mn-ea"/>
                <a:cs typeface="+mn-cs"/>
              </a:rPr>
              <a:t>三组</a:t>
            </a:r>
            <a:endParaRPr lang="en-US" altLang="zh-CN" kern="100" dirty="0" smtClean="0">
              <a:solidFill>
                <a:srgbClr val="7030A0"/>
              </a:solidFill>
              <a:latin typeface="+mn-ea"/>
              <a:ea typeface="+mn-ea"/>
              <a:cs typeface="Times New Roman"/>
            </a:endParaRPr>
          </a:p>
          <a:p>
            <a:endParaRPr lang="zh-CN" altLang="en-US" dirty="0" smtClean="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a:spcBef>
                <a:spcPct val="0"/>
              </a:spcBef>
              <a:spcAft>
                <a:spcPct val="0"/>
              </a:spcAft>
            </a:pPr>
            <a:fld id="{C2775C61-3C96-4BAF-8D51-BD0C96533CEB}" type="slidenum">
              <a:rPr lang="en-US" altLang="zh-CN" sz="1400" smtClean="0">
                <a:latin typeface="Times New Roman" pitchFamily="18" charset="0"/>
                <a:ea typeface="永中宋体" charset="-122"/>
              </a:rPr>
              <a:pPr eaLnBrk="1" fontAlgn="base">
                <a:spcBef>
                  <a:spcPct val="0"/>
                </a:spcBef>
                <a:spcAft>
                  <a:spcPct val="0"/>
                </a:spcAft>
              </a:pPr>
              <a:t>32</a:t>
            </a:fld>
            <a:endParaRPr lang="en-US" altLang="zh-CN" sz="1400" smtClean="0">
              <a:latin typeface="Times New Roman" pitchFamily="18" charset="0"/>
              <a:ea typeface="永中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smtClean="0">
                <a:solidFill>
                  <a:schemeClr val="tx1"/>
                </a:solidFill>
                <a:effectLst/>
                <a:latin typeface="+mn-lt"/>
                <a:ea typeface="+mn-ea"/>
                <a:cs typeface="+mn-cs"/>
              </a:rPr>
              <a:t>接下来我们来看看二维感应编码，在阳极</a:t>
            </a:r>
            <a:r>
              <a:rPr lang="en-US" sz="1200" kern="1200" dirty="0" smtClean="0">
                <a:solidFill>
                  <a:schemeClr val="tx1"/>
                </a:solidFill>
                <a:effectLst/>
                <a:latin typeface="+mn-lt"/>
                <a:ea typeface="+mn-ea"/>
                <a:cs typeface="+mn-cs"/>
              </a:rPr>
              <a:t>pad</a:t>
            </a:r>
            <a:r>
              <a:rPr lang="zh-CN" altLang="en-US" sz="1200" kern="1200" dirty="0" smtClean="0">
                <a:solidFill>
                  <a:schemeClr val="tx1"/>
                </a:solidFill>
                <a:effectLst/>
                <a:latin typeface="+mn-lt"/>
                <a:ea typeface="+mn-ea"/>
                <a:cs typeface="+mn-cs"/>
              </a:rPr>
              <a:t>下层，增加一个感应块</a:t>
            </a:r>
            <a:r>
              <a:rPr lang="en-US" altLang="zh-CN" sz="1200" kern="1200" dirty="0" smtClean="0">
                <a:solidFill>
                  <a:schemeClr val="tx1"/>
                </a:solidFill>
                <a:effectLst/>
                <a:latin typeface="+mn-lt"/>
                <a:ea typeface="+mn-ea"/>
                <a:cs typeface="+mn-cs"/>
              </a:rPr>
              <a:t>….</a:t>
            </a:r>
            <a:endParaRPr lang="zh-CN" altLang="en-US" dirty="0" smtClean="0"/>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a:spcBef>
                <a:spcPct val="0"/>
              </a:spcBef>
              <a:spcAft>
                <a:spcPct val="0"/>
              </a:spcAft>
            </a:pPr>
            <a:fld id="{92CB4E5E-1B61-4306-A30D-C6ACD75CDCA7}" type="slidenum">
              <a:rPr lang="en-US" altLang="zh-CN" sz="1400" smtClean="0">
                <a:latin typeface="Times New Roman" pitchFamily="18" charset="0"/>
                <a:ea typeface="永中宋体" charset="-122"/>
              </a:rPr>
              <a:pPr eaLnBrk="1" fontAlgn="base">
                <a:spcBef>
                  <a:spcPct val="0"/>
                </a:spcBef>
                <a:spcAft>
                  <a:spcPct val="0"/>
                </a:spcAft>
              </a:pPr>
              <a:t>33</a:t>
            </a:fld>
            <a:endParaRPr lang="en-US" altLang="zh-CN" sz="1400" smtClean="0">
              <a:latin typeface="Times New Roman" pitchFamily="18" charset="0"/>
              <a:ea typeface="永中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如图为基于</a:t>
            </a:r>
            <a:r>
              <a:rPr lang="en-US" sz="1200" kern="1200" dirty="0" smtClean="0">
                <a:solidFill>
                  <a:schemeClr val="tx1"/>
                </a:solidFill>
                <a:effectLst/>
                <a:latin typeface="+mn-lt"/>
                <a:ea typeface="+mn-ea"/>
                <a:cs typeface="+mn-cs"/>
              </a:rPr>
              <a:t>5x5cm</a:t>
            </a:r>
            <a:r>
              <a:rPr lang="zh-CN" altLang="en-US" sz="1200" kern="1200" dirty="0" smtClean="0">
                <a:solidFill>
                  <a:schemeClr val="tx1"/>
                </a:solidFill>
                <a:effectLst/>
                <a:latin typeface="+mn-lt"/>
                <a:ea typeface="+mn-ea"/>
                <a:cs typeface="+mn-cs"/>
              </a:rPr>
              <a:t>的二维感应编码设计，使用</a:t>
            </a:r>
            <a:r>
              <a:rPr lang="en-US" sz="1200" kern="1200" dirty="0" smtClean="0">
                <a:solidFill>
                  <a:schemeClr val="tx1"/>
                </a:solidFill>
                <a:effectLst/>
                <a:latin typeface="+mn-lt"/>
                <a:ea typeface="+mn-ea"/>
                <a:cs typeface="+mn-cs"/>
              </a:rPr>
              <a:t>8</a:t>
            </a:r>
            <a:r>
              <a:rPr lang="zh-CN" altLang="en-US" sz="1200" kern="1200" dirty="0" smtClean="0">
                <a:solidFill>
                  <a:schemeClr val="tx1"/>
                </a:solidFill>
                <a:effectLst/>
                <a:latin typeface="+mn-lt"/>
                <a:ea typeface="+mn-ea"/>
                <a:cs typeface="+mn-cs"/>
              </a:rPr>
              <a:t>个通道编码读出</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个</a:t>
            </a:r>
            <a:r>
              <a:rPr lang="en-US" sz="1200" kern="1200" dirty="0" smtClean="0">
                <a:solidFill>
                  <a:schemeClr val="tx1"/>
                </a:solidFill>
                <a:effectLst/>
                <a:latin typeface="+mn-lt"/>
                <a:ea typeface="+mn-ea"/>
                <a:cs typeface="+mn-cs"/>
              </a:rPr>
              <a:t>pad</a:t>
            </a:r>
            <a:r>
              <a:rPr lang="zh-CN" altLang="en-US" sz="1200" kern="1200" dirty="0" smtClean="0">
                <a:solidFill>
                  <a:schemeClr val="tx1"/>
                </a:solidFill>
                <a:effectLst/>
                <a:latin typeface="+mn-lt"/>
                <a:ea typeface="+mn-ea"/>
                <a:cs typeface="+mn-cs"/>
              </a:rPr>
              <a:t>，设计工艺要求较高，需要盲孔等需求。</a:t>
            </a:r>
            <a:endParaRPr lang="en-US" sz="1200" kern="1200" dirty="0" smtClean="0">
              <a:solidFill>
                <a:schemeClr val="tx1"/>
              </a:solidFill>
              <a:effectLst/>
              <a:latin typeface="+mn-lt"/>
              <a:ea typeface="+mn-ea"/>
              <a:cs typeface="+mn-cs"/>
            </a:endParaRPr>
          </a:p>
          <a:p>
            <a:endParaRPr lang="zh-CN" altLang="en-US" dirty="0" smtClean="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6D6FD1B-EE92-488F-8932-96ADDAB12221}" type="slidenum">
              <a:rPr lang="zh-CN" altLang="en-US" smtClean="0"/>
              <a:pPr eaLnBrk="1" fontAlgn="base" hangingPunct="1">
                <a:spcBef>
                  <a:spcPct val="0"/>
                </a:spcBef>
                <a:spcAft>
                  <a:spcPct val="0"/>
                </a:spcAft>
              </a:pPr>
              <a:t>34</a:t>
            </a:fld>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sz="1200" kern="1200" dirty="0" smtClean="0">
                <a:solidFill>
                  <a:schemeClr val="tx1"/>
                </a:solidFill>
                <a:effectLst/>
                <a:latin typeface="+mn-lt"/>
                <a:ea typeface="+mn-ea"/>
                <a:cs typeface="+mn-cs"/>
              </a:rPr>
              <a:t>同样，我们也进行了仿真，图中为最大信号，次大信号，串扰，结果显示其对电子学要求噪</a:t>
            </a:r>
            <a:r>
              <a:rPr lang="en-US" sz="1200" kern="1200" dirty="0" err="1" smtClean="0">
                <a:solidFill>
                  <a:schemeClr val="tx1"/>
                </a:solidFill>
                <a:effectLst/>
                <a:latin typeface="+mn-lt"/>
                <a:ea typeface="+mn-ea"/>
                <a:cs typeface="+mn-cs"/>
              </a:rPr>
              <a:t>rms</a:t>
            </a:r>
            <a:r>
              <a:rPr lang="zh-CN" altLang="en-US" sz="1200" kern="1200" dirty="0" smtClean="0">
                <a:solidFill>
                  <a:schemeClr val="tx1"/>
                </a:solidFill>
                <a:effectLst/>
                <a:latin typeface="+mn-lt"/>
                <a:ea typeface="+mn-ea"/>
                <a:cs typeface="+mn-cs"/>
              </a:rPr>
              <a:t>小于</a:t>
            </a:r>
            <a:r>
              <a:rPr lang="en-US" sz="1200" kern="1200" dirty="0" smtClean="0">
                <a:solidFill>
                  <a:schemeClr val="tx1"/>
                </a:solidFill>
                <a:effectLst/>
                <a:latin typeface="+mn-lt"/>
                <a:ea typeface="+mn-ea"/>
                <a:cs typeface="+mn-cs"/>
              </a:rPr>
              <a:t>0.25fc.</a:t>
            </a:r>
            <a:r>
              <a:rPr lang="zh-CN" altLang="en-US" sz="1200" kern="1200" dirty="0" smtClean="0">
                <a:solidFill>
                  <a:schemeClr val="tx1"/>
                </a:solidFill>
                <a:effectLst/>
                <a:latin typeface="+mn-lt"/>
                <a:ea typeface="+mn-ea"/>
                <a:cs typeface="+mn-cs"/>
              </a:rPr>
              <a:t>对信噪比要求更高，</a:t>
            </a:r>
            <a:r>
              <a:rPr lang="en-US" sz="1200" kern="1200" dirty="0" smtClean="0">
                <a:solidFill>
                  <a:schemeClr val="tx1"/>
                </a:solidFill>
                <a:effectLst/>
                <a:latin typeface="+mn-lt"/>
                <a:ea typeface="+mn-ea"/>
                <a:cs typeface="+mn-cs"/>
              </a:rPr>
              <a:t>PCB</a:t>
            </a:r>
            <a:r>
              <a:rPr lang="zh-CN" altLang="en-US" sz="1200" kern="1200" dirty="0" smtClean="0">
                <a:solidFill>
                  <a:schemeClr val="tx1"/>
                </a:solidFill>
                <a:effectLst/>
                <a:latin typeface="+mn-lt"/>
                <a:ea typeface="+mn-ea"/>
                <a:cs typeface="+mn-cs"/>
              </a:rPr>
              <a:t>制作工艺要求高</a:t>
            </a:r>
            <a:endParaRPr lang="en-US" sz="1200" kern="1200" dirty="0" smtClean="0">
              <a:solidFill>
                <a:schemeClr val="tx1"/>
              </a:solidFill>
              <a:effectLst/>
              <a:latin typeface="+mn-lt"/>
              <a:ea typeface="+mn-ea"/>
              <a:cs typeface="+mn-cs"/>
            </a:endParaRPr>
          </a:p>
          <a:p>
            <a:endParaRPr lang="zh-CN" altLang="en-US" dirty="0"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2ED1579A-C490-4D36-BDA3-E79C02DA53CB}" type="slidenum">
              <a:rPr lang="zh-CN" altLang="en-US" smtClean="0"/>
              <a:pPr eaLnBrk="1" fontAlgn="base" hangingPunct="1">
                <a:spcBef>
                  <a:spcPct val="0"/>
                </a:spcBef>
                <a:spcAft>
                  <a:spcPct val="0"/>
                </a:spcAft>
              </a:pPr>
              <a:t>35</a:t>
            </a:fld>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我们来总结一下感应编码读出。首先对感应编码读出方法进行了深入研究</a:t>
            </a:r>
            <a:endParaRPr 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36</a:t>
            </a:fld>
            <a:endParaRPr lang="zh-CN" altLang="en-US"/>
          </a:p>
        </p:txBody>
      </p:sp>
    </p:spTree>
    <p:extLst>
      <p:ext uri="{BB962C8B-B14F-4D97-AF65-F5344CB8AC3E}">
        <p14:creationId xmlns:p14="http://schemas.microsoft.com/office/powerpoint/2010/main" val="3406527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接下来我们看看另外一种位置编码读出方法：直接编码，分成如下四部分</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37</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往往多条击中，在感应编码中，我们分组读出解决了这个问题。而直接编码，从另外一个角度，利用这个特点，进行编码。</a:t>
            </a:r>
            <a:endParaRPr lang="en-US" altLang="zh-CN" sz="1200" kern="1200" dirty="0" smtClean="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通常往往击中至少两个相邻条上，如图（</a:t>
            </a:r>
            <a:r>
              <a:rPr lang="en-US"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）所示，击中相邻</a:t>
            </a:r>
            <a:r>
              <a:rPr lang="en-US" sz="1200" kern="1200" dirty="0" err="1" smtClean="0">
                <a:solidFill>
                  <a:schemeClr val="tx1"/>
                </a:solidFill>
                <a:effectLst/>
                <a:latin typeface="+mn-lt"/>
                <a:ea typeface="+mn-ea"/>
                <a:cs typeface="+mn-cs"/>
              </a:rPr>
              <a:t>i</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i+1</a:t>
            </a:r>
            <a:r>
              <a:rPr lang="zh-CN" altLang="en-US" sz="1200" kern="1200" dirty="0" smtClean="0">
                <a:solidFill>
                  <a:schemeClr val="tx1"/>
                </a:solidFill>
                <a:effectLst/>
                <a:latin typeface="+mn-lt"/>
                <a:ea typeface="+mn-ea"/>
                <a:cs typeface="+mn-cs"/>
              </a:rPr>
              <a:t>，对应</a:t>
            </a:r>
            <a:r>
              <a:rPr lang="en-US"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XY</a:t>
            </a:r>
            <a:r>
              <a:rPr lang="zh-CN" altLang="en-US" sz="1200" kern="1200" dirty="0" smtClean="0">
                <a:solidFill>
                  <a:schemeClr val="tx1"/>
                </a:solidFill>
                <a:effectLst/>
                <a:latin typeface="+mn-lt"/>
                <a:ea typeface="+mn-ea"/>
                <a:cs typeface="+mn-cs"/>
              </a:rPr>
              <a:t>解释），只要保证在</a:t>
            </a:r>
            <a:r>
              <a:rPr lang="en-US"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相邻的无序组合只出现一次，根据读出，唯一确定在</a:t>
            </a:r>
            <a:r>
              <a:rPr lang="en-US" sz="1200" kern="1200" dirty="0" err="1" smtClean="0">
                <a:solidFill>
                  <a:schemeClr val="tx1"/>
                </a:solidFill>
                <a:effectLst/>
                <a:latin typeface="+mn-lt"/>
                <a:ea typeface="+mn-ea"/>
                <a:cs typeface="+mn-cs"/>
              </a:rPr>
              <a:t>i</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i+1. </a:t>
            </a:r>
            <a:r>
              <a:rPr lang="zh-CN" altLang="en-US" sz="1200" kern="1200" dirty="0" smtClean="0">
                <a:solidFill>
                  <a:schemeClr val="tx1"/>
                </a:solidFill>
                <a:effectLst/>
                <a:latin typeface="+mn-lt"/>
                <a:ea typeface="+mn-ea"/>
                <a:cs typeface="+mn-cs"/>
              </a:rPr>
              <a:t>我们</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通道</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，击中相邻条</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6</a:t>
            </a:r>
            <a:r>
              <a:rPr lang="zh-CN" altLang="en-US" sz="1200" kern="1200" dirty="0" smtClean="0">
                <a:solidFill>
                  <a:schemeClr val="tx1"/>
                </a:solidFill>
                <a:effectLst/>
                <a:latin typeface="+mn-lt"/>
                <a:ea typeface="+mn-ea"/>
                <a:cs typeface="+mn-cs"/>
              </a:rPr>
              <a:t>，。。。。。类似地，只要保证。。。。，可实现直接编码读出。</a:t>
            </a:r>
            <a:r>
              <a:rPr lang="zh-CN" altLang="en-US" sz="1200" b="1" kern="1200" dirty="0" smtClean="0">
                <a:solidFill>
                  <a:schemeClr val="tx1"/>
                </a:solidFill>
                <a:effectLst/>
                <a:latin typeface="+mn-lt"/>
                <a:ea typeface="+mn-ea"/>
                <a:cs typeface="+mn-cs"/>
              </a:rPr>
              <a:t>这里强调无序是因为不同于感应编码判断大小，这里只要判断有无即可</a:t>
            </a:r>
            <a:r>
              <a:rPr lang="zh-CN" altLang="en-US" sz="1200" kern="1200" dirty="0" smtClean="0">
                <a:solidFill>
                  <a:schemeClr val="tx1"/>
                </a:solidFill>
                <a:effectLst/>
                <a:latin typeface="+mn-lt"/>
                <a:ea typeface="+mn-ea"/>
                <a:cs typeface="+mn-cs"/>
              </a:rPr>
              <a:t>。同样，</a:t>
            </a:r>
            <a:r>
              <a:rPr lang="zh-CN" altLang="en-US" sz="1200" b="1" kern="1200" dirty="0" smtClean="0">
                <a:solidFill>
                  <a:schemeClr val="tx1"/>
                </a:solidFill>
                <a:effectLst/>
                <a:latin typeface="+mn-lt"/>
                <a:ea typeface="+mn-ea"/>
                <a:cs typeface="+mn-cs"/>
              </a:rPr>
              <a:t>不能处理多条同时击中</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图中</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个电子学通道的</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个有序组合编码读出了</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个相邻读出条位置，那么对于</a:t>
            </a:r>
            <a:r>
              <a:rPr lang="en-US"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通道，是否存在这种编码呢？</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38</a:t>
            </a:fld>
            <a:endParaRPr lang="zh-CN" altLang="en-US"/>
          </a:p>
        </p:txBody>
      </p:sp>
    </p:spTree>
    <p:extLst>
      <p:ext uri="{BB962C8B-B14F-4D97-AF65-F5344CB8AC3E}">
        <p14:creationId xmlns:p14="http://schemas.microsoft.com/office/powerpoint/2010/main" val="658416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我们已经知道编码要求：任何两个相邻通道的无序组合最多出现一次，不重复。 这个问题等效于图论里一笔画问题。即从某通道开始，一次性遍历所有两两无序组合，不重复。</a:t>
            </a:r>
            <a:endParaRPr lang="en-US" sz="1200" kern="1200" dirty="0" smtClean="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39</a:t>
            </a:fld>
            <a:endParaRPr lang="zh-CN" altLang="en-US"/>
          </a:p>
        </p:txBody>
      </p:sp>
    </p:spTree>
    <p:extLst>
      <p:ext uri="{BB962C8B-B14F-4D97-AF65-F5344CB8AC3E}">
        <p14:creationId xmlns:p14="http://schemas.microsoft.com/office/powerpoint/2010/main" val="2189936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微结构气体探测器又简称为</a:t>
            </a:r>
            <a:r>
              <a:rPr lang="en-US" sz="1200" kern="1200" dirty="0" smtClean="0">
                <a:solidFill>
                  <a:schemeClr val="tx1"/>
                </a:solidFill>
                <a:effectLst/>
                <a:latin typeface="+mn-lt"/>
                <a:ea typeface="+mn-ea"/>
                <a:cs typeface="+mn-cs"/>
              </a:rPr>
              <a:t>MPGD</a:t>
            </a:r>
            <a:r>
              <a:rPr lang="zh-CN" altLang="en-US" sz="1200" kern="1200" dirty="0" smtClean="0">
                <a:solidFill>
                  <a:schemeClr val="tx1"/>
                </a:solidFill>
                <a:effectLst/>
                <a:latin typeface="+mn-lt"/>
                <a:ea typeface="+mn-ea"/>
                <a:cs typeface="+mn-cs"/>
              </a:rPr>
              <a:t>，是在多丝正比室的基础上，近二十多年来发展起来的新型探测器，主要用于径迹探测；目前发展最成熟的是</a:t>
            </a:r>
            <a:r>
              <a:rPr lang="en-US" sz="1200" kern="1200" dirty="0" smtClean="0">
                <a:solidFill>
                  <a:schemeClr val="tx1"/>
                </a:solidFill>
                <a:effectLst/>
                <a:latin typeface="+mn-lt"/>
                <a:ea typeface="+mn-ea"/>
                <a:cs typeface="+mn-cs"/>
              </a:rPr>
              <a:t>MM</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GEM,</a:t>
            </a:r>
            <a:r>
              <a:rPr lang="zh-CN" altLang="en-US" sz="1200" kern="1200" dirty="0" smtClean="0">
                <a:solidFill>
                  <a:schemeClr val="tx1"/>
                </a:solidFill>
                <a:effectLst/>
                <a:latin typeface="+mn-lt"/>
                <a:ea typeface="+mn-ea"/>
                <a:cs typeface="+mn-cs"/>
              </a:rPr>
              <a:t>他们的区别在于雪崩区的结构，</a:t>
            </a:r>
            <a:r>
              <a:rPr lang="en-US" sz="1200" kern="1200" dirty="0" smtClean="0">
                <a:solidFill>
                  <a:schemeClr val="tx1"/>
                </a:solidFill>
                <a:effectLst/>
                <a:latin typeface="+mn-lt"/>
                <a:ea typeface="+mn-ea"/>
                <a:cs typeface="+mn-cs"/>
              </a:rPr>
              <a:t>MM</a:t>
            </a:r>
            <a:r>
              <a:rPr lang="zh-CN" altLang="en-US" sz="1200" kern="1200" dirty="0" smtClean="0">
                <a:solidFill>
                  <a:schemeClr val="tx1"/>
                </a:solidFill>
                <a:effectLst/>
                <a:latin typeface="+mn-lt"/>
                <a:ea typeface="+mn-ea"/>
                <a:cs typeface="+mn-cs"/>
              </a:rPr>
              <a:t>的雪崩区是在读出极与丝网之间，</a:t>
            </a:r>
            <a:r>
              <a:rPr lang="en-US" sz="1200" kern="1200" dirty="0" smtClean="0">
                <a:solidFill>
                  <a:schemeClr val="tx1"/>
                </a:solidFill>
                <a:effectLst/>
                <a:latin typeface="+mn-lt"/>
                <a:ea typeface="+mn-ea"/>
                <a:cs typeface="+mn-cs"/>
              </a:rPr>
              <a:t>GEM</a:t>
            </a:r>
            <a:r>
              <a:rPr lang="zh-CN" altLang="en-US" sz="1200" kern="1200" dirty="0" smtClean="0">
                <a:solidFill>
                  <a:schemeClr val="tx1"/>
                </a:solidFill>
                <a:effectLst/>
                <a:latin typeface="+mn-lt"/>
                <a:ea typeface="+mn-ea"/>
                <a:cs typeface="+mn-cs"/>
              </a:rPr>
              <a:t>的雪崩区在倍增微孔内；这种精细的结构让微结构气体探测器具有良好的位置分辨率、高增益、高计数率等优点，使其得到了广泛应用。</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4</a:t>
            </a:fld>
            <a:endParaRPr lang="zh-CN" altLang="en-US"/>
          </a:p>
        </p:txBody>
      </p:sp>
    </p:spTree>
    <p:extLst>
      <p:ext uri="{BB962C8B-B14F-4D97-AF65-F5344CB8AC3E}">
        <p14:creationId xmlns:p14="http://schemas.microsoft.com/office/powerpoint/2010/main" val="1367509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同样，我们可用图论中欧拉回路定理来验证数学上是否可行。以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构建欧拉回路。如图</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通道</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对任意奇数个通道</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可构建</a:t>
            </a:r>
            <a:r>
              <a:rPr lang="en-US" altLang="zh-CN" sz="1200" kern="1200" dirty="0" smtClean="0">
                <a:solidFill>
                  <a:schemeClr val="tx1"/>
                </a:solidFill>
                <a:effectLst/>
                <a:latin typeface="+mn-lt"/>
                <a:ea typeface="+mn-ea"/>
                <a:cs typeface="+mn-cs"/>
              </a:rPr>
              <a:t>..</a:t>
            </a:r>
            <a:endParaRPr lang="en-US" altLang="zh-CN" dirty="0" smtClean="0"/>
          </a:p>
          <a:p>
            <a:r>
              <a:rPr lang="zh-CN" altLang="en-US" dirty="0" smtClean="0"/>
              <a:t>欧拉回路不唯一，任何一个点均可作为出发点。</a:t>
            </a:r>
            <a:r>
              <a:rPr lang="zh-CN" altLang="en-US" sz="1200" dirty="0" smtClean="0"/>
              <a:t>需要设置编码约束规范，生成有规律可扩展的编码表，便于解码</a:t>
            </a:r>
            <a:endParaRPr 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40</a:t>
            </a:fld>
            <a:endParaRPr lang="zh-CN" altLang="en-US"/>
          </a:p>
        </p:txBody>
      </p:sp>
    </p:spTree>
    <p:extLst>
      <p:ext uri="{BB962C8B-B14F-4D97-AF65-F5344CB8AC3E}">
        <p14:creationId xmlns:p14="http://schemas.microsoft.com/office/powerpoint/2010/main" val="2806281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0"/>
              </a:spcBef>
              <a:buClrTx/>
              <a:buSzTx/>
              <a:buFont typeface="Wingdings" pitchFamily="2" charset="2"/>
              <a:buChar char="q"/>
            </a:pPr>
            <a:r>
              <a:rPr lang="zh-CN" altLang="en-US" sz="1200" kern="1200" dirty="0" smtClean="0">
                <a:solidFill>
                  <a:schemeClr val="tx1"/>
                </a:solidFill>
                <a:effectLst/>
                <a:latin typeface="+mn-lt"/>
                <a:ea typeface="+mn-ea"/>
                <a:cs typeface="+mn-cs"/>
              </a:rPr>
              <a:t>经过数学证明之后，我们制定了如下升序交插可扩展的编码规范，如表所谓为</a:t>
            </a:r>
            <a:r>
              <a:rPr lang="en-US" sz="1200" kern="1200" dirty="0" smtClean="0">
                <a:solidFill>
                  <a:schemeClr val="tx1"/>
                </a:solidFill>
                <a:effectLst/>
                <a:latin typeface="+mn-lt"/>
                <a:ea typeface="+mn-ea"/>
                <a:cs typeface="+mn-cs"/>
              </a:rPr>
              <a:t>2k+1</a:t>
            </a:r>
            <a:r>
              <a:rPr lang="zh-CN" altLang="en-US" sz="1200" kern="1200" dirty="0" smtClean="0">
                <a:solidFill>
                  <a:schemeClr val="tx1"/>
                </a:solidFill>
                <a:effectLst/>
                <a:latin typeface="+mn-lt"/>
                <a:ea typeface="+mn-ea"/>
                <a:cs typeface="+mn-cs"/>
              </a:rPr>
              <a:t>个通道的编码表</a:t>
            </a:r>
            <a:r>
              <a:rPr lang="en-US" altLang="zh-CN" sz="1200" kern="1200" dirty="0" smtClean="0">
                <a:solidFill>
                  <a:schemeClr val="tx1"/>
                </a:solidFill>
                <a:effectLst/>
                <a:latin typeface="+mn-lt"/>
                <a:ea typeface="+mn-ea"/>
                <a:cs typeface="+mn-cs"/>
              </a:rPr>
              <a:t>;</a:t>
            </a:r>
          </a:p>
          <a:p>
            <a:pPr>
              <a:spcBef>
                <a:spcPct val="0"/>
              </a:spcBef>
              <a:buClrTx/>
              <a:buSzTx/>
              <a:buFont typeface="Wingdings" pitchFamily="2" charset="2"/>
              <a:buChar char="q"/>
            </a:pPr>
            <a:r>
              <a:rPr lang="zh-CN" altLang="en-US" sz="1200" kern="1200" dirty="0" smtClean="0">
                <a:solidFill>
                  <a:schemeClr val="tx1"/>
                </a:solidFill>
                <a:effectLst/>
                <a:latin typeface="+mn-lt"/>
                <a:ea typeface="+mn-ea"/>
                <a:cs typeface="+mn-cs"/>
              </a:rPr>
              <a:t>当多条击中在起始一两行时，由于通道数较少，重复率较高，解码存在较大的不确定度，因此可根据需求，去除</a:t>
            </a:r>
            <a:endParaRPr 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41</a:t>
            </a:fld>
            <a:endParaRPr lang="zh-CN" altLang="en-US"/>
          </a:p>
        </p:txBody>
      </p:sp>
    </p:spTree>
    <p:extLst>
      <p:ext uri="{BB962C8B-B14F-4D97-AF65-F5344CB8AC3E}">
        <p14:creationId xmlns:p14="http://schemas.microsoft.com/office/powerpoint/2010/main" val="824918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sz="1200" kern="1200" dirty="0" smtClean="0">
                <a:solidFill>
                  <a:schemeClr val="tx1"/>
                </a:solidFill>
                <a:effectLst/>
                <a:latin typeface="+mn-lt"/>
                <a:ea typeface="+mn-ea"/>
                <a:cs typeface="+mn-cs"/>
              </a:rPr>
              <a:t>同理，我们推导了相应的编码和解码公式。不同于感应编码，这里的一对编码对应一对相邻条位置。</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a:defRPr/>
            </a:pPr>
            <a:fld id="{1002467C-2DAE-4301-B5FA-AE67E67F7948}" type="slidenum">
              <a:rPr lang="zh-CN" altLang="en-US" smtClean="0"/>
              <a:pPr>
                <a:defRPr/>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上述原理只考虑了两条击中的情况，但我们需要。。。。实际情况</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当</a:t>
            </a:r>
            <a:r>
              <a:rPr lang="en-US" sz="1200" kern="1200" dirty="0" smtClean="0">
                <a:solidFill>
                  <a:schemeClr val="tx1"/>
                </a:solidFill>
                <a:effectLst/>
                <a:latin typeface="+mn-lt"/>
                <a:ea typeface="+mn-ea"/>
                <a:cs typeface="+mn-cs"/>
              </a:rPr>
              <a:t>t=3</a:t>
            </a:r>
            <a:r>
              <a:rPr lang="zh-CN" altLang="en-US" sz="1200" kern="1200" dirty="0" smtClean="0">
                <a:solidFill>
                  <a:schemeClr val="tx1"/>
                </a:solidFill>
                <a:effectLst/>
                <a:latin typeface="+mn-lt"/>
                <a:ea typeface="+mn-ea"/>
                <a:cs typeface="+mn-cs"/>
              </a:rPr>
              <a:t>时，在行尾出</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个读出电子学通道对应</a:t>
            </a:r>
            <a:r>
              <a:rPr lang="en-US"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个读出条范围。。如当</a:t>
            </a:r>
            <a:r>
              <a:rPr lang="en-US" sz="1200" kern="1200" dirty="0" smtClean="0">
                <a:solidFill>
                  <a:schemeClr val="tx1"/>
                </a:solidFill>
                <a:effectLst/>
                <a:latin typeface="+mn-lt"/>
                <a:ea typeface="+mn-ea"/>
                <a:cs typeface="+mn-cs"/>
              </a:rPr>
              <a:t>345</a:t>
            </a:r>
            <a:r>
              <a:rPr lang="zh-CN" altLang="en-US" sz="1200" kern="1200" dirty="0" smtClean="0">
                <a:solidFill>
                  <a:schemeClr val="tx1"/>
                </a:solidFill>
                <a:effectLst/>
                <a:latin typeface="+mn-lt"/>
                <a:ea typeface="+mn-ea"/>
                <a:cs typeface="+mn-cs"/>
              </a:rPr>
              <a:t>通道有信号时</a:t>
            </a:r>
            <a:endParaRPr lang="en-US" altLang="zh-CN"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信号大小的话，可根据信号分布特征，采用电荷重心法，减小这种不确定度。</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43</a:t>
            </a:fld>
            <a:endParaRPr lang="zh-CN" altLang="en-US"/>
          </a:p>
        </p:txBody>
      </p:sp>
    </p:spTree>
    <p:extLst>
      <p:ext uri="{BB962C8B-B14F-4D97-AF65-F5344CB8AC3E}">
        <p14:creationId xmlns:p14="http://schemas.microsoft.com/office/powerpoint/2010/main" val="1434931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spcBef>
                <a:spcPct val="0"/>
              </a:spcBef>
              <a:buClrTx/>
              <a:buFont typeface="Wingdings" panose="05000000000000000000" pitchFamily="2" charset="2"/>
              <a:buChar char="§"/>
            </a:pPr>
            <a:r>
              <a:rPr lang="zh-CN" altLang="en-US" sz="1200" kern="1200" dirty="0" smtClean="0">
                <a:solidFill>
                  <a:schemeClr val="tx1"/>
                </a:solidFill>
                <a:effectLst/>
                <a:latin typeface="+mn-lt"/>
                <a:ea typeface="+mn-ea"/>
                <a:cs typeface="+mn-cs"/>
              </a:rPr>
              <a:t>当只知道信号有无时，可用中心法，即取几何平均值。当可知信号大小时，可用电荷重心法</a:t>
            </a:r>
            <a:r>
              <a:rPr lang="en-US" altLang="zh-CN" sz="1200" kern="1200" dirty="0" smtClean="0">
                <a:solidFill>
                  <a:schemeClr val="tx1"/>
                </a:solidFill>
                <a:effectLst/>
                <a:latin typeface="+mn-lt"/>
                <a:ea typeface="+mn-ea"/>
                <a:cs typeface="+mn-cs"/>
              </a:rPr>
              <a:t>…</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44</a:t>
            </a:fld>
            <a:endParaRPr lang="zh-CN" altLang="en-US"/>
          </a:p>
        </p:txBody>
      </p:sp>
    </p:spTree>
    <p:extLst>
      <p:ext uri="{BB962C8B-B14F-4D97-AF65-F5344CB8AC3E}">
        <p14:creationId xmlns:p14="http://schemas.microsoft.com/office/powerpoint/2010/main" val="1434931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zh-CN" altLang="en-US" sz="1200" kern="1200" dirty="0" smtClean="0">
                <a:solidFill>
                  <a:schemeClr val="tx1"/>
                </a:solidFill>
                <a:effectLst/>
                <a:latin typeface="+mn-lt"/>
                <a:ea typeface="+mn-ea"/>
                <a:cs typeface="+mn-cs"/>
              </a:rPr>
              <a:t>在上述分析的基础上，我们进行了</a:t>
            </a:r>
            <a:r>
              <a:rPr lang="en-US" sz="1200" kern="1200" dirty="0" smtClean="0">
                <a:solidFill>
                  <a:schemeClr val="tx1"/>
                </a:solidFill>
                <a:effectLst/>
                <a:latin typeface="+mn-lt"/>
                <a:ea typeface="+mn-ea"/>
                <a:cs typeface="+mn-cs"/>
              </a:rPr>
              <a:t>5X5</a:t>
            </a:r>
            <a:r>
              <a:rPr lang="zh-CN" altLang="en-US" sz="1200" kern="1200" dirty="0" smtClean="0">
                <a:solidFill>
                  <a:schemeClr val="tx1"/>
                </a:solidFill>
                <a:effectLst/>
                <a:latin typeface="+mn-lt"/>
                <a:ea typeface="+mn-ea"/>
                <a:cs typeface="+mn-cs"/>
              </a:rPr>
              <a:t>的一维直接编码设计</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考虑到</a:t>
            </a:r>
            <a:r>
              <a:rPr lang="en-US" sz="1200" kern="1200" dirty="0" smtClean="0">
                <a:solidFill>
                  <a:schemeClr val="tx1"/>
                </a:solidFill>
                <a:effectLst/>
                <a:latin typeface="+mn-lt"/>
                <a:ea typeface="+mn-ea"/>
                <a:cs typeface="+mn-cs"/>
              </a:rPr>
              <a:t>cluster size</a:t>
            </a:r>
            <a:r>
              <a:rPr lang="zh-CN" altLang="en-US" sz="1200" kern="1200" dirty="0" smtClean="0">
                <a:solidFill>
                  <a:schemeClr val="tx1"/>
                </a:solidFill>
                <a:effectLst/>
                <a:latin typeface="+mn-lt"/>
                <a:ea typeface="+mn-ea"/>
                <a:cs typeface="+mn-cs"/>
              </a:rPr>
              <a:t>尺寸，编码从第五行开始，可以解码最多</a:t>
            </a:r>
            <a:r>
              <a:rPr lang="en-US" sz="1200" kern="1200" dirty="0" smtClean="0">
                <a:solidFill>
                  <a:schemeClr val="tx1"/>
                </a:solidFill>
                <a:effectLst/>
                <a:latin typeface="+mn-lt"/>
                <a:ea typeface="+mn-ea"/>
                <a:cs typeface="+mn-cs"/>
              </a:rPr>
              <a:t>16</a:t>
            </a:r>
            <a:r>
              <a:rPr lang="zh-CN" altLang="en-US" sz="1200" kern="1200" dirty="0" smtClean="0">
                <a:solidFill>
                  <a:schemeClr val="tx1"/>
                </a:solidFill>
                <a:effectLst/>
                <a:latin typeface="+mn-lt"/>
                <a:ea typeface="+mn-ea"/>
                <a:cs typeface="+mn-cs"/>
              </a:rPr>
              <a:t>个相邻条击中的情况，完全满足需求。</a:t>
            </a:r>
            <a:endParaRPr lang="en-US" sz="1200" kern="1200" dirty="0" smtClean="0">
              <a:solidFill>
                <a:schemeClr val="tx1"/>
              </a:solidFill>
              <a:effectLst/>
              <a:latin typeface="+mn-lt"/>
              <a:ea typeface="+mn-ea"/>
              <a:cs typeface="+mn-cs"/>
            </a:endParaRPr>
          </a:p>
          <a:p>
            <a:endParaRPr lang="zh-CN" altLang="en-US" dirty="0" smtClean="0"/>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536710CF-9BD6-41FC-841E-0BBD1E4FF6B6}" type="slidenum">
              <a:rPr lang="zh-CN" altLang="en-US" smtClean="0"/>
              <a:pPr eaLnBrk="1" fontAlgn="base" hangingPunct="1">
                <a:spcBef>
                  <a:spcPct val="0"/>
                </a:spcBef>
                <a:spcAft>
                  <a:spcPct val="0"/>
                </a:spcAft>
              </a:pPr>
              <a:t>45</a:t>
            </a:fld>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如下表为编码表，编码从第五行开始，直至实现</a:t>
            </a:r>
            <a:r>
              <a:rPr lang="en-US" altLang="zh-CN" dirty="0" smtClean="0"/>
              <a:t>166</a:t>
            </a:r>
            <a:r>
              <a:rPr lang="zh-CN" altLang="en-US" dirty="0" smtClean="0"/>
              <a:t>条编码</a:t>
            </a:r>
            <a:endParaRPr 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46</a:t>
            </a:fld>
            <a:endParaRPr lang="zh-CN" altLang="en-US"/>
          </a:p>
        </p:txBody>
      </p:sp>
    </p:spTree>
    <p:extLst>
      <p:ext uri="{BB962C8B-B14F-4D97-AF65-F5344CB8AC3E}">
        <p14:creationId xmlns:p14="http://schemas.microsoft.com/office/powerpoint/2010/main" val="3717201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二维直接编码的原理与一维类似，将二维读出电极制作连接为</a:t>
            </a:r>
            <a:r>
              <a:rPr lang="en-US" sz="1200" kern="1200" dirty="0" smtClean="0">
                <a:solidFill>
                  <a:schemeClr val="tx1"/>
                </a:solidFill>
                <a:effectLst/>
                <a:latin typeface="+mn-lt"/>
                <a:ea typeface="+mn-ea"/>
                <a:cs typeface="+mn-cs"/>
              </a:rPr>
              <a:t>X</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Y</a:t>
            </a:r>
            <a:r>
              <a:rPr lang="zh-CN" altLang="en-US" sz="1200" kern="1200" dirty="0" smtClean="0">
                <a:solidFill>
                  <a:schemeClr val="tx1"/>
                </a:solidFill>
                <a:effectLst/>
                <a:latin typeface="+mn-lt"/>
                <a:ea typeface="+mn-ea"/>
                <a:cs typeface="+mn-cs"/>
              </a:rPr>
              <a:t>两个正交方向的读出，再分别对这两个方向的读出做编码解码处理，综合两个方向的结果，可实现二维直接编码。</a:t>
            </a:r>
            <a:endParaRPr lang="zh-CN" altLang="en-US" dirty="0" smtClean="0"/>
          </a:p>
          <a:p>
            <a:endParaRPr lang="zh-CN" altLang="en-US" dirty="0" smtClean="0"/>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a:spcBef>
                <a:spcPct val="0"/>
              </a:spcBef>
              <a:spcAft>
                <a:spcPct val="0"/>
              </a:spcAft>
            </a:pPr>
            <a:fld id="{92CB4E5E-1B61-4306-A30D-C6ACD75CDCA7}" type="slidenum">
              <a:rPr lang="en-US" altLang="zh-CN" sz="1400" smtClean="0">
                <a:latin typeface="Times New Roman" pitchFamily="18" charset="0"/>
                <a:ea typeface="永中宋体" charset="-122"/>
              </a:rPr>
              <a:pPr eaLnBrk="1" fontAlgn="base">
                <a:spcBef>
                  <a:spcPct val="0"/>
                </a:spcBef>
                <a:spcAft>
                  <a:spcPct val="0"/>
                </a:spcAft>
              </a:pPr>
              <a:t>47</a:t>
            </a:fld>
            <a:endParaRPr lang="en-US" altLang="zh-CN" sz="1400" smtClean="0">
              <a:latin typeface="Times New Roman" pitchFamily="18" charset="0"/>
              <a:ea typeface="永中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我们也行进行了像素大小为</a:t>
            </a:r>
            <a:r>
              <a:rPr lang="en-US" altLang="zh-CN" dirty="0" smtClean="0"/>
              <a:t>0.5x0.5mm</a:t>
            </a:r>
            <a:r>
              <a:rPr lang="zh-CN" altLang="en-US" dirty="0" smtClean="0"/>
              <a:t>的二维直接编码设计，为</a:t>
            </a:r>
            <a:r>
              <a:rPr lang="en-US" altLang="zh-CN" dirty="0" smtClean="0"/>
              <a:t>strip/pad</a:t>
            </a:r>
            <a:r>
              <a:rPr lang="zh-CN" altLang="en-US" dirty="0" smtClean="0"/>
              <a:t>读出结构，共有</a:t>
            </a:r>
            <a:r>
              <a:rPr lang="en-US" altLang="zh-CN" dirty="0" smtClean="0"/>
              <a:t>10000</a:t>
            </a:r>
            <a:r>
              <a:rPr lang="zh-CN" altLang="en-US" dirty="0" smtClean="0"/>
              <a:t>个像素，</a:t>
            </a:r>
            <a:r>
              <a:rPr lang="en-US" altLang="zh-CN" dirty="0" err="1" smtClean="0"/>
              <a:t>xy</a:t>
            </a:r>
            <a:r>
              <a:rPr lang="zh-CN" altLang="en-US" dirty="0" smtClean="0"/>
              <a:t>两维连接为共</a:t>
            </a:r>
            <a:r>
              <a:rPr lang="en-US" altLang="zh-CN" dirty="0" smtClean="0"/>
              <a:t>200</a:t>
            </a:r>
            <a:r>
              <a:rPr lang="zh-CN" altLang="en-US" dirty="0" smtClean="0"/>
              <a:t>个读出条，共</a:t>
            </a:r>
            <a:r>
              <a:rPr lang="en-US" altLang="zh-CN" dirty="0" smtClean="0"/>
              <a:t>30</a:t>
            </a:r>
            <a:r>
              <a:rPr lang="zh-CN" altLang="en-US" dirty="0" smtClean="0"/>
              <a:t>路电子学实现了编码读出</a:t>
            </a:r>
            <a:r>
              <a:rPr lang="en-US" altLang="zh-CN" dirty="0" smtClean="0"/>
              <a:t>.</a:t>
            </a:r>
            <a:r>
              <a:rPr lang="en-US" altLang="zh-CN" baseline="0" dirty="0" smtClean="0"/>
              <a:t> </a:t>
            </a:r>
            <a:r>
              <a:rPr lang="zh-CN" altLang="en-US" baseline="0" dirty="0" smtClean="0"/>
              <a:t>树脂塞孔电镀填平的工艺保证了电极信号的大小。</a:t>
            </a:r>
            <a:endParaRPr lang="zh-CN" altLang="en-US" dirty="0" smtClean="0"/>
          </a:p>
          <a:p>
            <a:endParaRPr lang="zh-CN" altLang="en-US" dirty="0"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AAE178BB-0CB8-4C48-A484-40A6EFF96780}" type="slidenum">
              <a:rPr lang="zh-CN" altLang="en-US" smtClean="0"/>
              <a:pPr eaLnBrk="1" fontAlgn="base" hangingPunct="1">
                <a:spcBef>
                  <a:spcPct val="0"/>
                </a:spcBef>
                <a:spcAft>
                  <a:spcPct val="0"/>
                </a:spcAft>
              </a:pPr>
              <a:t>48</a:t>
            </a:fld>
            <a:endParaRPr lang="zh-CN"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我们进行了像素大小为</a:t>
            </a:r>
            <a:r>
              <a:rPr lang="en-US" altLang="zh-CN" dirty="0" smtClean="0"/>
              <a:t>1x1mm</a:t>
            </a:r>
            <a:r>
              <a:rPr lang="zh-CN" altLang="en-US" dirty="0" smtClean="0"/>
              <a:t>的二维直接编码设计，为</a:t>
            </a:r>
            <a:r>
              <a:rPr lang="en-US" altLang="zh-CN" dirty="0" smtClean="0"/>
              <a:t>pad</a:t>
            </a:r>
            <a:r>
              <a:rPr lang="zh-CN" altLang="en-US" dirty="0" smtClean="0"/>
              <a:t>读出结构，共有</a:t>
            </a:r>
            <a:r>
              <a:rPr lang="en-US" altLang="zh-CN" dirty="0" smtClean="0"/>
              <a:t>50x50</a:t>
            </a:r>
            <a:r>
              <a:rPr lang="zh-CN" altLang="en-US" dirty="0" smtClean="0"/>
              <a:t>个像素，</a:t>
            </a:r>
            <a:r>
              <a:rPr lang="en-US" altLang="zh-CN" dirty="0" err="1" smtClean="0"/>
              <a:t>xy</a:t>
            </a:r>
            <a:r>
              <a:rPr lang="zh-CN" altLang="en-US" dirty="0" smtClean="0"/>
              <a:t>两维连接为共</a:t>
            </a:r>
            <a:r>
              <a:rPr lang="en-US" altLang="zh-CN" dirty="0" smtClean="0"/>
              <a:t>100</a:t>
            </a:r>
            <a:r>
              <a:rPr lang="zh-CN" altLang="en-US" dirty="0" smtClean="0"/>
              <a:t>个读出条，共</a:t>
            </a:r>
            <a:r>
              <a:rPr lang="en-US" altLang="zh-CN" dirty="0" smtClean="0"/>
              <a:t>26</a:t>
            </a:r>
            <a:r>
              <a:rPr lang="zh-CN" altLang="en-US" dirty="0" smtClean="0"/>
              <a:t>路电子学实现了编码读出</a:t>
            </a:r>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C99C2369-C842-4E74-BC57-41FA9F8CF93C}" type="slidenum">
              <a:rPr lang="zh-CN" altLang="en-US" smtClean="0"/>
              <a:pPr eaLnBrk="1" fontAlgn="base" hangingPunct="1">
                <a:spcBef>
                  <a:spcPct val="0"/>
                </a:spcBef>
                <a:spcAft>
                  <a:spcPct val="0"/>
                </a:spcAft>
              </a:pPr>
              <a:t>49</a:t>
            </a:fld>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MPGD</a:t>
            </a:r>
            <a:r>
              <a:rPr lang="zh-CN" altLang="en-US" sz="1200" kern="1200" dirty="0" smtClean="0">
                <a:solidFill>
                  <a:schemeClr val="tx1"/>
                </a:solidFill>
                <a:effectLst/>
                <a:latin typeface="+mn-lt"/>
                <a:ea typeface="+mn-ea"/>
                <a:cs typeface="+mn-cs"/>
              </a:rPr>
              <a:t>探测器在多个粒子物理实验中已经在多个粒子物理实验中得到成功应用，欧洲核子中心的</a:t>
            </a:r>
            <a:r>
              <a:rPr lang="en-US" sz="1200" kern="1200" dirty="0" smtClean="0">
                <a:solidFill>
                  <a:schemeClr val="tx1"/>
                </a:solidFill>
                <a:effectLst/>
                <a:latin typeface="+mn-lt"/>
                <a:ea typeface="+mn-ea"/>
                <a:cs typeface="+mn-cs"/>
              </a:rPr>
              <a:t>COPASS</a:t>
            </a:r>
            <a:r>
              <a:rPr lang="zh-CN" altLang="en-US" sz="1200" kern="1200" dirty="0" smtClean="0">
                <a:solidFill>
                  <a:schemeClr val="tx1"/>
                </a:solidFill>
                <a:effectLst/>
                <a:latin typeface="+mn-lt"/>
                <a:ea typeface="+mn-ea"/>
                <a:cs typeface="+mn-cs"/>
              </a:rPr>
              <a:t>实验第一次大规模使用了</a:t>
            </a:r>
            <a:r>
              <a:rPr lang="en-US" sz="1200" kern="1200" dirty="0" smtClean="0">
                <a:solidFill>
                  <a:schemeClr val="tx1"/>
                </a:solidFill>
                <a:effectLst/>
                <a:latin typeface="+mn-lt"/>
                <a:ea typeface="+mn-ea"/>
                <a:cs typeface="+mn-cs"/>
              </a:rPr>
              <a:t>MM</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GEM</a:t>
            </a:r>
            <a:r>
              <a:rPr lang="zh-CN" altLang="en-US" sz="1200" kern="1200" dirty="0" smtClean="0">
                <a:solidFill>
                  <a:schemeClr val="tx1"/>
                </a:solidFill>
                <a:effectLst/>
                <a:latin typeface="+mn-lt"/>
                <a:ea typeface="+mn-ea"/>
                <a:cs typeface="+mn-cs"/>
              </a:rPr>
              <a:t>探测器作径迹测量，如图所示；</a:t>
            </a:r>
            <a:r>
              <a:rPr lang="en-US" sz="1200" kern="1200" dirty="0" smtClean="0">
                <a:solidFill>
                  <a:schemeClr val="tx1"/>
                </a:solidFill>
                <a:effectLst/>
                <a:latin typeface="+mn-lt"/>
                <a:ea typeface="+mn-ea"/>
                <a:cs typeface="+mn-cs"/>
              </a:rPr>
              <a:t>LHC</a:t>
            </a:r>
            <a:r>
              <a:rPr lang="zh-CN" altLang="en-US" sz="1200" kern="1200" dirty="0" smtClean="0">
                <a:solidFill>
                  <a:schemeClr val="tx1"/>
                </a:solidFill>
                <a:effectLst/>
                <a:latin typeface="+mn-lt"/>
                <a:ea typeface="+mn-ea"/>
                <a:cs typeface="+mn-cs"/>
              </a:rPr>
              <a:t>的几个大型实验已经使用或计划使用微结构气体探测器；</a:t>
            </a:r>
            <a:r>
              <a:rPr lang="en-US" sz="1200" kern="1200" dirty="0" smtClean="0">
                <a:solidFill>
                  <a:schemeClr val="tx1"/>
                </a:solidFill>
                <a:effectLst/>
                <a:latin typeface="+mn-lt"/>
                <a:ea typeface="+mn-ea"/>
                <a:cs typeface="+mn-cs"/>
              </a:rPr>
              <a:t>STAR</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KLOE2</a:t>
            </a:r>
            <a:r>
              <a:rPr lang="zh-CN" altLang="en-US" sz="1200" kern="1200" dirty="0" smtClean="0">
                <a:solidFill>
                  <a:schemeClr val="tx1"/>
                </a:solidFill>
                <a:effectLst/>
                <a:latin typeface="+mn-lt"/>
                <a:ea typeface="+mn-ea"/>
                <a:cs typeface="+mn-cs"/>
              </a:rPr>
              <a:t>已经使用，中国目前计划的</a:t>
            </a:r>
            <a:r>
              <a:rPr lang="en-US" sz="1200" kern="1200" dirty="0" smtClean="0">
                <a:solidFill>
                  <a:schemeClr val="tx1"/>
                </a:solidFill>
                <a:effectLst/>
                <a:latin typeface="+mn-lt"/>
                <a:ea typeface="+mn-ea"/>
                <a:cs typeface="+mn-cs"/>
              </a:rPr>
              <a:t>SPPC</a:t>
            </a:r>
            <a:r>
              <a:rPr lang="zh-CN" altLang="en-US" sz="1200" kern="1200" dirty="0" smtClean="0">
                <a:solidFill>
                  <a:schemeClr val="tx1"/>
                </a:solidFill>
                <a:effectLst/>
                <a:latin typeface="+mn-lt"/>
                <a:ea typeface="+mn-ea"/>
                <a:cs typeface="+mn-cs"/>
              </a:rPr>
              <a:t>也把</a:t>
            </a:r>
            <a:r>
              <a:rPr lang="en-US" sz="1200" kern="1200" dirty="0" smtClean="0">
                <a:solidFill>
                  <a:schemeClr val="tx1"/>
                </a:solidFill>
                <a:effectLst/>
                <a:latin typeface="+mn-lt"/>
                <a:ea typeface="+mn-ea"/>
                <a:cs typeface="+mn-cs"/>
              </a:rPr>
              <a:t>MPGD</a:t>
            </a:r>
            <a:r>
              <a:rPr lang="zh-CN" altLang="en-US" sz="1200" kern="1200" dirty="0" smtClean="0">
                <a:solidFill>
                  <a:schemeClr val="tx1"/>
                </a:solidFill>
                <a:effectLst/>
                <a:latin typeface="+mn-lt"/>
                <a:ea typeface="+mn-ea"/>
                <a:cs typeface="+mn-cs"/>
              </a:rPr>
              <a:t>探测器作为径迹探测候选方案。除此之外，在核探测、天体物理、医学成像等多领域也得到了推广和应用。</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a:t>
            </a:fld>
            <a:endParaRPr lang="zh-CN" altLang="en-US"/>
          </a:p>
        </p:txBody>
      </p:sp>
    </p:spTree>
    <p:extLst>
      <p:ext uri="{BB962C8B-B14F-4D97-AF65-F5344CB8AC3E}">
        <p14:creationId xmlns:p14="http://schemas.microsoft.com/office/powerpoint/2010/main" val="1367509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我们来总结一下直接编码读出。首先对感应编码读出方法进行了深入研究</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50</a:t>
            </a:fld>
            <a:endParaRPr lang="zh-CN" altLang="en-US"/>
          </a:p>
        </p:txBody>
      </p:sp>
    </p:spTree>
    <p:extLst>
      <p:ext uri="{BB962C8B-B14F-4D97-AF65-F5344CB8AC3E}">
        <p14:creationId xmlns:p14="http://schemas.microsoft.com/office/powerpoint/2010/main" val="3406527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位置编码读出最大的特点就是电子学节省度，我们来与传统读出方法对比一下。当感应编码使用</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通道时，传统使用</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直接编码使用</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可见编码通道数越多，电子学节省度越高</a:t>
            </a:r>
            <a:r>
              <a:rPr lang="en-US" sz="1200" kern="1200" dirty="0" smtClean="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endParaRPr lang="zh-CN" altLang="en-US" dirty="0"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hangingPunct="0"/>
            <a:fld id="{F7567930-DA12-43C5-BC05-7DF9667EDD7B}" type="slidenum">
              <a:rPr lang="en-US" altLang="zh-CN" sz="1400" smtClean="0">
                <a:latin typeface="Times New Roman" pitchFamily="18" charset="0"/>
                <a:ea typeface="永中宋体" charset="-122"/>
              </a:rPr>
              <a:pPr hangingPunct="0"/>
              <a:t>51</a:t>
            </a:fld>
            <a:endParaRPr lang="en-US" altLang="zh-CN" sz="1400" smtClean="0">
              <a:latin typeface="Times New Roman" pitchFamily="18" charset="0"/>
              <a:ea typeface="永中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接下来我们来看看位置编码验证测试所需要的读出电子学系统</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52</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位置编码读出对电子学的需求</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53</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由于较多的读出电子学通道和高信噪比的要求，微结构气体探测器往往使用基于电荷灵敏前放</a:t>
            </a:r>
            <a:r>
              <a:rPr lang="en-US" sz="1200" kern="1200" dirty="0" smtClean="0">
                <a:solidFill>
                  <a:schemeClr val="tx1"/>
                </a:solidFill>
                <a:effectLst/>
                <a:latin typeface="+mn-lt"/>
                <a:ea typeface="+mn-ea"/>
                <a:cs typeface="+mn-cs"/>
              </a:rPr>
              <a:t>ASIC</a:t>
            </a:r>
            <a:r>
              <a:rPr lang="zh-CN" altLang="en-US" sz="1200" kern="1200" dirty="0" smtClean="0">
                <a:solidFill>
                  <a:schemeClr val="tx1"/>
                </a:solidFill>
                <a:effectLst/>
                <a:latin typeface="+mn-lt"/>
                <a:ea typeface="+mn-ea"/>
                <a:cs typeface="+mn-cs"/>
              </a:rPr>
              <a:t>的读出电子学。根据</a:t>
            </a:r>
            <a:r>
              <a:rPr lang="en-US" sz="1200" kern="1200" dirty="0" smtClean="0">
                <a:solidFill>
                  <a:schemeClr val="tx1"/>
                </a:solidFill>
                <a:effectLst/>
                <a:latin typeface="+mn-lt"/>
                <a:ea typeface="+mn-ea"/>
                <a:cs typeface="+mn-cs"/>
              </a:rPr>
              <a:t>ASIC</a:t>
            </a:r>
            <a:r>
              <a:rPr lang="zh-CN" altLang="en-US" sz="1200" kern="1200" dirty="0" smtClean="0">
                <a:solidFill>
                  <a:schemeClr val="tx1"/>
                </a:solidFill>
                <a:effectLst/>
                <a:latin typeface="+mn-lt"/>
                <a:ea typeface="+mn-ea"/>
                <a:cs typeface="+mn-cs"/>
              </a:rPr>
              <a:t>的输出信号不同，可分为模拟式读出和数字式读出。。。。。。。。。。</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54</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如下是几种主要的</a:t>
            </a:r>
            <a:r>
              <a:rPr lang="en-US" sz="1200" kern="1200" dirty="0" smtClean="0">
                <a:solidFill>
                  <a:schemeClr val="tx1"/>
                </a:solidFill>
                <a:effectLst/>
                <a:latin typeface="+mn-lt"/>
                <a:ea typeface="+mn-ea"/>
                <a:cs typeface="+mn-cs"/>
              </a:rPr>
              <a:t>ASIC</a:t>
            </a:r>
            <a:r>
              <a:rPr lang="zh-CN" altLang="en-US" sz="1200" kern="1200" dirty="0" smtClean="0">
                <a:solidFill>
                  <a:schemeClr val="tx1"/>
                </a:solidFill>
                <a:effectLst/>
                <a:latin typeface="+mn-lt"/>
                <a:ea typeface="+mn-ea"/>
                <a:cs typeface="+mn-cs"/>
              </a:rPr>
              <a:t>芯片，根据需求分析，</a:t>
            </a:r>
            <a:r>
              <a:rPr lang="en-US" sz="1200" kern="1200" dirty="0" smtClean="0">
                <a:solidFill>
                  <a:schemeClr val="tx1"/>
                </a:solidFill>
                <a:effectLst/>
                <a:latin typeface="+mn-lt"/>
                <a:ea typeface="+mn-ea"/>
                <a:cs typeface="+mn-cs"/>
              </a:rPr>
              <a:t>VA140</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AGET</a:t>
            </a:r>
            <a:r>
              <a:rPr lang="zh-CN" altLang="en-US" sz="1200" kern="1200" dirty="0" smtClean="0">
                <a:solidFill>
                  <a:schemeClr val="tx1"/>
                </a:solidFill>
                <a:effectLst/>
                <a:latin typeface="+mn-lt"/>
                <a:ea typeface="+mn-ea"/>
                <a:cs typeface="+mn-cs"/>
              </a:rPr>
              <a:t>等芯片满足编码读出要求，但考虑到可购买性，设计周期等原因，选用</a:t>
            </a:r>
            <a:r>
              <a:rPr lang="en-US" sz="1200" kern="1200" dirty="0" smtClean="0">
                <a:solidFill>
                  <a:schemeClr val="tx1"/>
                </a:solidFill>
                <a:effectLst/>
                <a:latin typeface="+mn-lt"/>
                <a:ea typeface="+mn-ea"/>
                <a:cs typeface="+mn-cs"/>
              </a:rPr>
              <a:t>………..</a:t>
            </a:r>
          </a:p>
          <a:p>
            <a:endParaRPr 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55</a:t>
            </a:fld>
            <a:endParaRPr lang="zh-CN" altLang="en-US"/>
          </a:p>
        </p:txBody>
      </p:sp>
    </p:spTree>
    <p:extLst>
      <p:ext uri="{BB962C8B-B14F-4D97-AF65-F5344CB8AC3E}">
        <p14:creationId xmlns:p14="http://schemas.microsoft.com/office/powerpoint/2010/main" val="452012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VATA160</a:t>
            </a:r>
            <a:r>
              <a:rPr lang="zh-CN" altLang="en-US" sz="1200" kern="1200" dirty="0" smtClean="0">
                <a:solidFill>
                  <a:schemeClr val="tx1"/>
                </a:solidFill>
                <a:effectLst/>
                <a:latin typeface="+mn-lt"/>
                <a:ea typeface="+mn-ea"/>
                <a:cs typeface="+mn-cs"/>
              </a:rPr>
              <a:t>是一款</a:t>
            </a:r>
            <a:r>
              <a:rPr lang="en-US" sz="1200" kern="1200" dirty="0" smtClean="0">
                <a:solidFill>
                  <a:schemeClr val="tx1"/>
                </a:solidFill>
                <a:effectLst/>
                <a:latin typeface="+mn-lt"/>
                <a:ea typeface="+mn-ea"/>
                <a:cs typeface="+mn-cs"/>
              </a:rPr>
              <a:t>32</a:t>
            </a:r>
            <a:r>
              <a:rPr lang="zh-CN" altLang="en-US" sz="1200" kern="1200" dirty="0" smtClean="0">
                <a:solidFill>
                  <a:schemeClr val="tx1"/>
                </a:solidFill>
                <a:effectLst/>
                <a:latin typeface="+mn-lt"/>
                <a:ea typeface="+mn-ea"/>
                <a:cs typeface="+mn-cs"/>
              </a:rPr>
              <a:t>通道的模拟式读出芯片，由于其是为</a:t>
            </a:r>
            <a:r>
              <a:rPr lang="en-US" sz="1200" kern="1200" dirty="0" smtClean="0">
                <a:solidFill>
                  <a:schemeClr val="tx1"/>
                </a:solidFill>
                <a:effectLst/>
                <a:latin typeface="+mn-lt"/>
                <a:ea typeface="+mn-ea"/>
                <a:cs typeface="+mn-cs"/>
              </a:rPr>
              <a:t>PMT</a:t>
            </a:r>
            <a:r>
              <a:rPr lang="zh-CN" altLang="en-US" sz="1200" kern="1200" dirty="0" smtClean="0">
                <a:solidFill>
                  <a:schemeClr val="tx1"/>
                </a:solidFill>
                <a:effectLst/>
                <a:latin typeface="+mn-lt"/>
                <a:ea typeface="+mn-ea"/>
                <a:cs typeface="+mn-cs"/>
              </a:rPr>
              <a:t>设计的，动态范围较大</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如图是基于</a:t>
            </a:r>
            <a:r>
              <a:rPr lang="en-US" sz="1200" kern="1200" dirty="0" smtClean="0">
                <a:solidFill>
                  <a:schemeClr val="tx1"/>
                </a:solidFill>
                <a:effectLst/>
                <a:latin typeface="+mn-lt"/>
                <a:ea typeface="+mn-ea"/>
                <a:cs typeface="+mn-cs"/>
              </a:rPr>
              <a:t>VATA</a:t>
            </a:r>
            <a:r>
              <a:rPr lang="zh-CN" altLang="en-US" sz="1200" kern="1200" dirty="0" smtClean="0">
                <a:solidFill>
                  <a:schemeClr val="tx1"/>
                </a:solidFill>
                <a:effectLst/>
                <a:latin typeface="+mn-lt"/>
                <a:ea typeface="+mn-ea"/>
                <a:cs typeface="+mn-cs"/>
              </a:rPr>
              <a:t>设计的</a:t>
            </a:r>
            <a:r>
              <a:rPr lang="en-US" sz="1200" kern="1200" dirty="0" smtClean="0">
                <a:solidFill>
                  <a:schemeClr val="tx1"/>
                </a:solidFill>
                <a:effectLst/>
                <a:latin typeface="+mn-lt"/>
                <a:ea typeface="+mn-ea"/>
                <a:cs typeface="+mn-cs"/>
              </a:rPr>
              <a:t>FEE</a:t>
            </a:r>
            <a:r>
              <a:rPr lang="zh-CN" altLang="en-US" sz="1200" kern="1200" dirty="0" smtClean="0">
                <a:solidFill>
                  <a:schemeClr val="tx1"/>
                </a:solidFill>
                <a:effectLst/>
                <a:latin typeface="+mn-lt"/>
                <a:ea typeface="+mn-ea"/>
                <a:cs typeface="+mn-cs"/>
              </a:rPr>
              <a:t>电路，其增益为</a:t>
            </a:r>
            <a:r>
              <a:rPr lang="en-US" sz="1200" kern="1200" dirty="0" smtClean="0">
                <a:solidFill>
                  <a:schemeClr val="tx1"/>
                </a:solidFill>
                <a:effectLst/>
                <a:latin typeface="+mn-lt"/>
                <a:ea typeface="+mn-ea"/>
                <a:cs typeface="+mn-cs"/>
              </a:rPr>
              <a:t>1fc/</a:t>
            </a:r>
            <a:r>
              <a:rPr lang="zh-CN" altLang="en-US" sz="1200" kern="1200" dirty="0" smtClean="0">
                <a:solidFill>
                  <a:schemeClr val="tx1"/>
                </a:solidFill>
                <a:effectLst/>
                <a:latin typeface="+mn-lt"/>
                <a:ea typeface="+mn-ea"/>
                <a:cs typeface="+mn-cs"/>
              </a:rPr>
              <a:t>道。。。。，可见测试需要低噪声环境和增大原始信号。</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56</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rPr>
              <a:t>64</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通道</a:t>
            </a:r>
            <a:r>
              <a:rPr lang="zh-CN" altLang="en-US" sz="1200" kern="1200" dirty="0" smtClean="0">
                <a:solidFill>
                  <a:schemeClr val="tx1"/>
                </a:solidFill>
                <a:effectLst/>
                <a:latin typeface="+mn-lt"/>
                <a:ea typeface="+mn-ea"/>
                <a:cs typeface="+mn-cs"/>
              </a:rPr>
              <a:t>由于其是数字式读出，死时间较小，</a:t>
            </a:r>
            <a:r>
              <a:rPr kumimoji="0" lang="zh-CN" altLang="en-US" sz="1200" i="0" u="none" strike="noStrike" cap="none" normalizeH="0" baseline="0" dirty="0" smtClean="0">
                <a:ln>
                  <a:noFill/>
                </a:ln>
                <a:solidFill>
                  <a:schemeClr val="tx1"/>
                </a:solidFill>
                <a:effectLst/>
                <a:latin typeface="Cambria" pitchFamily="18" charset="0"/>
                <a:cs typeface="Times New Roman" pitchFamily="18" charset="0"/>
              </a:rPr>
              <a:t>中国科学院大学提供</a:t>
            </a:r>
            <a:endParaRPr kumimoji="0" lang="en-US" altLang="zh-CN" sz="1200" i="0" u="none" strike="noStrike" cap="none" normalizeH="0" baseline="0" dirty="0" smtClean="0">
              <a:ln>
                <a:noFill/>
              </a:ln>
              <a:solidFill>
                <a:schemeClr val="tx1"/>
              </a:solidFill>
              <a:effectLst/>
              <a:latin typeface="Cambria"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如图为基于</a:t>
            </a:r>
            <a:r>
              <a:rPr lang="en-US" sz="1200" kern="1200" dirty="0" smtClean="0">
                <a:solidFill>
                  <a:schemeClr val="tx1"/>
                </a:solidFill>
                <a:effectLst/>
                <a:latin typeface="+mn-lt"/>
                <a:ea typeface="+mn-ea"/>
                <a:cs typeface="+mn-cs"/>
              </a:rPr>
              <a:t>GASTONE</a:t>
            </a:r>
            <a:r>
              <a:rPr lang="zh-CN" altLang="en-US" sz="1200" kern="1200" dirty="0" smtClean="0">
                <a:solidFill>
                  <a:schemeClr val="tx1"/>
                </a:solidFill>
                <a:effectLst/>
                <a:latin typeface="+mn-lt"/>
                <a:ea typeface="+mn-ea"/>
                <a:cs typeface="+mn-cs"/>
              </a:rPr>
              <a:t>的读出电子学系统，芯片紧贴探测器，噪声可低至</a:t>
            </a:r>
            <a:r>
              <a:rPr lang="en-US" sz="1200" kern="1200" dirty="0" smtClean="0">
                <a:solidFill>
                  <a:schemeClr val="tx1"/>
                </a:solidFill>
                <a:effectLst/>
                <a:latin typeface="+mn-lt"/>
                <a:ea typeface="+mn-ea"/>
                <a:cs typeface="+mn-cs"/>
              </a:rPr>
              <a:t>3fc,</a:t>
            </a:r>
            <a:r>
              <a:rPr lang="zh-CN" altLang="en-US" sz="1200" kern="1200" dirty="0" smtClean="0">
                <a:solidFill>
                  <a:schemeClr val="tx1"/>
                </a:solidFill>
                <a:effectLst/>
                <a:latin typeface="+mn-lt"/>
                <a:ea typeface="+mn-ea"/>
                <a:cs typeface="+mn-cs"/>
              </a:rPr>
              <a:t>但由于数字读出，只能判断信号有无，不能读取信号大小。</a:t>
            </a:r>
            <a:endParaRPr lang="en-US"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zh-CN" sz="1200" i="0" u="none" strike="noStrike" cap="none" normalizeH="0" baseline="0" dirty="0" smtClean="0">
              <a:ln>
                <a:noFill/>
              </a:ln>
              <a:solidFill>
                <a:schemeClr val="tx1"/>
              </a:solidFill>
              <a:effectLst/>
              <a:latin typeface="Cambria" pitchFamily="18" charset="0"/>
              <a:cs typeface="Times New Roman" pitchFamily="18" charset="0"/>
            </a:endParaRPr>
          </a:p>
          <a:p>
            <a:endParaRPr lang="en-US" altLang="zh-CN" sz="12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57</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接下类为论文第三部分，</a:t>
            </a:r>
            <a:r>
              <a:rPr lang="en-US" sz="1200" kern="1200" dirty="0" smtClean="0">
                <a:solidFill>
                  <a:schemeClr val="tx1"/>
                </a:solidFill>
                <a:effectLst/>
                <a:latin typeface="+mn-lt"/>
                <a:ea typeface="+mn-ea"/>
                <a:cs typeface="+mn-cs"/>
              </a:rPr>
              <a:t>X</a:t>
            </a:r>
            <a:r>
              <a:rPr lang="zh-CN" altLang="en-US" sz="1200" kern="1200" dirty="0" smtClean="0">
                <a:solidFill>
                  <a:schemeClr val="tx1"/>
                </a:solidFill>
                <a:effectLst/>
                <a:latin typeface="+mn-lt"/>
                <a:ea typeface="+mn-ea"/>
                <a:cs typeface="+mn-cs"/>
              </a:rPr>
              <a:t>射线验证测试</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58</a:t>
            </a:fld>
            <a:endParaRPr lang="zh-CN" altLang="en-US"/>
          </a:p>
        </p:txBody>
      </p:sp>
    </p:spTree>
    <p:extLst>
      <p:ext uri="{BB962C8B-B14F-4D97-AF65-F5344CB8AC3E}">
        <p14:creationId xmlns:p14="http://schemas.microsoft.com/office/powerpoint/2010/main" val="1988214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主要分为如下四部分</a:t>
            </a:r>
            <a:r>
              <a:rPr lang="en-US"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59</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由于其结构简单，易制作成大面积的探测器。如右图</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左图为多个</a:t>
            </a:r>
            <a:r>
              <a:rPr lang="en-US" sz="1200" kern="1200" dirty="0" smtClean="0">
                <a:solidFill>
                  <a:schemeClr val="tx1"/>
                </a:solidFill>
                <a:effectLst/>
                <a:latin typeface="+mn-lt"/>
                <a:ea typeface="+mn-ea"/>
                <a:cs typeface="+mn-cs"/>
              </a:rPr>
              <a:t>GEM</a:t>
            </a:r>
            <a:r>
              <a:rPr lang="zh-CN" altLang="en-US" sz="1200" kern="1200" dirty="0" smtClean="0">
                <a:solidFill>
                  <a:schemeClr val="tx1"/>
                </a:solidFill>
                <a:effectLst/>
                <a:latin typeface="+mn-lt"/>
                <a:ea typeface="+mn-ea"/>
                <a:cs typeface="+mn-cs"/>
              </a:rPr>
              <a:t>拼接组成</a:t>
            </a:r>
            <a:endParaRPr lang="en-US" altLang="zh-CN" sz="1200" kern="1200" dirty="0" smtClean="0">
              <a:solidFill>
                <a:schemeClr val="tx1"/>
              </a:solidFill>
              <a:effectLst/>
              <a:latin typeface="+mn-lt"/>
              <a:ea typeface="+mn-ea"/>
              <a:cs typeface="+mn-cs"/>
            </a:endParaRPr>
          </a:p>
          <a:p>
            <a:r>
              <a:rPr lang="zh-CN" altLang="en-US" dirty="0" smtClean="0"/>
              <a:t>大面积，结合位置分辨率，需要更多路电子学通道。</a:t>
            </a:r>
            <a:r>
              <a:rPr lang="en-US" dirty="0" smtClean="0"/>
              <a:t>2</a:t>
            </a:r>
            <a:r>
              <a:rPr lang="en-US" altLang="zh-CN" dirty="0" smtClean="0"/>
              <a:t>m</a:t>
            </a:r>
            <a:r>
              <a:rPr lang="en-US" altLang="zh-CN" baseline="0" dirty="0" smtClean="0"/>
              <a:t> x 1m</a:t>
            </a:r>
            <a:r>
              <a:rPr lang="zh-CN" altLang="en-US" baseline="0" dirty="0" smtClean="0"/>
              <a:t>，即使</a:t>
            </a:r>
            <a:r>
              <a:rPr lang="en-US" altLang="zh-CN" baseline="0" dirty="0" smtClean="0"/>
              <a:t>1mm</a:t>
            </a:r>
            <a:r>
              <a:rPr lang="zh-CN" altLang="en-US" baseline="0" dirty="0" smtClean="0"/>
              <a:t>的精度需要</a:t>
            </a:r>
            <a:r>
              <a:rPr lang="en-US" altLang="zh-CN" baseline="0" dirty="0" smtClean="0"/>
              <a:t>3000</a:t>
            </a:r>
            <a:r>
              <a:rPr lang="zh-CN" altLang="en-US" baseline="0" dirty="0" smtClean="0"/>
              <a:t>路</a:t>
            </a:r>
            <a:endParaRPr 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6</a:t>
            </a:fld>
            <a:endParaRPr lang="zh-CN" altLang="en-US"/>
          </a:p>
        </p:txBody>
      </p:sp>
    </p:spTree>
    <p:extLst>
      <p:ext uri="{BB962C8B-B14F-4D97-AF65-F5344CB8AC3E}">
        <p14:creationId xmlns:p14="http://schemas.microsoft.com/office/powerpoint/2010/main" val="13713701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对位置编码读出而言，最重要的为解码率</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表征这编码读出的可行性和效率</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来径迹探测使用的微结构气体探测器，其位置分辨率、位置准确度和线性度等也是重要的参数，但这些参数取决于气体密度、微孔或微网雪崩区域的具体结构尺寸和读出电极的结构尺寸等多种因素，本论文中作为参考指标使用。</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60</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手动调节千分尺，</a:t>
            </a:r>
            <a:r>
              <a:rPr lang="zh-CN" altLang="en-US" baseline="0" dirty="0" smtClean="0"/>
              <a:t>有误差，另外电子学接插件的机械拉力也会对线性度造成影响。</a:t>
            </a:r>
            <a:endParaRPr lang="en-US" altLang="zh-CN" sz="1200" dirty="0" smtClean="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61</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简单讲解；</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为保证良好的信噪比，需要通道预先测试来确定合适的雪崩区高压和基线噪声水平等测试条件。</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63</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64</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F6B3C628-2C23-4629-BC8A-C963C70BDDBF}" type="slidenum">
              <a:rPr lang="zh-CN" altLang="en-US" smtClean="0"/>
              <a:pPr eaLnBrk="1" fontAlgn="base" hangingPunct="1">
                <a:spcBef>
                  <a:spcPct val="0"/>
                </a:spcBef>
                <a:spcAft>
                  <a:spcPct val="0"/>
                </a:spcAft>
              </a:pPr>
              <a:t>65</a:t>
            </a:fld>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低噪声要求</a:t>
            </a:r>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3EC21200-EAB9-4197-A2BD-7E2DD11C1A23}" type="slidenum">
              <a:rPr lang="zh-CN" altLang="en-US" smtClean="0"/>
              <a:pPr eaLnBrk="1" fontAlgn="base" hangingPunct="1">
                <a:spcBef>
                  <a:spcPct val="0"/>
                </a:spcBef>
                <a:spcAft>
                  <a:spcPct val="0"/>
                </a:spcAft>
              </a:pPr>
              <a:t>66</a:t>
            </a:fld>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低噪声要求</a:t>
            </a:r>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3EC21200-EAB9-4197-A2BD-7E2DD11C1A23}" type="slidenum">
              <a:rPr lang="zh-CN" altLang="en-US" smtClean="0"/>
              <a:pPr eaLnBrk="1" fontAlgn="base" hangingPunct="1">
                <a:spcBef>
                  <a:spcPct val="0"/>
                </a:spcBef>
                <a:spcAft>
                  <a:spcPct val="0"/>
                </a:spcAft>
              </a:pPr>
              <a:t>67</a:t>
            </a:fld>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6680D668-6628-4336-A09A-DC20645C2851}" type="slidenum">
              <a:rPr lang="zh-CN" altLang="en-US" smtClean="0"/>
              <a:pPr eaLnBrk="1" fontAlgn="base" hangingPunct="1">
                <a:spcBef>
                  <a:spcPct val="0"/>
                </a:spcBef>
                <a:spcAft>
                  <a:spcPct val="0"/>
                </a:spcAft>
              </a:pPr>
              <a:t>68</a:t>
            </a:fld>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69</a:t>
            </a:fld>
            <a:endParaRPr lang="zh-CN" altLang="en-US"/>
          </a:p>
        </p:txBody>
      </p:sp>
    </p:spTree>
    <p:extLst>
      <p:ext uri="{BB962C8B-B14F-4D97-AF65-F5344CB8AC3E}">
        <p14:creationId xmlns:p14="http://schemas.microsoft.com/office/powerpoint/2010/main" val="20815471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9D65EC1A-DB35-4326-A1A1-0DFC46296FC6}" type="slidenum">
              <a:rPr lang="zh-CN" altLang="en-US" smtClean="0"/>
              <a:pPr eaLnBrk="1" fontAlgn="base" hangingPunct="1">
                <a:spcBef>
                  <a:spcPct val="0"/>
                </a:spcBef>
                <a:spcAft>
                  <a:spcPct val="0"/>
                </a:spcAft>
              </a:pPr>
              <a:t>70</a:t>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意大利的</a:t>
            </a:r>
            <a:r>
              <a:rPr lang="en-US" sz="1200" kern="1200" dirty="0" smtClean="0">
                <a:solidFill>
                  <a:schemeClr val="tx1"/>
                </a:solidFill>
                <a:effectLst/>
                <a:latin typeface="+mn-lt"/>
                <a:ea typeface="+mn-ea"/>
                <a:cs typeface="+mn-cs"/>
              </a:rPr>
              <a:t>KLOE2</a:t>
            </a:r>
            <a:r>
              <a:rPr lang="zh-CN" altLang="en-US" sz="1200" kern="1200" dirty="0" smtClean="0">
                <a:solidFill>
                  <a:schemeClr val="tx1"/>
                </a:solidFill>
                <a:effectLst/>
                <a:latin typeface="+mn-lt"/>
                <a:ea typeface="+mn-ea"/>
                <a:cs typeface="+mn-cs"/>
              </a:rPr>
              <a:t>谱仪</a:t>
            </a:r>
            <a:r>
              <a:rPr lang="en-US" sz="1200" kern="1200" dirty="0" smtClean="0">
                <a:solidFill>
                  <a:schemeClr val="tx1"/>
                </a:solidFill>
                <a:effectLst/>
                <a:latin typeface="+mn-lt"/>
                <a:ea typeface="+mn-ea"/>
                <a:cs typeface="+mn-cs"/>
              </a:rPr>
              <a:t>GEM</a:t>
            </a:r>
            <a:r>
              <a:rPr lang="zh-CN" altLang="en-US" sz="1200" kern="1200" dirty="0" smtClean="0">
                <a:solidFill>
                  <a:schemeClr val="tx1"/>
                </a:solidFill>
                <a:effectLst/>
                <a:latin typeface="+mn-lt"/>
                <a:ea typeface="+mn-ea"/>
                <a:cs typeface="+mn-cs"/>
              </a:rPr>
              <a:t>内径探测器中，使用了</a:t>
            </a:r>
            <a:r>
              <a:rPr lang="en-US" sz="1200" kern="1200" dirty="0" smtClean="0">
                <a:solidFill>
                  <a:schemeClr val="tx1"/>
                </a:solidFill>
                <a:effectLst/>
                <a:latin typeface="+mn-lt"/>
                <a:ea typeface="+mn-ea"/>
                <a:cs typeface="+mn-cs"/>
              </a:rPr>
              <a:t>23000</a:t>
            </a:r>
            <a:r>
              <a:rPr lang="zh-CN" altLang="en-US" sz="1200" kern="1200" dirty="0" smtClean="0">
                <a:solidFill>
                  <a:schemeClr val="tx1"/>
                </a:solidFill>
                <a:effectLst/>
                <a:latin typeface="+mn-lt"/>
                <a:ea typeface="+mn-ea"/>
                <a:cs typeface="+mn-cs"/>
              </a:rPr>
              <a:t>路电子学，</a:t>
            </a:r>
            <a:r>
              <a:rPr lang="en-US" sz="1200" kern="1200" dirty="0" smtClean="0">
                <a:solidFill>
                  <a:schemeClr val="tx1"/>
                </a:solidFill>
                <a:effectLst/>
                <a:latin typeface="+mn-lt"/>
                <a:ea typeface="+mn-ea"/>
                <a:cs typeface="+mn-cs"/>
              </a:rPr>
              <a:t>COMPASS</a:t>
            </a:r>
            <a:r>
              <a:rPr lang="zh-CN" altLang="en-US" sz="1200" kern="1200" dirty="0" smtClean="0">
                <a:solidFill>
                  <a:schemeClr val="tx1"/>
                </a:solidFill>
                <a:effectLst/>
                <a:latin typeface="+mn-lt"/>
                <a:ea typeface="+mn-ea"/>
                <a:cs typeface="+mn-cs"/>
              </a:rPr>
              <a:t>实验使用了</a:t>
            </a:r>
            <a:r>
              <a:rPr lang="en-US" sz="1200" kern="1200" dirty="0" smtClean="0">
                <a:solidFill>
                  <a:schemeClr val="tx1"/>
                </a:solidFill>
                <a:effectLst/>
                <a:latin typeface="+mn-lt"/>
                <a:ea typeface="+mn-ea"/>
                <a:cs typeface="+mn-cs"/>
              </a:rPr>
              <a:t>5184</a:t>
            </a:r>
            <a:r>
              <a:rPr lang="zh-CN" altLang="en-US" sz="1200" kern="1200" dirty="0" smtClean="0">
                <a:solidFill>
                  <a:schemeClr val="tx1"/>
                </a:solidFill>
                <a:effectLst/>
                <a:latin typeface="+mn-lt"/>
                <a:ea typeface="+mn-ea"/>
                <a:cs typeface="+mn-cs"/>
              </a:rPr>
              <a:t>路电子学，而正准备升级的</a:t>
            </a:r>
            <a:r>
              <a:rPr lang="en-US" sz="1200" kern="1200" dirty="0" smtClean="0">
                <a:solidFill>
                  <a:schemeClr val="tx1"/>
                </a:solidFill>
                <a:effectLst/>
                <a:latin typeface="+mn-lt"/>
                <a:ea typeface="+mn-ea"/>
                <a:cs typeface="+mn-cs"/>
              </a:rPr>
              <a:t>ATLAS NSW muon system</a:t>
            </a:r>
            <a:r>
              <a:rPr lang="zh-CN" altLang="en-US" sz="1200" kern="1200" dirty="0" smtClean="0">
                <a:solidFill>
                  <a:schemeClr val="tx1"/>
                </a:solidFill>
                <a:effectLst/>
                <a:latin typeface="+mn-lt"/>
                <a:ea typeface="+mn-ea"/>
                <a:cs typeface="+mn-cs"/>
              </a:rPr>
              <a:t>计划使用</a:t>
            </a:r>
            <a:r>
              <a:rPr lang="en-US" sz="1200" kern="1200" dirty="0" smtClean="0">
                <a:solidFill>
                  <a:schemeClr val="tx1"/>
                </a:solidFill>
                <a:effectLst/>
                <a:latin typeface="+mn-lt"/>
                <a:ea typeface="+mn-ea"/>
                <a:cs typeface="+mn-cs"/>
              </a:rPr>
              <a:t>1200m</a:t>
            </a:r>
            <a:r>
              <a:rPr lang="en-US" sz="1200" kern="1200" baseline="300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Micromegas</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如果</a:t>
            </a:r>
            <a:r>
              <a:rPr lang="en-US" sz="1200" kern="1200" dirty="0" smtClean="0">
                <a:solidFill>
                  <a:schemeClr val="tx1"/>
                </a:solidFill>
                <a:effectLst/>
                <a:latin typeface="+mn-lt"/>
                <a:ea typeface="+mn-ea"/>
                <a:cs typeface="+mn-cs"/>
              </a:rPr>
              <a:t>1mm</a:t>
            </a:r>
            <a:r>
              <a:rPr lang="zh-CN" altLang="en-US" sz="1200" kern="1200" dirty="0" smtClean="0">
                <a:solidFill>
                  <a:schemeClr val="tx1"/>
                </a:solidFill>
                <a:effectLst/>
                <a:latin typeface="+mn-lt"/>
                <a:ea typeface="+mn-ea"/>
                <a:cs typeface="+mn-cs"/>
              </a:rPr>
              <a:t>的位置精度的话，需要近</a:t>
            </a:r>
            <a:r>
              <a:rPr lang="en-US" sz="1200" kern="1200" dirty="0" smtClean="0">
                <a:solidFill>
                  <a:schemeClr val="tx1"/>
                </a:solidFill>
                <a:effectLst/>
                <a:latin typeface="+mn-lt"/>
                <a:ea typeface="+mn-ea"/>
                <a:cs typeface="+mn-cs"/>
              </a:rPr>
              <a:t>200</a:t>
            </a:r>
            <a:r>
              <a:rPr lang="zh-CN" altLang="en-US" sz="1200" kern="1200" dirty="0" smtClean="0">
                <a:solidFill>
                  <a:schemeClr val="tx1"/>
                </a:solidFill>
                <a:effectLst/>
                <a:latin typeface="+mn-lt"/>
                <a:ea typeface="+mn-ea"/>
                <a:cs typeface="+mn-cs"/>
              </a:rPr>
              <a:t>万路电子学。面对如此庞大的电子学需求，我们来看看是否可以从读出方法上进行改进。</a:t>
            </a:r>
            <a:endParaRPr lang="en-US" sz="1200" kern="1200" dirty="0" smtClean="0">
              <a:solidFill>
                <a:schemeClr val="tx1"/>
              </a:solidFill>
              <a:effectLst/>
              <a:latin typeface="+mn-lt"/>
              <a:ea typeface="+mn-ea"/>
              <a:cs typeface="+mn-cs"/>
            </a:endParaRPr>
          </a:p>
          <a:p>
            <a:endParaRPr lang="en-US" baseline="0" dirty="0" smtClean="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7</a:t>
            </a:fld>
            <a:endParaRPr lang="zh-CN" altLang="en-US"/>
          </a:p>
        </p:txBody>
      </p:sp>
    </p:spTree>
    <p:extLst>
      <p:ext uri="{BB962C8B-B14F-4D97-AF65-F5344CB8AC3E}">
        <p14:creationId xmlns:p14="http://schemas.microsoft.com/office/powerpoint/2010/main" val="39517837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55F41A1D-3FEC-4B98-BF3E-3AEB6A771E39}" type="slidenum">
              <a:rPr lang="zh-CN" altLang="en-US" smtClean="0"/>
              <a:pPr eaLnBrk="1" fontAlgn="base" hangingPunct="1">
                <a:spcBef>
                  <a:spcPct val="0"/>
                </a:spcBef>
                <a:spcAft>
                  <a:spcPct val="0"/>
                </a:spcAft>
              </a:pPr>
              <a:t>71</a:t>
            </a:fld>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6680D668-6628-4336-A09A-DC20645C2851}" type="slidenum">
              <a:rPr lang="zh-CN" altLang="en-US" smtClean="0"/>
              <a:pPr eaLnBrk="1" fontAlgn="base" hangingPunct="1">
                <a:spcBef>
                  <a:spcPct val="0"/>
                </a:spcBef>
                <a:spcAft>
                  <a:spcPct val="0"/>
                </a:spcAft>
              </a:pPr>
              <a:t>72</a:t>
            </a:fld>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信号过小，噪声阈值过高</a:t>
            </a:r>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751ABED-1E71-4131-B88C-A89457CD2203}" type="slidenum">
              <a:rPr lang="zh-CN" altLang="en-US" smtClean="0"/>
              <a:pPr eaLnBrk="1" fontAlgn="base" hangingPunct="1">
                <a:spcBef>
                  <a:spcPct val="0"/>
                </a:spcBef>
                <a:spcAft>
                  <a:spcPct val="0"/>
                </a:spcAft>
              </a:pPr>
              <a:t>73</a:t>
            </a:fld>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1D9EBC7A-D4A3-4DCC-8C2F-B4A5600D99E6}" type="slidenum">
              <a:rPr lang="zh-CN" altLang="en-US" smtClean="0"/>
              <a:pPr eaLnBrk="1" fontAlgn="base" hangingPunct="1">
                <a:spcBef>
                  <a:spcPct val="0"/>
                </a:spcBef>
                <a:spcAft>
                  <a:spcPct val="0"/>
                </a:spcAft>
              </a:pPr>
              <a:t>74</a:t>
            </a:fld>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C99C2369-C842-4E74-BC57-41FA9F8CF93C}" type="slidenum">
              <a:rPr lang="zh-CN" altLang="en-US" smtClean="0"/>
              <a:pPr eaLnBrk="1" fontAlgn="base" hangingPunct="1">
                <a:spcBef>
                  <a:spcPct val="0"/>
                </a:spcBef>
                <a:spcAft>
                  <a:spcPct val="0"/>
                </a:spcAft>
              </a:pPr>
              <a:t>75</a:t>
            </a:fld>
            <a:endParaRPr lang="zh-CN"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dirty="0" smtClean="0">
                <a:latin typeface="+mn-ea"/>
                <a:ea typeface="+mn-ea"/>
              </a:rPr>
              <a:t>3σ</a:t>
            </a:r>
            <a:r>
              <a:rPr lang="zh-CN" altLang="en-US" sz="1200" dirty="0" smtClean="0">
                <a:latin typeface="+mn-ea"/>
                <a:ea typeface="+mn-ea"/>
              </a:rPr>
              <a:t>较为合适</a:t>
            </a:r>
            <a:r>
              <a:rPr lang="en-US" altLang="zh-CN" sz="1200" dirty="0" smtClean="0">
                <a:latin typeface="+mn-ea"/>
                <a:ea typeface="+mn-ea"/>
              </a:rPr>
              <a:t>,</a:t>
            </a:r>
            <a:r>
              <a:rPr lang="zh-CN" altLang="en-US" sz="1200" dirty="0" smtClean="0">
                <a:latin typeface="+mn-ea"/>
                <a:ea typeface="+mn-ea"/>
              </a:rPr>
              <a:t>但也会使小幅度信号同时被扣除</a:t>
            </a:r>
            <a:endParaRPr lang="zh-CN" altLang="en-US" dirty="0"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9FBF6BA8-16B3-47C1-951D-2D30F48A3707}" type="slidenum">
              <a:rPr lang="zh-CN" altLang="en-US" smtClean="0"/>
              <a:pPr eaLnBrk="1" fontAlgn="base" hangingPunct="1">
                <a:spcBef>
                  <a:spcPct val="0"/>
                </a:spcBef>
                <a:spcAft>
                  <a:spcPct val="0"/>
                </a:spcAft>
              </a:pPr>
              <a:t>76</a:t>
            </a:fld>
            <a:endParaRPr lang="zh-CN"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mn-ea"/>
                <a:ea typeface="+mn-ea"/>
              </a:rPr>
              <a:t>X,Y</a:t>
            </a:r>
            <a:r>
              <a:rPr lang="zh-CN" altLang="en-US" sz="1200" dirty="0" smtClean="0">
                <a:latin typeface="+mn-ea"/>
                <a:ea typeface="+mn-ea"/>
              </a:rPr>
              <a:t>两个方向</a:t>
            </a:r>
            <a:r>
              <a:rPr lang="en-US" sz="1200" dirty="0" smtClean="0">
                <a:latin typeface="+mn-ea"/>
                <a:ea typeface="+mn-ea"/>
              </a:rPr>
              <a:t>cluster size</a:t>
            </a:r>
            <a:r>
              <a:rPr lang="zh-CN" altLang="en-US" sz="1200" dirty="0" smtClean="0">
                <a:latin typeface="+mn-ea"/>
                <a:ea typeface="+mn-ea"/>
              </a:rPr>
              <a:t>分布很相似，验证了电极结构的对称性</a:t>
            </a:r>
            <a:endParaRPr lang="en-US" altLang="zh-CN" sz="1200" dirty="0" smtClean="0">
              <a:solidFill>
                <a:srgbClr val="FF0000"/>
              </a:solidFill>
              <a:latin typeface="+mn-ea"/>
              <a:ea typeface="+mn-ea"/>
            </a:endParaRPr>
          </a:p>
          <a:p>
            <a:endParaRPr lang="zh-CN" altLang="en-US" dirty="0"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9FBF6BA8-16B3-47C1-951D-2D30F48A3707}" type="slidenum">
              <a:rPr lang="zh-CN" altLang="en-US" smtClean="0"/>
              <a:pPr eaLnBrk="1" fontAlgn="base" hangingPunct="1">
                <a:spcBef>
                  <a:spcPct val="0"/>
                </a:spcBef>
                <a:spcAft>
                  <a:spcPct val="0"/>
                </a:spcAft>
              </a:pPr>
              <a:t>77</a:t>
            </a:fld>
            <a:endParaRPr lang="zh-CN"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AAE178BB-0CB8-4C48-A484-40A6EFF96780}" type="slidenum">
              <a:rPr lang="zh-CN" altLang="en-US" smtClean="0"/>
              <a:pPr eaLnBrk="1" fontAlgn="base" hangingPunct="1">
                <a:spcBef>
                  <a:spcPct val="0"/>
                </a:spcBef>
                <a:spcAft>
                  <a:spcPct val="0"/>
                </a:spcAft>
              </a:pPr>
              <a:t>78</a:t>
            </a:fld>
            <a:endParaRPr lang="zh-CN"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mn-ea"/>
                <a:ea typeface="+mn-ea"/>
              </a:rPr>
              <a:t>字母</a:t>
            </a:r>
            <a:r>
              <a:rPr lang="en-US" altLang="zh-CN" sz="1200" dirty="0" smtClean="0">
                <a:latin typeface="+mn-ea"/>
                <a:ea typeface="+mn-ea"/>
              </a:rPr>
              <a:t>C</a:t>
            </a:r>
            <a:r>
              <a:rPr lang="zh-CN" altLang="en-US" sz="1200" dirty="0" smtClean="0">
                <a:latin typeface="+mn-ea"/>
                <a:ea typeface="+mn-ea"/>
              </a:rPr>
              <a:t>角缺失，可能与数据有关</a:t>
            </a:r>
            <a:endParaRPr lang="en-US" altLang="zh-CN" sz="1200" dirty="0" smtClean="0">
              <a:latin typeface="+mn-ea"/>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mn-ea"/>
                <a:ea typeface="+mn-ea"/>
              </a:rPr>
              <a:t>中心法成像重影更重，电荷重心法成像更清晰</a:t>
            </a:r>
            <a:endParaRPr lang="en-US" altLang="zh-CN" sz="1200" dirty="0" smtClean="0">
              <a:latin typeface="+mn-ea"/>
              <a:ea typeface="+mn-ea"/>
            </a:endParaRPr>
          </a:p>
          <a:p>
            <a:endParaRPr lang="zh-CN" altLang="en-US" dirty="0"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9FBF6BA8-16B3-47C1-951D-2D30F48A3707}" type="slidenum">
              <a:rPr lang="zh-CN" altLang="en-US" smtClean="0"/>
              <a:pPr eaLnBrk="1" fontAlgn="base" hangingPunct="1">
                <a:spcBef>
                  <a:spcPct val="0"/>
                </a:spcBef>
                <a:spcAft>
                  <a:spcPct val="0"/>
                </a:spcAft>
              </a:pPr>
              <a:t>79</a:t>
            </a:fld>
            <a:endParaRPr lang="zh-CN"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mn-ea"/>
                <a:ea typeface="+mn-ea"/>
              </a:rPr>
              <a:t>X,Y</a:t>
            </a:r>
            <a:r>
              <a:rPr lang="zh-CN" altLang="en-US" sz="1200" dirty="0" smtClean="0">
                <a:latin typeface="+mn-ea"/>
                <a:ea typeface="+mn-ea"/>
              </a:rPr>
              <a:t>两个方向</a:t>
            </a:r>
            <a:r>
              <a:rPr lang="en-US" sz="1200" dirty="0" smtClean="0">
                <a:latin typeface="+mn-ea"/>
                <a:ea typeface="+mn-ea"/>
              </a:rPr>
              <a:t>cluster size</a:t>
            </a:r>
            <a:r>
              <a:rPr lang="zh-CN" altLang="en-US" sz="1200" dirty="0" smtClean="0">
                <a:latin typeface="+mn-ea"/>
                <a:ea typeface="+mn-ea"/>
              </a:rPr>
              <a:t>分布不同，验证了电极结构的不对称性</a:t>
            </a:r>
            <a:endParaRPr lang="en-US" altLang="zh-CN" sz="1200" dirty="0" smtClean="0">
              <a:latin typeface="+mn-ea"/>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mn-ea"/>
                <a:ea typeface="+mn-ea"/>
              </a:rPr>
              <a:t>约</a:t>
            </a:r>
            <a:r>
              <a:rPr lang="en-US" altLang="zh-CN" sz="1200" dirty="0" smtClean="0">
                <a:latin typeface="+mn-ea"/>
                <a:ea typeface="+mn-ea"/>
              </a:rPr>
              <a:t>71%,46%</a:t>
            </a:r>
            <a:r>
              <a:rPr lang="zh-CN" altLang="en-US" sz="1200" dirty="0" smtClean="0">
                <a:latin typeface="+mn-ea"/>
                <a:ea typeface="+mn-ea"/>
              </a:rPr>
              <a:t>事例不能解码；</a:t>
            </a:r>
            <a:endParaRPr lang="en-US" altLang="zh-CN" sz="1200" dirty="0" smtClean="0">
              <a:latin typeface="+mn-ea"/>
              <a:ea typeface="+mn-ea"/>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FF0000"/>
              </a:solidFill>
              <a:latin typeface="+mn-ea"/>
              <a:ea typeface="+mn-ea"/>
            </a:endParaRPr>
          </a:p>
          <a:p>
            <a:endParaRPr lang="zh-CN" altLang="en-US" dirty="0"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9FBF6BA8-16B3-47C1-951D-2D30F48A3707}" type="slidenum">
              <a:rPr lang="zh-CN" altLang="en-US" smtClean="0"/>
              <a:pPr eaLnBrk="1" fontAlgn="base" hangingPunct="1">
                <a:spcBef>
                  <a:spcPct val="0"/>
                </a:spcBef>
                <a:spcAft>
                  <a:spcPct val="0"/>
                </a:spcAft>
              </a:pPr>
              <a:t>80</a:t>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effectLst/>
                <a:latin typeface="+mn-lt"/>
                <a:ea typeface="+mn-ea"/>
                <a:cs typeface="+mn-cs"/>
              </a:rPr>
              <a:t>我们先来看看</a:t>
            </a:r>
            <a:r>
              <a:rPr lang="en-US" sz="1200" b="1" kern="1200" dirty="0" smtClean="0">
                <a:solidFill>
                  <a:schemeClr val="tx1"/>
                </a:solidFill>
                <a:effectLst/>
                <a:latin typeface="+mn-lt"/>
                <a:ea typeface="+mn-ea"/>
                <a:cs typeface="+mn-cs"/>
              </a:rPr>
              <a:t>MPGD</a:t>
            </a:r>
            <a:r>
              <a:rPr lang="zh-CN" altLang="en-US" sz="1200" b="1" kern="1200" dirty="0" smtClean="0">
                <a:solidFill>
                  <a:schemeClr val="tx1"/>
                </a:solidFill>
                <a:effectLst/>
                <a:latin typeface="+mn-lt"/>
                <a:ea typeface="+mn-ea"/>
                <a:cs typeface="+mn-cs"/>
              </a:rPr>
              <a:t>探测器的读出信号特点，这里以</a:t>
            </a:r>
            <a:r>
              <a:rPr lang="en-US" sz="1200" b="1" kern="1200" dirty="0" smtClean="0">
                <a:solidFill>
                  <a:schemeClr val="tx1"/>
                </a:solidFill>
                <a:effectLst/>
                <a:latin typeface="+mn-lt"/>
                <a:ea typeface="+mn-ea"/>
                <a:cs typeface="+mn-cs"/>
              </a:rPr>
              <a:t>THGEM</a:t>
            </a:r>
            <a:r>
              <a:rPr lang="zh-CN" altLang="en-US" sz="1200" b="1" kern="1200" dirty="0" smtClean="0">
                <a:solidFill>
                  <a:schemeClr val="tx1"/>
                </a:solidFill>
                <a:effectLst/>
                <a:latin typeface="+mn-lt"/>
                <a:ea typeface="+mn-ea"/>
                <a:cs typeface="+mn-cs"/>
              </a:rPr>
              <a:t>为例。</a:t>
            </a:r>
            <a:r>
              <a:rPr lang="en-US" altLang="zh-CN" sz="1200" b="1" kern="1200" dirty="0" smtClean="0">
                <a:solidFill>
                  <a:schemeClr val="tx1"/>
                </a:solidFill>
                <a:effectLst/>
                <a:latin typeface="+mn-lt"/>
                <a:ea typeface="+mn-ea"/>
                <a:cs typeface="+mn-cs"/>
              </a:rPr>
              <a:t>200um,</a:t>
            </a:r>
            <a:r>
              <a:rPr lang="zh-CN" altLang="en-US" sz="1200" b="1" kern="1200" dirty="0" smtClean="0">
                <a:solidFill>
                  <a:schemeClr val="tx1"/>
                </a:solidFill>
                <a:effectLst/>
                <a:latin typeface="+mn-lt"/>
                <a:ea typeface="+mn-ea"/>
                <a:cs typeface="+mn-cs"/>
              </a:rPr>
              <a:t>原初雪崩，并通过在收集区的运动，感应出读出信号。其信号电荷量在</a:t>
            </a:r>
            <a:r>
              <a:rPr lang="en-US" sz="1200" b="1" kern="1200" dirty="0" smtClean="0">
                <a:solidFill>
                  <a:schemeClr val="tx1"/>
                </a:solidFill>
                <a:effectLst/>
                <a:latin typeface="+mn-lt"/>
                <a:ea typeface="+mn-ea"/>
                <a:cs typeface="+mn-cs"/>
              </a:rPr>
              <a:t>5fC~200fC</a:t>
            </a:r>
            <a:r>
              <a:rPr lang="zh-CN" altLang="en-US" sz="1200" b="1" kern="1200" dirty="0" smtClean="0">
                <a:solidFill>
                  <a:schemeClr val="tx1"/>
                </a:solidFill>
                <a:effectLst/>
                <a:latin typeface="+mn-lt"/>
                <a:ea typeface="+mn-ea"/>
                <a:cs typeface="+mn-cs"/>
              </a:rPr>
              <a:t>左右；入射粒子会产生一定的横向扩散，横向扩散尺寸一般在</a:t>
            </a:r>
            <a:r>
              <a:rPr lang="en-US" sz="1200" b="1" kern="1200" dirty="0" smtClean="0">
                <a:solidFill>
                  <a:schemeClr val="tx1"/>
                </a:solidFill>
                <a:effectLst/>
                <a:latin typeface="+mn-lt"/>
                <a:ea typeface="+mn-ea"/>
                <a:cs typeface="+mn-cs"/>
              </a:rPr>
              <a:t>0.5~2mm</a:t>
            </a:r>
            <a:r>
              <a:rPr lang="zh-CN" altLang="en-US" sz="1200" b="1" kern="1200" dirty="0" smtClean="0">
                <a:solidFill>
                  <a:schemeClr val="tx1"/>
                </a:solidFill>
                <a:effectLst/>
                <a:latin typeface="+mn-lt"/>
                <a:ea typeface="+mn-ea"/>
                <a:cs typeface="+mn-cs"/>
              </a:rPr>
              <a:t>，读出条较细时，会导致信号分布在多个相邻条上，可用电荷重心法求得其高分辨率的击中位置。</a:t>
            </a:r>
            <a:endParaRPr 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8</a:t>
            </a:fld>
            <a:endParaRPr lang="zh-CN" altLang="en-US"/>
          </a:p>
        </p:txBody>
      </p:sp>
    </p:spTree>
    <p:extLst>
      <p:ext uri="{BB962C8B-B14F-4D97-AF65-F5344CB8AC3E}">
        <p14:creationId xmlns:p14="http://schemas.microsoft.com/office/powerpoint/2010/main" val="1053300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最后是论文的总结和展望</a:t>
            </a:r>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82</a:t>
            </a:fld>
            <a:endParaRPr lang="zh-CN" altLang="en-US"/>
          </a:p>
        </p:txBody>
      </p:sp>
    </p:spTree>
    <p:extLst>
      <p:ext uri="{BB962C8B-B14F-4D97-AF65-F5344CB8AC3E}">
        <p14:creationId xmlns:p14="http://schemas.microsoft.com/office/powerpoint/2010/main" val="19882144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83</a:t>
            </a:fld>
            <a:endParaRPr lang="zh-CN" altLang="en-US"/>
          </a:p>
        </p:txBody>
      </p:sp>
    </p:spTree>
    <p:extLst>
      <p:ext uri="{BB962C8B-B14F-4D97-AF65-F5344CB8AC3E}">
        <p14:creationId xmlns:p14="http://schemas.microsoft.com/office/powerpoint/2010/main" val="27738058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84</a:t>
            </a:fld>
            <a:endParaRPr lang="zh-CN" altLang="en-US"/>
          </a:p>
        </p:txBody>
      </p:sp>
    </p:spTree>
    <p:extLst>
      <p:ext uri="{BB962C8B-B14F-4D97-AF65-F5344CB8AC3E}">
        <p14:creationId xmlns:p14="http://schemas.microsoft.com/office/powerpoint/2010/main" val="2773805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n-ea"/>
                <a:ea typeface="+mn-ea"/>
              </a:rPr>
              <a:t>良好的信噪比可提高位置编码读出方法，良好的信噪比可提高位置编码读出方法</a:t>
            </a:r>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85</a:t>
            </a:fld>
            <a:endParaRPr lang="zh-CN" altLang="en-US"/>
          </a:p>
        </p:txBody>
      </p:sp>
    </p:spTree>
    <p:extLst>
      <p:ext uri="{BB962C8B-B14F-4D97-AF65-F5344CB8AC3E}">
        <p14:creationId xmlns:p14="http://schemas.microsoft.com/office/powerpoint/2010/main" val="27738058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电子群在电场作用下运动，因感应会使极板上的电位发生变化，这种变化即为电子学探测到的信号。因电荷在电场中运动致使电极产生感应的电流遵守</a:t>
            </a:r>
            <a:r>
              <a:rPr lang="en-US" sz="1200" kern="1200" dirty="0" err="1" smtClean="0">
                <a:solidFill>
                  <a:schemeClr val="tx1"/>
                </a:solidFill>
                <a:effectLst/>
                <a:latin typeface="+mn-lt"/>
                <a:ea typeface="+mn-ea"/>
                <a:cs typeface="+mn-cs"/>
              </a:rPr>
              <a:t>Ramo</a:t>
            </a:r>
            <a:r>
              <a:rPr lang="zh-CN" altLang="en-US" sz="1200" kern="1200" dirty="0" smtClean="0">
                <a:solidFill>
                  <a:schemeClr val="tx1"/>
                </a:solidFill>
                <a:effectLst/>
                <a:latin typeface="+mn-lt"/>
                <a:ea typeface="+mn-ea"/>
                <a:cs typeface="+mn-cs"/>
              </a:rPr>
              <a:t>法则和能量平衡原理</a:t>
            </a:r>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89</a:t>
            </a:fld>
            <a:endParaRPr lang="zh-CN" altLang="en-US"/>
          </a:p>
        </p:txBody>
      </p:sp>
    </p:spTree>
    <p:extLst>
      <p:ext uri="{BB962C8B-B14F-4D97-AF65-F5344CB8AC3E}">
        <p14:creationId xmlns:p14="http://schemas.microsoft.com/office/powerpoint/2010/main" val="14349312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smtClean="0">
                <a:solidFill>
                  <a:schemeClr val="tx1"/>
                </a:solidFill>
                <a:effectLst/>
                <a:latin typeface="+mn-lt"/>
                <a:ea typeface="+mn-ea"/>
                <a:cs typeface="+mn-cs"/>
              </a:rPr>
              <a:t>要获得更高的探测器位置分辨率，需要减小读出电极的几何尺寸。大面积和高分辨率的探测器需求，意味着其电子学通道数的大量增加。</a:t>
            </a:r>
            <a:endParaRPr lang="zh-CN" altLang="en-US" dirty="0" smtClean="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A4661EAF-6952-49E6-9FE6-AE4697EF100F}" type="slidenum">
              <a:rPr lang="zh-CN" altLang="en-US" smtClean="0">
                <a:latin typeface="Calibri" pitchFamily="34" charset="0"/>
              </a:rPr>
              <a:pPr/>
              <a:t>90</a:t>
            </a:fld>
            <a:endParaRPr lang="zh-CN" altLang="en-US" smtClean="0">
              <a:latin typeface="Calibri"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根据前述规范约束的编码方法，可在</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个条宽的不确定度内，实现信号击中在相邻多个读出条的编码和解码，即</a:t>
            </a:r>
            <a:r>
              <a:rPr lang="en-US" sz="1200" i="1" kern="1200" dirty="0" smtClean="0">
                <a:solidFill>
                  <a:schemeClr val="tx1"/>
                </a:solidFill>
                <a:effectLst/>
                <a:latin typeface="+mn-lt"/>
                <a:ea typeface="+mn-ea"/>
                <a:cs typeface="+mn-cs"/>
              </a:rPr>
              <a:t>t(t&gt;=2)</a:t>
            </a:r>
            <a:r>
              <a:rPr lang="zh-CN" altLang="en-US" sz="1200" kern="1200" dirty="0" smtClean="0">
                <a:solidFill>
                  <a:schemeClr val="tx1"/>
                </a:solidFill>
                <a:effectLst/>
                <a:latin typeface="+mn-lt"/>
                <a:ea typeface="+mn-ea"/>
                <a:cs typeface="+mn-cs"/>
              </a:rPr>
              <a:t>个电子学通道有信号的解码。</a:t>
            </a:r>
            <a:endParaRPr lang="zh-CN" altLang="en-US" dirty="0"/>
          </a:p>
        </p:txBody>
      </p:sp>
      <p:sp>
        <p:nvSpPr>
          <p:cNvPr id="4" name="灯片编号占位符 3"/>
          <p:cNvSpPr>
            <a:spLocks noGrp="1"/>
          </p:cNvSpPr>
          <p:nvPr>
            <p:ph type="sldNum" sz="quarter" idx="10"/>
          </p:nvPr>
        </p:nvSpPr>
        <p:spPr/>
        <p:txBody>
          <a:bodyPr/>
          <a:lstStyle/>
          <a:p>
            <a:pPr>
              <a:defRPr/>
            </a:pPr>
            <a:fld id="{6DAF9D5B-DECA-4BE4-A097-858524B2E462}" type="slidenum">
              <a:rPr lang="zh-CN" altLang="en-US" smtClean="0"/>
              <a:pPr>
                <a:defRPr/>
              </a:pPr>
              <a:t>91</a:t>
            </a:fld>
            <a:endParaRPr lang="zh-CN" altLang="en-US"/>
          </a:p>
        </p:txBody>
      </p:sp>
    </p:spTree>
    <p:extLst>
      <p:ext uri="{BB962C8B-B14F-4D97-AF65-F5344CB8AC3E}">
        <p14:creationId xmlns:p14="http://schemas.microsoft.com/office/powerpoint/2010/main" val="14349312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E7402C10-F2A8-475C-A395-E995D2327B1B}" type="slidenum">
              <a:rPr lang="zh-CN" altLang="en-US" smtClean="0"/>
              <a:pPr eaLnBrk="1" fontAlgn="base" hangingPunct="1">
                <a:spcBef>
                  <a:spcPct val="0"/>
                </a:spcBef>
                <a:spcAft>
                  <a:spcPct val="0"/>
                </a:spcAft>
              </a:pPr>
              <a:t>92</a:t>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kern="1200" dirty="0" smtClean="0">
                <a:solidFill>
                  <a:schemeClr val="tx1"/>
                </a:solidFill>
                <a:effectLst/>
                <a:latin typeface="+mn-lt"/>
                <a:ea typeface="+mn-ea"/>
                <a:cs typeface="+mn-cs"/>
              </a:rPr>
              <a:t>如图是传统的读出方法，直接由平行条或</a:t>
            </a:r>
            <a:r>
              <a:rPr lang="en-US" sz="1200" kern="1200" dirty="0" smtClean="0">
                <a:solidFill>
                  <a:schemeClr val="tx1"/>
                </a:solidFill>
                <a:effectLst/>
                <a:latin typeface="+mn-lt"/>
                <a:ea typeface="+mn-ea"/>
                <a:cs typeface="+mn-cs"/>
              </a:rPr>
              <a:t>pad</a:t>
            </a:r>
            <a:r>
              <a:rPr lang="zh-CN" altLang="en-US" sz="1200" kern="1200" dirty="0" smtClean="0">
                <a:solidFill>
                  <a:schemeClr val="tx1"/>
                </a:solidFill>
                <a:effectLst/>
                <a:latin typeface="+mn-lt"/>
                <a:ea typeface="+mn-ea"/>
                <a:cs typeface="+mn-cs"/>
              </a:rPr>
              <a:t>阵列读出，这种方法设计简单，位置分辨率高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但其需要大量的读出电子学通道，给微结构气体探测器应用带来了挑战</a:t>
            </a:r>
            <a:endParaRPr lang="en-US" altLang="zh-CN" sz="2400" dirty="0" smtClean="0">
              <a:ea typeface="宋体" pitchFamily="2" charset="-122"/>
              <a:sym typeface="Arial" pitchFamily="34" charset="0"/>
            </a:endParaRPr>
          </a:p>
          <a:p>
            <a:endParaRPr lang="zh-CN" altLang="en-US" dirty="0" smtClean="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A4661EAF-6952-49E6-9FE6-AE4697EF100F}" type="slidenum">
              <a:rPr lang="zh-CN" altLang="en-US" smtClean="0">
                <a:latin typeface="Calibri" pitchFamily="34" charset="0"/>
              </a:rPr>
              <a:pPr/>
              <a:t>9</a:t>
            </a:fld>
            <a:endParaRPr lang="zh-CN" altLang="en-US" smtClean="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角三角形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a:p>
        </p:txBody>
      </p:sp>
      <p:sp>
        <p:nvSpPr>
          <p:cNvPr id="9" name="标题 8"/>
          <p:cNvSpPr>
            <a:spLocks noGrp="1"/>
          </p:cNvSpPr>
          <p:nvPr>
            <p:ph type="ctrTitle"/>
          </p:nvPr>
        </p:nvSpPr>
        <p:spPr>
          <a:xfrm>
            <a:off x="685800" y="1752601"/>
            <a:ext cx="7772400" cy="1829761"/>
          </a:xfrm>
        </p:spPr>
        <p:txBody>
          <a:bodyPr anchor="b"/>
          <a:lstStyle>
            <a:lvl1pPr algn="r">
              <a:defRPr sz="4800" b="1">
                <a:solidFill>
                  <a:schemeClr val="tx1"/>
                </a:solidFill>
                <a:effectLst>
                  <a:outerShdw blurRad="31750" dist="25400" dir="5400000" algn="tl" rotWithShape="0">
                    <a:srgbClr val="000000">
                      <a:alpha val="25000"/>
                    </a:srgbClr>
                  </a:outerShdw>
                </a:effectLst>
                <a:latin typeface="Arial" pitchFamily="34" charset="0"/>
                <a:cs typeface="Arial" pitchFamily="34" charset="0"/>
              </a:defRPr>
            </a:lvl1pPr>
            <a:extLst/>
          </a:lstStyle>
          <a:p>
            <a:r>
              <a:rPr lang="zh-CN" altLang="en-US" dirty="0" smtClean="0"/>
              <a:t>单击此处编辑母版标题样式</a:t>
            </a:r>
            <a:endParaRPr lang="en-US" dirty="0"/>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1"/>
                </a:solidFill>
                <a:latin typeface="Arial" pitchFamily="34" charset="0"/>
                <a:cs typeface="Arial"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a:p>
        </p:txBody>
      </p:sp>
      <p:sp>
        <p:nvSpPr>
          <p:cNvPr id="5" name="日期占位符 29"/>
          <p:cNvSpPr>
            <a:spLocks noGrp="1"/>
          </p:cNvSpPr>
          <p:nvPr>
            <p:ph type="dt" sz="half" idx="10"/>
          </p:nvPr>
        </p:nvSpPr>
        <p:spPr/>
        <p:txBody>
          <a:bodyPr/>
          <a:lstStyle>
            <a:lvl1pPr>
              <a:defRPr>
                <a:solidFill>
                  <a:srgbClr val="FFFFFF"/>
                </a:solidFill>
              </a:defRPr>
            </a:lvl1pPr>
            <a:extLst/>
          </a:lstStyle>
          <a:p>
            <a:pPr>
              <a:defRPr/>
            </a:pPr>
            <a:fld id="{36A96434-2014-4A98-ABEF-1E165090B025}" type="datetime1">
              <a:rPr lang="zh-CN" altLang="en-US"/>
              <a:pPr>
                <a:defRPr/>
              </a:pPr>
              <a:t>2015-11-2</a:t>
            </a:fld>
            <a:endParaRPr lang="zh-CN" altLang="en-US"/>
          </a:p>
        </p:txBody>
      </p:sp>
      <p:sp>
        <p:nvSpPr>
          <p:cNvPr id="6" name="页脚占位符 18"/>
          <p:cNvSpPr>
            <a:spLocks noGrp="1"/>
          </p:cNvSpPr>
          <p:nvPr>
            <p:ph type="ftr" sz="quarter" idx="11"/>
          </p:nvPr>
        </p:nvSpPr>
        <p:spPr/>
        <p:txBody>
          <a:bodyPr/>
          <a:lstStyle>
            <a:lvl1pPr>
              <a:defRPr>
                <a:solidFill>
                  <a:schemeClr val="accent1">
                    <a:tint val="20000"/>
                  </a:schemeClr>
                </a:solidFill>
              </a:defRPr>
            </a:lvl1pPr>
            <a:extLst/>
          </a:lstStyle>
          <a:p>
            <a:pPr>
              <a:defRPr/>
            </a:pPr>
            <a:r>
              <a:rPr lang="zh-CN" altLang="en-US" dirty="0" smtClean="0"/>
              <a:t>中国科学技术大学   核探测与核电子学国家重点实验室</a:t>
            </a:r>
            <a:endParaRPr lang="zh-CN" altLang="en-US" dirty="0"/>
          </a:p>
        </p:txBody>
      </p:sp>
      <p:sp>
        <p:nvSpPr>
          <p:cNvPr id="7" name="灯片编号占位符 26"/>
          <p:cNvSpPr>
            <a:spLocks noGrp="1"/>
          </p:cNvSpPr>
          <p:nvPr>
            <p:ph type="sldNum" sz="quarter" idx="12"/>
          </p:nvPr>
        </p:nvSpPr>
        <p:spPr/>
        <p:txBody>
          <a:bodyPr/>
          <a:lstStyle>
            <a:lvl1pPr>
              <a:defRPr>
                <a:solidFill>
                  <a:srgbClr val="FFFFFF"/>
                </a:solidFill>
              </a:defRPr>
            </a:lvl1pPr>
          </a:lstStyle>
          <a:p>
            <a:pPr>
              <a:defRPr/>
            </a:pPr>
            <a:fld id="{BF9DCBEB-9C66-4710-968A-BDDDC7995B2C}" type="slidenum">
              <a:rPr lang="zh-CN" altLang="en-US"/>
              <a:pPr>
                <a:defRPr/>
              </a:pPr>
              <a:t>‹#›</a:t>
            </a:fld>
            <a:endParaRPr lang="zh-CN" altLang="en-US"/>
          </a:p>
        </p:txBody>
      </p:sp>
    </p:spTree>
    <p:extLst>
      <p:ext uri="{BB962C8B-B14F-4D97-AF65-F5344CB8AC3E}">
        <p14:creationId xmlns:p14="http://schemas.microsoft.com/office/powerpoint/2010/main" val="4198595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57D03619-C600-4D6C-AF91-D36519BB2CB7}" type="datetime1">
              <a:rPr lang="zh-CN" altLang="en-US"/>
              <a:pPr>
                <a:defRPr/>
              </a:pPr>
              <a:t>2015-11-2</a:t>
            </a:fld>
            <a:endParaRPr lang="zh-CN" altLang="en-US" dirty="0"/>
          </a:p>
        </p:txBody>
      </p:sp>
      <p:sp>
        <p:nvSpPr>
          <p:cNvPr id="5" name="页脚占位符 21"/>
          <p:cNvSpPr>
            <a:spLocks noGrp="1"/>
          </p:cNvSpPr>
          <p:nvPr>
            <p:ph type="ftr" sz="quarter" idx="11"/>
          </p:nvPr>
        </p:nvSpPr>
        <p:spPr/>
        <p:txBody>
          <a:bodyPr/>
          <a:lstStyle>
            <a:lvl1pPr>
              <a:defRPr/>
            </a:lvl1pPr>
          </a:lstStyle>
          <a:p>
            <a:pPr>
              <a:defRPr/>
            </a:pPr>
            <a:r>
              <a:rPr lang="zh-CN" altLang="en-US" dirty="0" smtClean="0"/>
              <a:t>中国科学技术大学   核探测与核电子学国家重点实验室</a:t>
            </a:r>
            <a:endParaRPr lang="zh-CN" altLang="en-US" dirty="0"/>
          </a:p>
        </p:txBody>
      </p:sp>
      <p:sp>
        <p:nvSpPr>
          <p:cNvPr id="6" name="灯片编号占位符 17"/>
          <p:cNvSpPr>
            <a:spLocks noGrp="1"/>
          </p:cNvSpPr>
          <p:nvPr>
            <p:ph type="sldNum" sz="quarter" idx="12"/>
          </p:nvPr>
        </p:nvSpPr>
        <p:spPr/>
        <p:txBody>
          <a:bodyPr/>
          <a:lstStyle>
            <a:lvl1pPr>
              <a:defRPr/>
            </a:lvl1pPr>
          </a:lstStyle>
          <a:p>
            <a:pPr>
              <a:defRPr/>
            </a:pPr>
            <a:fld id="{FD14028D-2AD3-47C8-8A39-10E863B8FAEF}" type="slidenum">
              <a:rPr lang="zh-CN" altLang="en-US"/>
              <a:pPr>
                <a:defRPr/>
              </a:pPr>
              <a:t>‹#›</a:t>
            </a:fld>
            <a:endParaRPr lang="zh-CN" altLang="en-US"/>
          </a:p>
        </p:txBody>
      </p:sp>
    </p:spTree>
    <p:extLst>
      <p:ext uri="{BB962C8B-B14F-4D97-AF65-F5344CB8AC3E}">
        <p14:creationId xmlns:p14="http://schemas.microsoft.com/office/powerpoint/2010/main" val="2351422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7A3503FF-94FE-44F7-964F-D0037DC31A9D}" type="datetime1">
              <a:rPr lang="zh-CN" altLang="en-US"/>
              <a:pPr>
                <a:defRPr/>
              </a:pPr>
              <a:t>2015-11-2</a:t>
            </a:fld>
            <a:endParaRPr lang="zh-CN" altLang="en-US" dirty="0"/>
          </a:p>
        </p:txBody>
      </p:sp>
      <p:sp>
        <p:nvSpPr>
          <p:cNvPr id="5" name="页脚占位符 21"/>
          <p:cNvSpPr>
            <a:spLocks noGrp="1"/>
          </p:cNvSpPr>
          <p:nvPr>
            <p:ph type="ftr" sz="quarter" idx="11"/>
          </p:nvPr>
        </p:nvSpPr>
        <p:spPr/>
        <p:txBody>
          <a:bodyPr/>
          <a:lstStyle>
            <a:lvl1pPr>
              <a:defRPr/>
            </a:lvl1pPr>
          </a:lstStyle>
          <a:p>
            <a:pPr>
              <a:defRPr/>
            </a:pPr>
            <a:r>
              <a:rPr lang="zh-CN" altLang="en-US" dirty="0" smtClean="0"/>
              <a:t>中国科学技术大学   核探测与核电子学国家重点实验室</a:t>
            </a:r>
            <a:endParaRPr lang="zh-CN" altLang="en-US" dirty="0"/>
          </a:p>
        </p:txBody>
      </p:sp>
      <p:sp>
        <p:nvSpPr>
          <p:cNvPr id="6" name="灯片编号占位符 17"/>
          <p:cNvSpPr>
            <a:spLocks noGrp="1"/>
          </p:cNvSpPr>
          <p:nvPr>
            <p:ph type="sldNum" sz="quarter" idx="12"/>
          </p:nvPr>
        </p:nvSpPr>
        <p:spPr/>
        <p:txBody>
          <a:bodyPr/>
          <a:lstStyle>
            <a:lvl1pPr>
              <a:defRPr/>
            </a:lvl1pPr>
          </a:lstStyle>
          <a:p>
            <a:pPr>
              <a:defRPr/>
            </a:pPr>
            <a:fld id="{24DBFA22-819B-41D1-9A1F-DEBEB5B74331}" type="slidenum">
              <a:rPr lang="zh-CN" altLang="en-US"/>
              <a:pPr>
                <a:defRPr/>
              </a:pPr>
              <a:t>‹#›</a:t>
            </a:fld>
            <a:endParaRPr lang="zh-CN" altLang="en-US"/>
          </a:p>
        </p:txBody>
      </p:sp>
    </p:spTree>
    <p:extLst>
      <p:ext uri="{BB962C8B-B14F-4D97-AF65-F5344CB8AC3E}">
        <p14:creationId xmlns:p14="http://schemas.microsoft.com/office/powerpoint/2010/main" val="253450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a:buSzPct val="70000"/>
              <a:buFont typeface="宋体" pitchFamily="2" charset="-122"/>
              <a:buChar char="◇"/>
              <a:defRPr/>
            </a:lvl2pPr>
            <a:extLst/>
          </a:lstStyle>
          <a:p>
            <a:pPr lvl="0"/>
            <a:r>
              <a:rPr lang="zh-CN" altLang="en-US" dirty="0" smtClean="0"/>
              <a:t>单击此处编辑母版文本样式</a:t>
            </a:r>
          </a:p>
          <a:p>
            <a:pPr lvl="1"/>
            <a:r>
              <a:rPr lang="zh-CN" altLang="en-US" dirty="0" smtClean="0"/>
              <a:t> 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标题 6"/>
          <p:cNvSpPr>
            <a:spLocks noGrp="1"/>
          </p:cNvSpPr>
          <p:nvPr>
            <p:ph type="title"/>
          </p:nvPr>
        </p:nvSpPr>
        <p:spPr/>
        <p:txBody>
          <a:bodyPr rtlCol="0"/>
          <a:lstStyle>
            <a:extLst/>
          </a:lstStyle>
          <a:p>
            <a:r>
              <a:rPr lang="zh-CN" altLang="en-US" smtClean="0"/>
              <a:t>单击此处编辑母版标题样式</a:t>
            </a:r>
            <a:endParaRPr lang="en-US"/>
          </a:p>
        </p:txBody>
      </p:sp>
      <p:sp>
        <p:nvSpPr>
          <p:cNvPr id="4" name="日期占位符 9"/>
          <p:cNvSpPr>
            <a:spLocks noGrp="1"/>
          </p:cNvSpPr>
          <p:nvPr>
            <p:ph type="dt" sz="half" idx="10"/>
          </p:nvPr>
        </p:nvSpPr>
        <p:spPr/>
        <p:txBody>
          <a:bodyPr/>
          <a:lstStyle>
            <a:lvl1pPr>
              <a:defRPr/>
            </a:lvl1pPr>
          </a:lstStyle>
          <a:p>
            <a:pPr>
              <a:defRPr/>
            </a:pPr>
            <a:fld id="{C0207A04-5237-4707-BA95-BFC64A970CEF}" type="datetime1">
              <a:rPr lang="zh-CN" altLang="en-US"/>
              <a:pPr>
                <a:defRPr/>
              </a:pPr>
              <a:t>2015-11-2</a:t>
            </a:fld>
            <a:endParaRPr lang="zh-CN" altLang="en-US" dirty="0"/>
          </a:p>
        </p:txBody>
      </p:sp>
      <p:sp>
        <p:nvSpPr>
          <p:cNvPr id="5" name="页脚占位符 21"/>
          <p:cNvSpPr>
            <a:spLocks noGrp="1"/>
          </p:cNvSpPr>
          <p:nvPr>
            <p:ph type="ftr" sz="quarter" idx="11"/>
          </p:nvPr>
        </p:nvSpPr>
        <p:spPr>
          <a:xfrm>
            <a:off x="2653423" y="6416902"/>
            <a:ext cx="3228521" cy="365125"/>
          </a:xfrm>
        </p:spPr>
        <p:txBody>
          <a:bodyPr/>
          <a:lstStyle>
            <a:lvl1pPr>
              <a:defRPr/>
            </a:lvl1pPr>
          </a:lstStyle>
          <a:p>
            <a:pPr>
              <a:defRPr/>
            </a:pPr>
            <a:r>
              <a:rPr lang="zh-CN" altLang="en-US" dirty="0" smtClean="0"/>
              <a:t>中国科学技术大学   核探测与核电子学国家重点实验室</a:t>
            </a:r>
            <a:endParaRPr lang="zh-CN" altLang="en-US" dirty="0"/>
          </a:p>
        </p:txBody>
      </p:sp>
      <p:sp>
        <p:nvSpPr>
          <p:cNvPr id="6" name="灯片编号占位符 17"/>
          <p:cNvSpPr>
            <a:spLocks noGrp="1"/>
          </p:cNvSpPr>
          <p:nvPr>
            <p:ph type="sldNum" sz="quarter" idx="12"/>
          </p:nvPr>
        </p:nvSpPr>
        <p:spPr/>
        <p:txBody>
          <a:bodyPr/>
          <a:lstStyle>
            <a:lvl1pPr>
              <a:defRPr/>
            </a:lvl1pPr>
          </a:lstStyle>
          <a:p>
            <a:pPr>
              <a:defRPr/>
            </a:pPr>
            <a:fld id="{ED4EB618-EA93-4EF7-AE4C-E88BE5AF9A13}" type="slidenum">
              <a:rPr lang="zh-CN" altLang="en-US"/>
              <a:pPr>
                <a:defRPr/>
              </a:pPr>
              <a:t>‹#›</a:t>
            </a:fld>
            <a:endParaRPr lang="zh-CN" altLang="en-US"/>
          </a:p>
        </p:txBody>
      </p:sp>
    </p:spTree>
    <p:extLst>
      <p:ext uri="{BB962C8B-B14F-4D97-AF65-F5344CB8AC3E}">
        <p14:creationId xmlns:p14="http://schemas.microsoft.com/office/powerpoint/2010/main" val="14203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4" name="燕尾形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hangingPunct="1">
              <a:defRPr/>
            </a:pPr>
            <a:endParaRPr lang="en-US"/>
          </a:p>
        </p:txBody>
      </p:sp>
      <p:sp>
        <p:nvSpPr>
          <p:cNvPr id="5" name="燕尾形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hangingPunct="1">
              <a:defRPr/>
            </a:pPr>
            <a:endParaRPr lang="en-US"/>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smtClean="0"/>
              <a:t>单击此处编辑母版文本样式</a:t>
            </a:r>
          </a:p>
        </p:txBody>
      </p:sp>
      <p:sp>
        <p:nvSpPr>
          <p:cNvPr id="6" name="日期占位符 3"/>
          <p:cNvSpPr>
            <a:spLocks noGrp="1"/>
          </p:cNvSpPr>
          <p:nvPr>
            <p:ph type="dt" sz="half" idx="10"/>
          </p:nvPr>
        </p:nvSpPr>
        <p:spPr/>
        <p:txBody>
          <a:bodyPr/>
          <a:lstStyle>
            <a:lvl1pPr>
              <a:defRPr/>
            </a:lvl1pPr>
            <a:extLst/>
          </a:lstStyle>
          <a:p>
            <a:pPr>
              <a:defRPr/>
            </a:pPr>
            <a:fld id="{2C134785-3FB8-4AED-94FC-70689DCC7D30}" type="datetime1">
              <a:rPr lang="zh-CN" altLang="en-US"/>
              <a:pPr>
                <a:defRPr/>
              </a:pPr>
              <a:t>2015-11-2</a:t>
            </a:fld>
            <a:endParaRPr lang="zh-CN" altLang="en-US"/>
          </a:p>
        </p:txBody>
      </p:sp>
      <p:sp>
        <p:nvSpPr>
          <p:cNvPr id="7" name="页脚占位符 4"/>
          <p:cNvSpPr>
            <a:spLocks noGrp="1"/>
          </p:cNvSpPr>
          <p:nvPr>
            <p:ph type="ftr" sz="quarter" idx="11"/>
          </p:nvPr>
        </p:nvSpPr>
        <p:spPr/>
        <p:txBody>
          <a:bodyPr/>
          <a:lstStyle>
            <a:lvl1pPr>
              <a:defRPr/>
            </a:lvl1pPr>
            <a:extLst/>
          </a:lstStyle>
          <a:p>
            <a:pPr>
              <a:defRPr/>
            </a:pPr>
            <a:r>
              <a:rPr lang="zh-CN" altLang="en-US" dirty="0" smtClean="0"/>
              <a:t>中国科学技术大学   核探测与核电子学国家重点实验室</a:t>
            </a:r>
            <a:endParaRPr lang="zh-CN" altLang="en-US" dirty="0"/>
          </a:p>
        </p:txBody>
      </p:sp>
      <p:sp>
        <p:nvSpPr>
          <p:cNvPr id="8" name="灯片编号占位符 5"/>
          <p:cNvSpPr>
            <a:spLocks noGrp="1"/>
          </p:cNvSpPr>
          <p:nvPr>
            <p:ph type="sldNum" sz="quarter" idx="12"/>
          </p:nvPr>
        </p:nvSpPr>
        <p:spPr/>
        <p:txBody>
          <a:bodyPr/>
          <a:lstStyle>
            <a:lvl1pPr>
              <a:defRPr/>
            </a:lvl1pPr>
          </a:lstStyle>
          <a:p>
            <a:pPr>
              <a:defRPr/>
            </a:pPr>
            <a:fld id="{B6249F74-3587-40DA-8006-BDC661DAFECB}" type="slidenum">
              <a:rPr lang="zh-CN" altLang="en-US"/>
              <a:pPr>
                <a:defRPr/>
              </a:pPr>
              <a:t>‹#›</a:t>
            </a:fld>
            <a:endParaRPr lang="zh-CN" altLang="en-US"/>
          </a:p>
        </p:txBody>
      </p:sp>
    </p:spTree>
    <p:extLst>
      <p:ext uri="{BB962C8B-B14F-4D97-AF65-F5344CB8AC3E}">
        <p14:creationId xmlns:p14="http://schemas.microsoft.com/office/powerpoint/2010/main" val="35814277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标题 7"/>
          <p:cNvSpPr>
            <a:spLocks noGrp="1"/>
          </p:cNvSpPr>
          <p:nvPr>
            <p:ph type="title"/>
          </p:nvPr>
        </p:nvSpPr>
        <p:spPr/>
        <p:txBody>
          <a:bodyPr rtlCol="0"/>
          <a:lstStyle>
            <a:extLst/>
          </a:lstStyle>
          <a:p>
            <a:r>
              <a:rPr lang="zh-CN" altLang="en-US" smtClean="0"/>
              <a:t>单击此处编辑母版标题样式</a:t>
            </a:r>
            <a:endParaRPr lang="en-US"/>
          </a:p>
        </p:txBody>
      </p:sp>
      <p:sp>
        <p:nvSpPr>
          <p:cNvPr id="5" name="日期占位符 4"/>
          <p:cNvSpPr>
            <a:spLocks noGrp="1"/>
          </p:cNvSpPr>
          <p:nvPr>
            <p:ph type="dt" sz="half" idx="10"/>
          </p:nvPr>
        </p:nvSpPr>
        <p:spPr/>
        <p:txBody>
          <a:bodyPr/>
          <a:lstStyle>
            <a:lvl1pPr>
              <a:defRPr/>
            </a:lvl1pPr>
            <a:extLst/>
          </a:lstStyle>
          <a:p>
            <a:pPr>
              <a:defRPr/>
            </a:pPr>
            <a:fld id="{995F8EF9-D229-4432-83FE-124131A759FC}" type="datetime1">
              <a:rPr lang="zh-CN" altLang="en-US"/>
              <a:pPr>
                <a:defRPr/>
              </a:pPr>
              <a:t>2015-11-2</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r>
              <a:rPr lang="zh-CN" altLang="en-US" dirty="0" smtClean="0"/>
              <a:t>中国科学技术大学   核探测与核电子学国家重点实验室</a:t>
            </a:r>
            <a:endParaRPr lang="zh-CN" altLang="en-US" dirty="0"/>
          </a:p>
        </p:txBody>
      </p:sp>
      <p:sp>
        <p:nvSpPr>
          <p:cNvPr id="7" name="灯片编号占位符 6"/>
          <p:cNvSpPr>
            <a:spLocks noGrp="1"/>
          </p:cNvSpPr>
          <p:nvPr>
            <p:ph type="sldNum" sz="quarter" idx="12"/>
          </p:nvPr>
        </p:nvSpPr>
        <p:spPr/>
        <p:txBody>
          <a:bodyPr/>
          <a:lstStyle>
            <a:lvl1pPr>
              <a:defRPr/>
            </a:lvl1pPr>
          </a:lstStyle>
          <a:p>
            <a:pPr>
              <a:defRPr/>
            </a:pPr>
            <a:fld id="{C979BF7A-B7FE-49A3-8B96-D44474A54C76}" type="slidenum">
              <a:rPr lang="zh-CN" altLang="en-US"/>
              <a:pPr>
                <a:defRPr/>
              </a:pPr>
              <a:t>‹#›</a:t>
            </a:fld>
            <a:endParaRPr lang="zh-CN" altLang="en-US"/>
          </a:p>
        </p:txBody>
      </p:sp>
    </p:spTree>
    <p:extLst>
      <p:ext uri="{BB962C8B-B14F-4D97-AF65-F5344CB8AC3E}">
        <p14:creationId xmlns:p14="http://schemas.microsoft.com/office/powerpoint/2010/main" val="276604427"/>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a:lvl1pPr>
            <a:extLst/>
          </a:lstStyle>
          <a:p>
            <a:pPr>
              <a:defRPr/>
            </a:pPr>
            <a:fld id="{9A8F7B7E-C749-4650-B044-5954996D5C03}" type="datetime1">
              <a:rPr lang="zh-CN" altLang="en-US"/>
              <a:pPr>
                <a:defRPr/>
              </a:pPr>
              <a:t>2015-11-2</a:t>
            </a:fld>
            <a:endParaRPr lang="zh-CN" altLang="en-US"/>
          </a:p>
        </p:txBody>
      </p:sp>
      <p:sp>
        <p:nvSpPr>
          <p:cNvPr id="8" name="页脚占位符 7"/>
          <p:cNvSpPr>
            <a:spLocks noGrp="1"/>
          </p:cNvSpPr>
          <p:nvPr>
            <p:ph type="ftr" sz="quarter" idx="11"/>
          </p:nvPr>
        </p:nvSpPr>
        <p:spPr/>
        <p:txBody>
          <a:bodyPr/>
          <a:lstStyle>
            <a:lvl1pPr>
              <a:defRPr/>
            </a:lvl1pPr>
            <a:extLst/>
          </a:lstStyle>
          <a:p>
            <a:pPr>
              <a:defRPr/>
            </a:pPr>
            <a:r>
              <a:rPr lang="zh-CN" altLang="en-US" dirty="0" smtClean="0"/>
              <a:t>中国科学技术大学   核探测与核电子学国家重点实验室</a:t>
            </a:r>
            <a:endParaRPr lang="zh-CN" altLang="en-US" dirty="0"/>
          </a:p>
        </p:txBody>
      </p:sp>
      <p:sp>
        <p:nvSpPr>
          <p:cNvPr id="9" name="灯片编号占位符 8"/>
          <p:cNvSpPr>
            <a:spLocks noGrp="1"/>
          </p:cNvSpPr>
          <p:nvPr>
            <p:ph type="sldNum" sz="quarter" idx="12"/>
          </p:nvPr>
        </p:nvSpPr>
        <p:spPr/>
        <p:txBody>
          <a:bodyPr/>
          <a:lstStyle>
            <a:lvl1pPr>
              <a:defRPr/>
            </a:lvl1pPr>
          </a:lstStyle>
          <a:p>
            <a:pPr>
              <a:defRPr/>
            </a:pPr>
            <a:fld id="{46F8F854-C375-4F5E-9080-EC5FD7A3FC2D}" type="slidenum">
              <a:rPr lang="zh-CN" altLang="en-US"/>
              <a:pPr>
                <a:defRPr/>
              </a:pPr>
              <a:t>‹#›</a:t>
            </a:fld>
            <a:endParaRPr lang="zh-CN" altLang="en-US"/>
          </a:p>
        </p:txBody>
      </p:sp>
    </p:spTree>
    <p:extLst>
      <p:ext uri="{BB962C8B-B14F-4D97-AF65-F5344CB8AC3E}">
        <p14:creationId xmlns:p14="http://schemas.microsoft.com/office/powerpoint/2010/main" val="412252842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extLst/>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pPr>
              <a:defRPr/>
            </a:pPr>
            <a:fld id="{D2A9D550-C41D-4622-894E-6B1B0C0A523A}" type="datetime1">
              <a:rPr lang="zh-CN" altLang="en-US"/>
              <a:pPr>
                <a:defRPr/>
              </a:pPr>
              <a:t>2015-11-2</a:t>
            </a:fld>
            <a:endParaRPr lang="zh-CN" altLang="en-US"/>
          </a:p>
        </p:txBody>
      </p:sp>
      <p:sp>
        <p:nvSpPr>
          <p:cNvPr id="4" name="页脚占位符 3"/>
          <p:cNvSpPr>
            <a:spLocks noGrp="1"/>
          </p:cNvSpPr>
          <p:nvPr>
            <p:ph type="ftr" sz="quarter" idx="11"/>
          </p:nvPr>
        </p:nvSpPr>
        <p:spPr/>
        <p:txBody>
          <a:bodyPr/>
          <a:lstStyle>
            <a:lvl1pPr>
              <a:defRPr/>
            </a:lvl1pPr>
            <a:extLst/>
          </a:lstStyle>
          <a:p>
            <a:pPr>
              <a:defRPr/>
            </a:pPr>
            <a:r>
              <a:rPr lang="zh-CN" altLang="en-US" dirty="0" smtClean="0"/>
              <a:t>中国科学技术大学   核探测与核电子学国家重点实验室</a:t>
            </a:r>
            <a:endParaRPr lang="zh-CN" altLang="en-US" dirty="0"/>
          </a:p>
        </p:txBody>
      </p:sp>
      <p:sp>
        <p:nvSpPr>
          <p:cNvPr id="5" name="灯片编号占位符 4"/>
          <p:cNvSpPr>
            <a:spLocks noGrp="1"/>
          </p:cNvSpPr>
          <p:nvPr>
            <p:ph type="sldNum" sz="quarter" idx="12"/>
          </p:nvPr>
        </p:nvSpPr>
        <p:spPr/>
        <p:txBody>
          <a:bodyPr/>
          <a:lstStyle>
            <a:lvl1pPr>
              <a:defRPr/>
            </a:lvl1pPr>
          </a:lstStyle>
          <a:p>
            <a:pPr>
              <a:defRPr/>
            </a:pPr>
            <a:fld id="{5B729987-FF67-45FC-A4A1-E020BD7673D4}" type="slidenum">
              <a:rPr lang="zh-CN" altLang="en-US"/>
              <a:pPr>
                <a:defRPr/>
              </a:pPr>
              <a:t>‹#›</a:t>
            </a:fld>
            <a:endParaRPr lang="zh-CN" altLang="en-US"/>
          </a:p>
        </p:txBody>
      </p:sp>
    </p:spTree>
    <p:extLst>
      <p:ext uri="{BB962C8B-B14F-4D97-AF65-F5344CB8AC3E}">
        <p14:creationId xmlns:p14="http://schemas.microsoft.com/office/powerpoint/2010/main" val="87388542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4FF69981-AF71-4068-8FA3-7FAB6023E519}" type="datetime1">
              <a:rPr lang="zh-CN" altLang="en-US"/>
              <a:pPr>
                <a:defRPr/>
              </a:pPr>
              <a:t>2015-11-2</a:t>
            </a:fld>
            <a:endParaRPr lang="zh-CN" altLang="en-US" dirty="0"/>
          </a:p>
        </p:txBody>
      </p:sp>
      <p:sp>
        <p:nvSpPr>
          <p:cNvPr id="3" name="页脚占位符 21"/>
          <p:cNvSpPr>
            <a:spLocks noGrp="1"/>
          </p:cNvSpPr>
          <p:nvPr>
            <p:ph type="ftr" sz="quarter" idx="11"/>
          </p:nvPr>
        </p:nvSpPr>
        <p:spPr/>
        <p:txBody>
          <a:bodyPr/>
          <a:lstStyle>
            <a:lvl1pPr>
              <a:defRPr/>
            </a:lvl1pPr>
          </a:lstStyle>
          <a:p>
            <a:pPr>
              <a:defRPr/>
            </a:pPr>
            <a:r>
              <a:rPr lang="zh-CN" altLang="en-US" dirty="0" smtClean="0"/>
              <a:t>中国科学技术大学   核探测与核电子学国家重点实验室</a:t>
            </a:r>
            <a:endParaRPr lang="zh-CN" altLang="en-US" dirty="0"/>
          </a:p>
        </p:txBody>
      </p:sp>
      <p:sp>
        <p:nvSpPr>
          <p:cNvPr id="4" name="灯片编号占位符 17"/>
          <p:cNvSpPr>
            <a:spLocks noGrp="1"/>
          </p:cNvSpPr>
          <p:nvPr>
            <p:ph type="sldNum" sz="quarter" idx="12"/>
          </p:nvPr>
        </p:nvSpPr>
        <p:spPr/>
        <p:txBody>
          <a:bodyPr/>
          <a:lstStyle>
            <a:lvl1pPr>
              <a:defRPr/>
            </a:lvl1pPr>
          </a:lstStyle>
          <a:p>
            <a:pPr>
              <a:defRPr/>
            </a:pPr>
            <a:fld id="{55F2AE34-CF8C-4F9E-8896-53C771770C1D}" type="slidenum">
              <a:rPr lang="zh-CN" altLang="en-US"/>
              <a:pPr>
                <a:defRPr/>
              </a:pPr>
              <a:t>‹#›</a:t>
            </a:fld>
            <a:endParaRPr lang="zh-CN" altLang="en-US"/>
          </a:p>
        </p:txBody>
      </p:sp>
    </p:spTree>
    <p:extLst>
      <p:ext uri="{BB962C8B-B14F-4D97-AF65-F5344CB8AC3E}">
        <p14:creationId xmlns:p14="http://schemas.microsoft.com/office/powerpoint/2010/main" val="236439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sp3d prstMaterial="softEdge">
              <a:bevelT w="0" h="0"/>
            </a:sp3d>
          </a:bodyPr>
          <a:lstStyle>
            <a:lvl1pPr algn="r">
              <a:buNone/>
              <a:defRPr sz="2500"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extLst/>
          </a:lstStyle>
          <a:p>
            <a:pPr>
              <a:defRPr/>
            </a:pPr>
            <a:fld id="{E9339F30-79A2-47D9-AD2D-A49389B06DDB}" type="datetime1">
              <a:rPr lang="zh-CN" altLang="en-US"/>
              <a:pPr>
                <a:defRPr/>
              </a:pPr>
              <a:t>2015-11-2</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r>
              <a:rPr lang="zh-CN" altLang="en-US" dirty="0" smtClean="0"/>
              <a:t>中国科学技术大学   核探测与核电子学国家重点实验室</a:t>
            </a:r>
            <a:endParaRPr lang="zh-CN" altLang="en-US" dirty="0"/>
          </a:p>
        </p:txBody>
      </p:sp>
      <p:sp>
        <p:nvSpPr>
          <p:cNvPr id="7" name="灯片编号占位符 6"/>
          <p:cNvSpPr>
            <a:spLocks noGrp="1"/>
          </p:cNvSpPr>
          <p:nvPr>
            <p:ph type="sldNum" sz="quarter" idx="12"/>
          </p:nvPr>
        </p:nvSpPr>
        <p:spPr/>
        <p:txBody>
          <a:bodyPr/>
          <a:lstStyle>
            <a:lvl1pPr>
              <a:defRPr/>
            </a:lvl1pPr>
          </a:lstStyle>
          <a:p>
            <a:pPr>
              <a:defRPr/>
            </a:pPr>
            <a:fld id="{DDA97D83-C1CC-49B9-9416-BC8DBE84956B}" type="slidenum">
              <a:rPr lang="zh-CN" altLang="en-US"/>
              <a:pPr>
                <a:defRPr/>
              </a:pPr>
              <a:t>‹#›</a:t>
            </a:fld>
            <a:endParaRPr lang="zh-CN" altLang="en-US"/>
          </a:p>
        </p:txBody>
      </p:sp>
    </p:spTree>
    <p:extLst>
      <p:ext uri="{BB962C8B-B14F-4D97-AF65-F5344CB8AC3E}">
        <p14:creationId xmlns:p14="http://schemas.microsoft.com/office/powerpoint/2010/main" val="334594235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5" name="任意多边形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eaLnBrk="1" hangingPunct="1">
              <a:defRPr/>
            </a:pPr>
            <a:endParaRPr lang="en-US">
              <a:latin typeface="Arial" charset="0"/>
              <a:ea typeface="宋体" charset="-122"/>
            </a:endParaRPr>
          </a:p>
        </p:txBody>
      </p:sp>
      <p:sp>
        <p:nvSpPr>
          <p:cNvPr id="6" name="任意多边形 12"/>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zh-CN" altLang="en-US"/>
          </a:p>
        </p:txBody>
      </p:sp>
      <p:sp>
        <p:nvSpPr>
          <p:cNvPr id="7" name="直角三角形 6"/>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hangingPunct="1">
              <a:defRPr/>
            </a:pPr>
            <a:endParaRPr lang="en-US"/>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eaLnBrk="1" hangingPunct="1">
              <a:defRPr/>
            </a:pPr>
            <a:endParaRPr lang="en-US"/>
          </a:p>
        </p:txBody>
      </p:sp>
      <p:sp>
        <p:nvSpPr>
          <p:cNvPr id="4" name="文本占位符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zh-CN" altLang="en-US" noProof="0" smtClean="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zh-CN" altLang="en-US" smtClean="0"/>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extLst/>
          </a:lstStyle>
          <a:p>
            <a:pPr>
              <a:defRPr/>
            </a:pPr>
            <a:fld id="{C913A236-1512-4E89-9B01-0C95FDE75E9A}" type="datetime1">
              <a:rPr lang="zh-CN" altLang="en-US"/>
              <a:pPr>
                <a:defRPr/>
              </a:pPr>
              <a:t>2015-11-2</a:t>
            </a:fld>
            <a:endParaRPr lang="zh-CN" altLang="en-US"/>
          </a:p>
        </p:txBody>
      </p:sp>
      <p:sp>
        <p:nvSpPr>
          <p:cNvPr id="12" name="页脚占位符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ltLang="zh-CN"/>
              <a:t>State Key Lab of Particle Detection and Electronics</a:t>
            </a:r>
            <a:endParaRPr lang="zh-CN" altLang="en-US"/>
          </a:p>
        </p:txBody>
      </p:sp>
      <p:sp>
        <p:nvSpPr>
          <p:cNvPr id="13" name="灯片编号占位符 6"/>
          <p:cNvSpPr>
            <a:spLocks noGrp="1"/>
          </p:cNvSpPr>
          <p:nvPr>
            <p:ph type="sldNum" sz="quarter" idx="12"/>
          </p:nvPr>
        </p:nvSpPr>
        <p:spPr/>
        <p:txBody>
          <a:bodyPr/>
          <a:lstStyle>
            <a:lvl1pPr>
              <a:defRPr/>
            </a:lvl1pPr>
          </a:lstStyle>
          <a:p>
            <a:pPr>
              <a:defRPr/>
            </a:pPr>
            <a:fld id="{A35BEA62-471B-4438-BE9A-2C17A1525DF4}" type="slidenum">
              <a:rPr lang="zh-CN" altLang="en-US"/>
              <a:pPr>
                <a:defRPr/>
              </a:pPr>
              <a:t>‹#›</a:t>
            </a:fld>
            <a:endParaRPr lang="zh-CN" altLang="en-US"/>
          </a:p>
        </p:txBody>
      </p:sp>
    </p:spTree>
    <p:extLst>
      <p:ext uri="{BB962C8B-B14F-4D97-AF65-F5344CB8AC3E}">
        <p14:creationId xmlns:p14="http://schemas.microsoft.com/office/powerpoint/2010/main" val="351148123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357188" y="203200"/>
            <a:ext cx="8229600" cy="796925"/>
          </a:xfrm>
          <a:prstGeom prst="rect">
            <a:avLst/>
          </a:prstGeom>
          <a:noFill/>
        </p:spPr>
        <p:txBody>
          <a:bodyPr vert="horz" anchor="ctr">
            <a:noAutofit/>
            <a:scene3d>
              <a:camera prst="orthographicFront"/>
              <a:lightRig rig="soft" dir="t"/>
            </a:scene3d>
            <a:sp3d prstMaterial="softEdge">
              <a:bevelT w="25400" h="25400"/>
            </a:sp3d>
          </a:bodyPr>
          <a:lstStyle>
            <a:extLst/>
          </a:lstStyle>
          <a:p>
            <a:r>
              <a:rPr lang="zh-CN" altLang="en-US" dirty="0" smtClean="0"/>
              <a:t>单击此处编辑母版标题样式</a:t>
            </a:r>
            <a:endParaRPr lang="en-US" dirty="0"/>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latin typeface="Arial" charset="0"/>
                <a:ea typeface="宋体" charset="-122"/>
              </a:defRPr>
            </a:lvl1pPr>
            <a:extLst/>
          </a:lstStyle>
          <a:p>
            <a:pPr>
              <a:defRPr/>
            </a:pPr>
            <a:fld id="{DCB67512-7949-4D07-8546-C4AA5B869AB0}" type="datetime1">
              <a:rPr lang="zh-CN" altLang="en-US"/>
              <a:pPr>
                <a:defRPr/>
              </a:pPr>
              <a:t>2015-11-2</a:t>
            </a:fld>
            <a:endParaRPr lang="zh-CN" altLang="en-US" dirty="0"/>
          </a:p>
        </p:txBody>
      </p:sp>
      <p:sp>
        <p:nvSpPr>
          <p:cNvPr id="22" name="页脚占位符 21"/>
          <p:cNvSpPr>
            <a:spLocks noGrp="1"/>
          </p:cNvSpPr>
          <p:nvPr>
            <p:ph type="ftr" sz="quarter" idx="3"/>
          </p:nvPr>
        </p:nvSpPr>
        <p:spPr>
          <a:xfrm>
            <a:off x="2628929" y="6408738"/>
            <a:ext cx="3302000" cy="365125"/>
          </a:xfrm>
          <a:prstGeom prst="rect">
            <a:avLst/>
          </a:prstGeom>
        </p:spPr>
        <p:txBody>
          <a:bodyPr vert="horz" anchor="b"/>
          <a:lstStyle>
            <a:lvl1pPr algn="r" eaLnBrk="1" latinLnBrk="0" hangingPunct="1">
              <a:defRPr kumimoji="0" sz="1000">
                <a:solidFill>
                  <a:schemeClr val="tx1"/>
                </a:solidFill>
                <a:latin typeface="Arial" charset="0"/>
                <a:ea typeface="宋体" charset="-122"/>
              </a:defRPr>
            </a:lvl1pPr>
            <a:extLst/>
          </a:lstStyle>
          <a:p>
            <a:pPr>
              <a:defRPr/>
            </a:pPr>
            <a:r>
              <a:rPr lang="zh-CN" altLang="en-US" dirty="0" smtClean="0"/>
              <a:t>中国科学技术大学   核探测与核电子学国家重点实验室</a:t>
            </a:r>
            <a:endParaRPr lang="zh-CN" altLang="en-US" dirty="0"/>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pPr>
              <a:defRPr/>
            </a:pPr>
            <a:fld id="{C014114F-7908-47E2-B182-421BD93AB93D}" type="slidenum">
              <a:rPr lang="zh-CN" altLang="en-US"/>
              <a:pPr>
                <a:defRPr/>
              </a:pPr>
              <a:t>‹#›</a:t>
            </a:fld>
            <a:endParaRPr lang="zh-CN" altLang="en-US"/>
          </a:p>
        </p:txBody>
      </p:sp>
      <p:sp>
        <p:nvSpPr>
          <p:cNvPr id="11" name="矩形 10"/>
          <p:cNvSpPr/>
          <p:nvPr userDrawn="1"/>
        </p:nvSpPr>
        <p:spPr>
          <a:xfrm>
            <a:off x="142875" y="0"/>
            <a:ext cx="36513" cy="6858000"/>
          </a:xfrm>
          <a:prstGeom prst="rect">
            <a:avLst/>
          </a:prstGeom>
          <a:gradFill flip="none" rotWithShape="1">
            <a:gsLst>
              <a:gs pos="0">
                <a:srgbClr val="5E9EFF"/>
              </a:gs>
              <a:gs pos="39999">
                <a:srgbClr val="85C2FF"/>
              </a:gs>
              <a:gs pos="70000">
                <a:srgbClr val="C4D6EB"/>
              </a:gs>
              <a:gs pos="100000">
                <a:srgbClr val="FFEBF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6" name="矩形 15"/>
          <p:cNvSpPr/>
          <p:nvPr userDrawn="1"/>
        </p:nvSpPr>
        <p:spPr>
          <a:xfrm>
            <a:off x="0" y="1071563"/>
            <a:ext cx="9144000" cy="46037"/>
          </a:xfrm>
          <a:prstGeom prst="rect">
            <a:avLst/>
          </a:prstGeom>
          <a:gradFill flip="none" rotWithShape="1">
            <a:gsLst>
              <a:gs pos="0">
                <a:srgbClr val="5E9EFF"/>
              </a:gs>
              <a:gs pos="39999">
                <a:srgbClr val="85C2FF"/>
              </a:gs>
              <a:gs pos="70000">
                <a:srgbClr val="C4D6EB"/>
              </a:gs>
              <a:gs pos="100000">
                <a:srgbClr val="FFEBF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313" r:id="rId1"/>
    <p:sldLayoutId id="2147484309" r:id="rId2"/>
    <p:sldLayoutId id="2147484314" r:id="rId3"/>
    <p:sldLayoutId id="2147484315" r:id="rId4"/>
    <p:sldLayoutId id="2147484316" r:id="rId5"/>
    <p:sldLayoutId id="2147484317" r:id="rId6"/>
    <p:sldLayoutId id="2147484310" r:id="rId7"/>
    <p:sldLayoutId id="2147484318" r:id="rId8"/>
    <p:sldLayoutId id="2147484319" r:id="rId9"/>
    <p:sldLayoutId id="2147484311" r:id="rId10"/>
    <p:sldLayoutId id="2147484312" r:id="rId11"/>
  </p:sldLayoutIdLst>
  <p:hf hdr="0"/>
  <p:txStyles>
    <p:titleStyle>
      <a:lvl1pPr algn="l" rtl="0" eaLnBrk="0" fontAlgn="base" hangingPunct="0">
        <a:spcBef>
          <a:spcPct val="0"/>
        </a:spcBef>
        <a:spcAft>
          <a:spcPct val="0"/>
        </a:spcAft>
        <a:defRPr lang="en-US" altLang="en-US" sz="4400" b="1" kern="1200" dirty="0">
          <a:solidFill>
            <a:srgbClr val="000066"/>
          </a:solidFill>
          <a:effectLst>
            <a:outerShdw blurRad="31750" dist="25400" dir="5400000" algn="tl" rotWithShape="0">
              <a:srgbClr val="000000">
                <a:alpha val="25000"/>
              </a:srgbClr>
            </a:outerShdw>
          </a:effectLst>
          <a:latin typeface="Arial" pitchFamily="34" charset="0"/>
          <a:ea typeface="+mn-ea"/>
          <a:cs typeface="Arial" pitchFamily="34" charset="0"/>
        </a:defRPr>
      </a:lvl1pPr>
      <a:lvl2pPr algn="l" rtl="0" eaLnBrk="0" fontAlgn="base" hangingPunct="0">
        <a:spcBef>
          <a:spcPct val="0"/>
        </a:spcBef>
        <a:spcAft>
          <a:spcPct val="0"/>
        </a:spcAft>
        <a:defRPr sz="4400" b="1">
          <a:solidFill>
            <a:srgbClr val="000066"/>
          </a:solidFill>
          <a:latin typeface="Arial" charset="0"/>
          <a:ea typeface="黑体" pitchFamily="49" charset="-122"/>
          <a:cs typeface="Arial" charset="0"/>
        </a:defRPr>
      </a:lvl2pPr>
      <a:lvl3pPr algn="l" rtl="0" eaLnBrk="0" fontAlgn="base" hangingPunct="0">
        <a:spcBef>
          <a:spcPct val="0"/>
        </a:spcBef>
        <a:spcAft>
          <a:spcPct val="0"/>
        </a:spcAft>
        <a:defRPr sz="4400" b="1">
          <a:solidFill>
            <a:srgbClr val="000066"/>
          </a:solidFill>
          <a:latin typeface="Arial" charset="0"/>
          <a:ea typeface="黑体" pitchFamily="49" charset="-122"/>
          <a:cs typeface="Arial" charset="0"/>
        </a:defRPr>
      </a:lvl3pPr>
      <a:lvl4pPr algn="l" rtl="0" eaLnBrk="0" fontAlgn="base" hangingPunct="0">
        <a:spcBef>
          <a:spcPct val="0"/>
        </a:spcBef>
        <a:spcAft>
          <a:spcPct val="0"/>
        </a:spcAft>
        <a:defRPr sz="4400" b="1">
          <a:solidFill>
            <a:srgbClr val="000066"/>
          </a:solidFill>
          <a:latin typeface="Arial" charset="0"/>
          <a:ea typeface="黑体" pitchFamily="49" charset="-122"/>
          <a:cs typeface="Arial" charset="0"/>
        </a:defRPr>
      </a:lvl4pPr>
      <a:lvl5pPr algn="l" rtl="0" eaLnBrk="0" fontAlgn="base" hangingPunct="0">
        <a:spcBef>
          <a:spcPct val="0"/>
        </a:spcBef>
        <a:spcAft>
          <a:spcPct val="0"/>
        </a:spcAft>
        <a:defRPr sz="4400" b="1">
          <a:solidFill>
            <a:srgbClr val="000066"/>
          </a:solidFill>
          <a:latin typeface="Arial" charset="0"/>
          <a:ea typeface="黑体" pitchFamily="49" charset="-122"/>
          <a:cs typeface="Arial" charset="0"/>
        </a:defRPr>
      </a:lvl5pPr>
      <a:lvl6pPr marL="457200" algn="l" rtl="0" fontAlgn="base">
        <a:spcBef>
          <a:spcPct val="0"/>
        </a:spcBef>
        <a:spcAft>
          <a:spcPct val="0"/>
        </a:spcAft>
        <a:defRPr sz="4400" b="1">
          <a:solidFill>
            <a:schemeClr val="tx1"/>
          </a:solidFill>
          <a:latin typeface="Lucida Sans Unicode" pitchFamily="34" charset="0"/>
          <a:ea typeface="黑体" pitchFamily="49" charset="-122"/>
        </a:defRPr>
      </a:lvl6pPr>
      <a:lvl7pPr marL="914400" algn="l" rtl="0" fontAlgn="base">
        <a:spcBef>
          <a:spcPct val="0"/>
        </a:spcBef>
        <a:spcAft>
          <a:spcPct val="0"/>
        </a:spcAft>
        <a:defRPr sz="4400" b="1">
          <a:solidFill>
            <a:schemeClr val="tx1"/>
          </a:solidFill>
          <a:latin typeface="Lucida Sans Unicode" pitchFamily="34" charset="0"/>
          <a:ea typeface="黑体" pitchFamily="49" charset="-122"/>
        </a:defRPr>
      </a:lvl7pPr>
      <a:lvl8pPr marL="1371600" algn="l" rtl="0" fontAlgn="base">
        <a:spcBef>
          <a:spcPct val="0"/>
        </a:spcBef>
        <a:spcAft>
          <a:spcPct val="0"/>
        </a:spcAft>
        <a:defRPr sz="4400" b="1">
          <a:solidFill>
            <a:schemeClr val="tx1"/>
          </a:solidFill>
          <a:latin typeface="Lucida Sans Unicode" pitchFamily="34" charset="0"/>
          <a:ea typeface="黑体" pitchFamily="49" charset="-122"/>
        </a:defRPr>
      </a:lvl8pPr>
      <a:lvl9pPr marL="1828800" algn="l" rtl="0" fontAlgn="base">
        <a:spcBef>
          <a:spcPct val="0"/>
        </a:spcBef>
        <a:spcAft>
          <a:spcPct val="0"/>
        </a:spcAft>
        <a:defRPr sz="4400" b="1">
          <a:solidFill>
            <a:schemeClr val="tx1"/>
          </a:solidFill>
          <a:latin typeface="Lucida Sans Unicode" pitchFamily="34" charset="0"/>
          <a:ea typeface="黑体" pitchFamily="49" charset="-122"/>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Arial" pitchFamily="34" charset="0"/>
          <a:ea typeface="+mn-ea"/>
          <a:cs typeface="Arial" pitchFamily="34" charset="0"/>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Arial" pitchFamily="34" charset="0"/>
          <a:ea typeface="+mn-ea"/>
          <a:cs typeface="Arial" pitchFamily="34" charset="0"/>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Arial" pitchFamily="34" charset="0"/>
          <a:ea typeface="+mn-ea"/>
          <a:cs typeface="Arial" pitchFamily="34" charset="0"/>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Arial" pitchFamily="34" charset="0"/>
          <a:ea typeface="+mn-ea"/>
          <a:cs typeface="Arial" pitchFamily="34" charset="0"/>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Arial" pitchFamily="34" charset="0"/>
          <a:ea typeface="+mn-ea"/>
          <a:cs typeface="Arial"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5.e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6.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0.w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43.w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50.wmf"/><Relationship Id="rId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4.emf"/><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5.emf"/><Relationship Id="rId4" Type="http://schemas.openxmlformats.org/officeDocument/2006/relationships/oleObject" Target="../embeddings/oleObject11.bin"/></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notesSlide" Target="../notesSlides/notesSlide40.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8.png"/><Relationship Id="rId5" Type="http://schemas.openxmlformats.org/officeDocument/2006/relationships/image" Target="../media/image56.emf"/><Relationship Id="rId4"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5.emf"/><Relationship Id="rId4"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notesSlide" Target="../notesSlides/notesSlide44.xml"/><Relationship Id="rId7"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8.emf"/><Relationship Id="rId5" Type="http://schemas.openxmlformats.org/officeDocument/2006/relationships/image" Target="../media/image66.emf"/><Relationship Id="rId10" Type="http://schemas.openxmlformats.org/officeDocument/2006/relationships/image" Target="../media/image67.emf"/><Relationship Id="rId4" Type="http://schemas.openxmlformats.org/officeDocument/2006/relationships/oleObject" Target="../embeddings/oleObject15.bin"/><Relationship Id="rId9" Type="http://schemas.openxmlformats.org/officeDocument/2006/relationships/oleObject" Target="../embeddings/oleObject16.bin"/></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74.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8.bin"/><Relationship Id="rId5" Type="http://schemas.openxmlformats.org/officeDocument/2006/relationships/image" Target="../media/image73.wmf"/><Relationship Id="rId4" Type="http://schemas.openxmlformats.org/officeDocument/2006/relationships/oleObject" Target="../embeddings/oleObject17.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4.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0.bin"/><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81.emf"/><Relationship Id="rId4" Type="http://schemas.openxmlformats.org/officeDocument/2006/relationships/oleObject" Target="../embeddings/oleObject21.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87.jpe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oleObject" Target="../embeddings/oleObject22.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88.emf"/><Relationship Id="rId4" Type="http://schemas.openxmlformats.org/officeDocument/2006/relationships/oleObject" Target="../embeddings/oleObject23.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90.jpeg"/><Relationship Id="rId5" Type="http://schemas.openxmlformats.org/officeDocument/2006/relationships/image" Target="../media/image89.emf"/><Relationship Id="rId4" Type="http://schemas.openxmlformats.org/officeDocument/2006/relationships/oleObject" Target="../embeddings/oleObject24.bin"/></Relationships>
</file>

<file path=ppt/slides/_rels/slide6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93.emf"/><Relationship Id="rId5" Type="http://schemas.openxmlformats.org/officeDocument/2006/relationships/oleObject" Target="../embeddings/oleObject25.bin"/><Relationship Id="rId4" Type="http://schemas.openxmlformats.org/officeDocument/2006/relationships/image" Target="../media/image94.jpeg"/></Relationships>
</file>

<file path=ppt/slides/_rels/slide66.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6.tiff"/></Relationships>
</file>

<file path=ppt/slides/_rels/slide67.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8.tiff"/></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93.emf"/><Relationship Id="rId5" Type="http://schemas.openxmlformats.org/officeDocument/2006/relationships/oleObject" Target="../embeddings/oleObject26.bin"/><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3.tiff"/></Relationships>
</file>

<file path=ppt/slides/_rels/slide72.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5.tiff"/></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7.tif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93.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27.bin"/><Relationship Id="rId5" Type="http://schemas.openxmlformats.org/officeDocument/2006/relationships/image" Target="../media/image109.tiff"/><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3.wmf"/><Relationship Id="rId5" Type="http://schemas.openxmlformats.org/officeDocument/2006/relationships/oleObject" Target="../embeddings/oleObject28.bin"/><Relationship Id="rId4" Type="http://schemas.openxmlformats.org/officeDocument/2006/relationships/image" Target="../media/image110.jpeg"/></Relationships>
</file>

<file path=ppt/slides/_rels/slide76.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2.tiff"/></Relationships>
</file>

<file path=ppt/slides/_rels/slide77.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15.tiff"/><Relationship Id="rId4" Type="http://schemas.openxmlformats.org/officeDocument/2006/relationships/image" Target="../media/image114.tif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74.emf"/><Relationship Id="rId5" Type="http://schemas.openxmlformats.org/officeDocument/2006/relationships/oleObject" Target="../embeddings/oleObject29.bin"/><Relationship Id="rId4" Type="http://schemas.openxmlformats.org/officeDocument/2006/relationships/image" Target="../media/image116.jpeg"/></Relationships>
</file>

<file path=ppt/slides/_rels/slide79.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8.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21.tiff"/><Relationship Id="rId4" Type="http://schemas.openxmlformats.org/officeDocument/2006/relationships/image" Target="../media/image120.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22.emf"/><Relationship Id="rId4" Type="http://schemas.openxmlformats.org/officeDocument/2006/relationships/oleObject" Target="../embeddings/oleObject30.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84.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25.wmf"/><Relationship Id="rId5" Type="http://schemas.openxmlformats.org/officeDocument/2006/relationships/oleObject" Target="../embeddings/oleObject31.bin"/><Relationship Id="rId4" Type="http://schemas.openxmlformats.org/officeDocument/2006/relationships/image" Target="../media/image12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em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31.emf"/><Relationship Id="rId5" Type="http://schemas.openxmlformats.org/officeDocument/2006/relationships/oleObject" Target="../embeddings/oleObject32.bin"/><Relationship Id="rId4" Type="http://schemas.openxmlformats.org/officeDocument/2006/relationships/image" Target="../media/image580.png"/></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23292" y="2365684"/>
            <a:ext cx="8134672" cy="1470356"/>
          </a:xfrm>
        </p:spPr>
        <p:txBody>
          <a:bodyPr>
            <a:noAutofit/>
          </a:bodyPr>
          <a:lstStyle/>
          <a:p>
            <a:pPr algn="ctr" eaLnBrk="1" hangingPunct="1">
              <a:defRPr/>
            </a:pPr>
            <a:r>
              <a:rPr lang="zh-CN" altLang="en-US" sz="5000" dirty="0" smtClean="0"/>
              <a:t>微结构气体探测器位置编码</a:t>
            </a:r>
            <a:r>
              <a:rPr lang="en-US" altLang="zh-CN" sz="5000" dirty="0" smtClean="0"/>
              <a:t/>
            </a:r>
            <a:br>
              <a:rPr lang="en-US" altLang="zh-CN" sz="5000" dirty="0" smtClean="0"/>
            </a:br>
            <a:r>
              <a:rPr lang="zh-CN" altLang="en-US" sz="5000" dirty="0" smtClean="0"/>
              <a:t>读出方法研究</a:t>
            </a:r>
            <a:endParaRPr lang="zh-CN" sz="5000" dirty="0"/>
          </a:p>
        </p:txBody>
      </p:sp>
      <p:sp>
        <p:nvSpPr>
          <p:cNvPr id="10243" name="副标题 2"/>
          <p:cNvSpPr>
            <a:spLocks noGrp="1"/>
          </p:cNvSpPr>
          <p:nvPr>
            <p:ph type="subTitle" idx="1"/>
          </p:nvPr>
        </p:nvSpPr>
        <p:spPr>
          <a:xfrm>
            <a:off x="2651760" y="4601334"/>
            <a:ext cx="5869632" cy="2519709"/>
          </a:xfrm>
        </p:spPr>
        <p:txBody>
          <a:bodyPr/>
          <a:lstStyle/>
          <a:p>
            <a:pPr marR="0" algn="l" eaLnBrk="1" hangingPunct="1"/>
            <a:r>
              <a:rPr lang="zh-CN" altLang="en-US" sz="2400" dirty="0"/>
              <a:t>答辩人</a:t>
            </a:r>
            <a:r>
              <a:rPr lang="zh-CN" altLang="en-US" sz="2400" dirty="0" smtClean="0"/>
              <a:t>：祁宾祥</a:t>
            </a:r>
            <a:endParaRPr lang="en-US" altLang="zh-CN" sz="2400" dirty="0"/>
          </a:p>
          <a:p>
            <a:pPr marR="0" algn="l" eaLnBrk="1" hangingPunct="1"/>
            <a:r>
              <a:rPr lang="zh-CN" altLang="en-US" sz="2400" dirty="0"/>
              <a:t>专业：物理电子学</a:t>
            </a:r>
            <a:endParaRPr lang="en-US" altLang="zh-CN" sz="2400" dirty="0"/>
          </a:p>
          <a:p>
            <a:pPr marR="0" algn="l" eaLnBrk="1" hangingPunct="1"/>
            <a:r>
              <a:rPr lang="zh-CN" altLang="en-US" sz="2400" dirty="0"/>
              <a:t>导师</a:t>
            </a:r>
            <a:r>
              <a:rPr lang="zh-CN" altLang="en-US" sz="2400" dirty="0" smtClean="0"/>
              <a:t>：刘树彬 教授</a:t>
            </a:r>
            <a:r>
              <a:rPr lang="en-US" altLang="zh-CN" sz="2400" dirty="0" smtClean="0"/>
              <a:t>     </a:t>
            </a:r>
            <a:r>
              <a:rPr lang="zh-CN" altLang="en-US" sz="2400" dirty="0" smtClean="0"/>
              <a:t>安琪 教授</a:t>
            </a:r>
            <a:endParaRPr lang="en-US" altLang="zh-CN" sz="2400" dirty="0"/>
          </a:p>
          <a:p>
            <a:pPr marR="0" algn="l" eaLnBrk="1" hangingPunct="1"/>
            <a:r>
              <a:rPr lang="zh-CN" altLang="en-US" sz="2400" dirty="0" smtClean="0"/>
              <a:t>日期</a:t>
            </a:r>
            <a:r>
              <a:rPr lang="zh-CN" altLang="en-US" sz="2400" dirty="0"/>
              <a:t>： </a:t>
            </a:r>
            <a:r>
              <a:rPr lang="en-US" altLang="zh-CN" sz="2400" dirty="0" smtClean="0"/>
              <a:t>2015</a:t>
            </a:r>
            <a:r>
              <a:rPr lang="zh-CN" altLang="en-US" sz="2400" dirty="0" smtClean="0"/>
              <a:t>年</a:t>
            </a:r>
            <a:r>
              <a:rPr lang="en-US" altLang="zh-CN" sz="2400" dirty="0" smtClean="0"/>
              <a:t>10</a:t>
            </a:r>
            <a:r>
              <a:rPr lang="zh-CN" altLang="en-US" sz="2400" dirty="0" smtClean="0"/>
              <a:t>月</a:t>
            </a:r>
            <a:r>
              <a:rPr lang="en-US" altLang="zh-CN" sz="2400" dirty="0" smtClean="0"/>
              <a:t>26</a:t>
            </a:r>
            <a:r>
              <a:rPr lang="zh-CN" altLang="en-US" sz="2400" dirty="0" smtClean="0"/>
              <a:t>日 星期一</a:t>
            </a:r>
            <a:endParaRPr lang="zh-CN" altLang="en-US" sz="2400" dirty="0" smtClean="0"/>
          </a:p>
        </p:txBody>
      </p:sp>
      <p:sp>
        <p:nvSpPr>
          <p:cNvPr id="10244"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10DA7C87-ACD3-41D3-8D0C-69FF1DC258DD}" type="datetime1">
              <a:rPr lang="zh-CN" altLang="en-US" sz="1000" smtClean="0">
                <a:solidFill>
                  <a:srgbClr val="FFFFFF"/>
                </a:solidFill>
                <a:ea typeface="宋体" panose="02010600030101010101" pitchFamily="2" charset="-122"/>
              </a:rPr>
              <a:pPr>
                <a:spcBef>
                  <a:spcPct val="0"/>
                </a:spcBef>
                <a:buClrTx/>
                <a:buSzTx/>
                <a:buFontTx/>
                <a:buNone/>
              </a:pPr>
              <a:t>2015-11-2</a:t>
            </a:fld>
            <a:endParaRPr lang="zh-CN" altLang="en-US" sz="1000" smtClean="0">
              <a:solidFill>
                <a:srgbClr val="FFFFFF"/>
              </a:solidFill>
              <a:ea typeface="宋体" panose="02010600030101010101" pitchFamily="2" charset="-122"/>
            </a:endParaRPr>
          </a:p>
        </p:txBody>
      </p:sp>
      <p:sp>
        <p:nvSpPr>
          <p:cNvPr id="10245"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9BF57968-2600-4320-A86A-97CF66563BC5}" type="slidenum">
              <a:rPr lang="zh-CN" altLang="en-US" sz="1000" smtClean="0">
                <a:solidFill>
                  <a:srgbClr val="FFFFFF"/>
                </a:solidFill>
                <a:ea typeface="宋体" panose="02010600030101010101" pitchFamily="2" charset="-122"/>
              </a:rPr>
              <a:pPr>
                <a:spcBef>
                  <a:spcPct val="0"/>
                </a:spcBef>
                <a:buClrTx/>
                <a:buSzTx/>
                <a:buFontTx/>
                <a:buNone/>
              </a:pPr>
              <a:t>1</a:t>
            </a:fld>
            <a:endParaRPr lang="zh-CN" altLang="en-US" sz="1000" smtClean="0">
              <a:solidFill>
                <a:srgbClr val="FFFFFF"/>
              </a:solidFill>
              <a:ea typeface="宋体" panose="02010600030101010101" pitchFamily="2" charset="-122"/>
            </a:endParaRPr>
          </a:p>
        </p:txBody>
      </p:sp>
      <p:sp>
        <p:nvSpPr>
          <p:cNvPr id="6" name="页脚占位符 5"/>
          <p:cNvSpPr>
            <a:spLocks noGrp="1"/>
          </p:cNvSpPr>
          <p:nvPr>
            <p:ph type="ftr" sz="quarter" idx="11"/>
          </p:nvPr>
        </p:nvSpPr>
        <p:spPr/>
        <p:txBody>
          <a:bodyPr/>
          <a:lstStyle/>
          <a:p>
            <a:pPr>
              <a:defRPr/>
            </a:pPr>
            <a:r>
              <a:rPr lang="en-US" altLang="zh-CN"/>
              <a:t>State Key Lab of Particle Detection and Electronics</a:t>
            </a:r>
            <a:endParaRPr lang="zh-CN" altLang="en-US"/>
          </a:p>
        </p:txBody>
      </p:sp>
      <p:sp>
        <p:nvSpPr>
          <p:cNvPr id="7" name="矩形 6"/>
          <p:cNvSpPr/>
          <p:nvPr/>
        </p:nvSpPr>
        <p:spPr>
          <a:xfrm>
            <a:off x="0" y="3982403"/>
            <a:ext cx="9144000" cy="46037"/>
          </a:xfrm>
          <a:prstGeom prst="rect">
            <a:avLst/>
          </a:prstGeom>
          <a:gradFill flip="none" rotWithShape="1">
            <a:gsLst>
              <a:gs pos="0">
                <a:srgbClr val="5E9EFF"/>
              </a:gs>
              <a:gs pos="39999">
                <a:srgbClr val="85C2FF"/>
              </a:gs>
              <a:gs pos="70000">
                <a:srgbClr val="C4D6EB"/>
              </a:gs>
              <a:gs pos="100000">
                <a:srgbClr val="FFEBF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2834091" y="516206"/>
            <a:ext cx="4608512" cy="584775"/>
          </a:xfrm>
          <a:prstGeom prst="rect">
            <a:avLst/>
          </a:prstGeom>
        </p:spPr>
        <p:txBody>
          <a:bodyPr>
            <a:spAutoFit/>
          </a:bodyPr>
          <a:lstStyle/>
          <a:p>
            <a:pPr>
              <a:defRPr/>
            </a:pPr>
            <a:r>
              <a:rPr lang="zh-CN" altLang="en-US" sz="3200" b="1" dirty="0" smtClean="0">
                <a:solidFill>
                  <a:srgbClr val="000066"/>
                </a:solidFill>
                <a:effectLst>
                  <a:outerShdw blurRad="31750" dist="25400" dir="5400000" algn="tl" rotWithShape="0">
                    <a:srgbClr val="000000">
                      <a:alpha val="25000"/>
                    </a:srgbClr>
                  </a:outerShdw>
                </a:effectLst>
                <a:ea typeface="+mn-ea"/>
                <a:cs typeface="Arial" pitchFamily="34" charset="0"/>
              </a:rPr>
              <a:t>博士学位</a:t>
            </a:r>
            <a:r>
              <a:rPr lang="zh-CN" altLang="en-US" sz="3200" b="1" dirty="0">
                <a:solidFill>
                  <a:srgbClr val="000066"/>
                </a:solidFill>
                <a:effectLst>
                  <a:outerShdw blurRad="31750" dist="25400" dir="5400000" algn="tl" rotWithShape="0">
                    <a:srgbClr val="000000">
                      <a:alpha val="25000"/>
                    </a:srgbClr>
                  </a:outerShdw>
                </a:effectLst>
                <a:ea typeface="+mn-ea"/>
                <a:cs typeface="Arial" pitchFamily="34" charset="0"/>
              </a:rPr>
              <a:t>论文答辩</a:t>
            </a:r>
            <a:endParaRPr lang="en-US" altLang="zh-CN" sz="3200" b="1" dirty="0">
              <a:solidFill>
                <a:srgbClr val="000066"/>
              </a:solidFill>
              <a:effectLst>
                <a:outerShdw blurRad="31750" dist="25400" dir="5400000" algn="tl" rotWithShape="0">
                  <a:srgbClr val="000000">
                    <a:alpha val="25000"/>
                  </a:srgbClr>
                </a:outerShdw>
              </a:effectLst>
              <a:ea typeface="+mn-ea"/>
              <a:cs typeface="Arial"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841" y="150228"/>
            <a:ext cx="1319655" cy="135688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4" name="Picture 4" descr="http://schoenhalshart.com/wp-content/uploads/2009/12/symptoms.png"/>
          <p:cNvPicPr>
            <a:picLocks noChangeAspect="1" noChangeArrowheads="1"/>
          </p:cNvPicPr>
          <p:nvPr/>
        </p:nvPicPr>
        <p:blipFill rotWithShape="1">
          <a:blip r:embed="rId3">
            <a:extLst>
              <a:ext uri="{28A0092B-C50C-407E-A947-70E740481C1C}">
                <a14:useLocalDpi xmlns:a14="http://schemas.microsoft.com/office/drawing/2010/main" val="0"/>
              </a:ext>
            </a:extLst>
          </a:blip>
          <a:srcRect t="5298" b="8338"/>
          <a:stretch/>
        </p:blipFill>
        <p:spPr bwMode="auto">
          <a:xfrm>
            <a:off x="5292326" y="2945330"/>
            <a:ext cx="3478097" cy="3792353"/>
          </a:xfrm>
          <a:prstGeom prst="rect">
            <a:avLst/>
          </a:prstGeom>
          <a:noFill/>
          <a:extLst>
            <a:ext uri="{909E8E84-426E-40DD-AFC4-6F175D3DCCD1}">
              <a14:hiddenFill xmlns:a14="http://schemas.microsoft.com/office/drawing/2010/main">
                <a:solidFill>
                  <a:srgbClr val="FFFFFF"/>
                </a:solidFill>
              </a14:hiddenFill>
            </a:ext>
          </a:extLst>
        </p:spPr>
      </p:pic>
      <p:sp>
        <p:nvSpPr>
          <p:cNvPr id="20482" name="内容占位符 1"/>
          <p:cNvSpPr>
            <a:spLocks noGrp="1"/>
          </p:cNvSpPr>
          <p:nvPr>
            <p:ph idx="1"/>
          </p:nvPr>
        </p:nvSpPr>
        <p:spPr>
          <a:xfrm>
            <a:off x="275409" y="1631549"/>
            <a:ext cx="7694418" cy="3672408"/>
          </a:xfrm>
        </p:spPr>
        <p:txBody>
          <a:bodyPr/>
          <a:lstStyle/>
          <a:p>
            <a:pPr eaLnBrk="1" hangingPunct="1">
              <a:spcBef>
                <a:spcPts val="600"/>
              </a:spcBef>
              <a:spcAft>
                <a:spcPts val="600"/>
              </a:spcAft>
              <a:buClrTx/>
            </a:pPr>
            <a:r>
              <a:rPr lang="zh-CN" altLang="en-US" sz="2400" dirty="0" smtClean="0"/>
              <a:t>大量的电子学通道数</a:t>
            </a:r>
            <a:endParaRPr lang="en-US" altLang="zh-CN" sz="2400" dirty="0" smtClean="0"/>
          </a:p>
          <a:p>
            <a:pPr lvl="1" eaLnBrk="1" hangingPunct="1">
              <a:spcBef>
                <a:spcPts val="600"/>
              </a:spcBef>
              <a:buClrTx/>
              <a:buFont typeface="Wingdings" panose="05000000000000000000" pitchFamily="2" charset="2"/>
              <a:buChar char="§"/>
            </a:pPr>
            <a:r>
              <a:rPr lang="zh-CN" altLang="en-US" sz="2000" dirty="0" smtClean="0">
                <a:latin typeface="宋体" panose="02010600030101010101" pitchFamily="2" charset="-122"/>
                <a:ea typeface="宋体" panose="02010600030101010101" pitchFamily="2" charset="-122"/>
              </a:rPr>
              <a:t>信号读出电路、处理单元，以同样数量增加；</a:t>
            </a:r>
            <a:endParaRPr lang="en-US" altLang="zh-CN" sz="2000" dirty="0" smtClean="0">
              <a:latin typeface="宋体" panose="02010600030101010101" pitchFamily="2" charset="-122"/>
              <a:ea typeface="宋体" panose="02010600030101010101" pitchFamily="2" charset="-122"/>
            </a:endParaRPr>
          </a:p>
          <a:p>
            <a:pPr lvl="1" eaLnBrk="1" hangingPunct="1">
              <a:spcBef>
                <a:spcPts val="600"/>
              </a:spcBef>
              <a:buClrTx/>
              <a:buFont typeface="Wingdings" panose="05000000000000000000" pitchFamily="2" charset="2"/>
              <a:buChar char="§"/>
            </a:pPr>
            <a:r>
              <a:rPr lang="zh-CN" altLang="en-US" sz="2000" dirty="0" smtClean="0">
                <a:latin typeface="宋体" panose="02010600030101010101" pitchFamily="2" charset="-122"/>
                <a:ea typeface="宋体" panose="02010600030101010101" pitchFamily="2" charset="-122"/>
              </a:rPr>
              <a:t>对系统复杂</a:t>
            </a:r>
            <a:r>
              <a:rPr lang="zh-CN" altLang="en-US" sz="2000" dirty="0">
                <a:latin typeface="宋体" panose="02010600030101010101" pitchFamily="2" charset="-122"/>
                <a:ea typeface="宋体" panose="02010600030101010101" pitchFamily="2" charset="-122"/>
              </a:rPr>
              <a:t>度、功耗、处理能力、成本等方面均带来</a:t>
            </a:r>
            <a:r>
              <a:rPr lang="zh-CN" altLang="en-US" sz="2000" dirty="0" smtClean="0">
                <a:latin typeface="宋体" panose="02010600030101010101" pitchFamily="2" charset="-122"/>
                <a:ea typeface="宋体" panose="02010600030101010101" pitchFamily="2" charset="-122"/>
              </a:rPr>
              <a:t>挑战；</a:t>
            </a:r>
            <a:endParaRPr lang="en-US" altLang="zh-CN" sz="2000" dirty="0" smtClean="0">
              <a:latin typeface="宋体" panose="02010600030101010101" pitchFamily="2" charset="-122"/>
              <a:ea typeface="宋体" panose="02010600030101010101" pitchFamily="2" charset="-122"/>
            </a:endParaRPr>
          </a:p>
          <a:p>
            <a:pPr lvl="1" eaLnBrk="1" hangingPunct="1">
              <a:spcBef>
                <a:spcPts val="600"/>
              </a:spcBef>
              <a:buClrTx/>
              <a:buFont typeface="Wingdings" panose="05000000000000000000" pitchFamily="2" charset="2"/>
              <a:buChar char="§"/>
            </a:pPr>
            <a:r>
              <a:rPr lang="zh-CN" altLang="en-US" sz="2000" dirty="0" smtClean="0">
                <a:latin typeface="宋体" panose="02010600030101010101" pitchFamily="2" charset="-122"/>
                <a:ea typeface="宋体" panose="02010600030101010101" pitchFamily="2" charset="-122"/>
              </a:rPr>
              <a:t>大面积探测器制作的瓶颈。</a:t>
            </a:r>
            <a:endParaRPr lang="en-US" altLang="zh-CN" sz="2400" dirty="0" smtClean="0"/>
          </a:p>
          <a:p>
            <a:pPr lvl="1" eaLnBrk="1" hangingPunct="1">
              <a:buClrTx/>
              <a:buFont typeface="Wingdings" panose="05000000000000000000" pitchFamily="2" charset="2"/>
              <a:buChar char="ü"/>
            </a:pPr>
            <a:endParaRPr lang="en-US" altLang="zh-CN" sz="2400" dirty="0" smtClean="0"/>
          </a:p>
          <a:p>
            <a:pPr eaLnBrk="1" hangingPunct="1">
              <a:spcBef>
                <a:spcPts val="600"/>
              </a:spcBef>
              <a:spcAft>
                <a:spcPts val="600"/>
              </a:spcAft>
              <a:buClrTx/>
            </a:pPr>
            <a:r>
              <a:rPr lang="zh-CN" altLang="en-US" sz="2400" dirty="0" smtClean="0"/>
              <a:t>低噪声前端电子学</a:t>
            </a:r>
          </a:p>
          <a:p>
            <a:pPr eaLnBrk="1" hangingPunct="1">
              <a:buClrTx/>
            </a:pPr>
            <a:r>
              <a:rPr lang="zh-CN" altLang="en-US" sz="2400" dirty="0" smtClean="0"/>
              <a:t>生产制作工艺水平限制</a:t>
            </a:r>
            <a:endParaRPr lang="en-US" altLang="zh-CN" sz="2400" dirty="0"/>
          </a:p>
        </p:txBody>
      </p:sp>
      <p:sp>
        <p:nvSpPr>
          <p:cNvPr id="3" name="标题 2"/>
          <p:cNvSpPr>
            <a:spLocks noGrp="1"/>
          </p:cNvSpPr>
          <p:nvPr>
            <p:ph type="title"/>
          </p:nvPr>
        </p:nvSpPr>
        <p:spPr>
          <a:xfrm>
            <a:off x="194598" y="78442"/>
            <a:ext cx="8229600" cy="796925"/>
          </a:xfrm>
        </p:spPr>
        <p:txBody>
          <a:bodyPr/>
          <a:lstStyle/>
          <a:p>
            <a:pPr eaLnBrk="1" hangingPunct="1">
              <a:lnSpc>
                <a:spcPct val="150000"/>
              </a:lnSpc>
            </a:pPr>
            <a:r>
              <a:rPr lang="zh-CN" altLang="en-US" sz="4000" dirty="0">
                <a:solidFill>
                  <a:schemeClr val="tx1"/>
                </a:solidFill>
                <a:effectLst/>
                <a:sym typeface="Wingdings 2" panose="05020102010507070707" pitchFamily="18" charset="2"/>
              </a:rPr>
              <a:t>面临的挑战</a:t>
            </a:r>
            <a:endParaRPr lang="en-US" altLang="zh-CN" sz="4000" dirty="0">
              <a:solidFill>
                <a:schemeClr val="tx1"/>
              </a:solidFill>
              <a:effectLst/>
              <a:sym typeface="Wingdings 2" panose="05020102010507070707" pitchFamily="18" charset="2"/>
            </a:endParaRPr>
          </a:p>
        </p:txBody>
      </p:sp>
      <p:sp>
        <p:nvSpPr>
          <p:cNvPr id="8"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10</a:t>
            </a:fld>
            <a:endParaRPr lang="zh-CN" altLang="en-US" sz="1000" smtClean="0">
              <a:ea typeface="宋体" panose="02010600030101010101" pitchFamily="2" charset="-122"/>
            </a:endParaRPr>
          </a:p>
        </p:txBody>
      </p:sp>
      <p:sp>
        <p:nvSpPr>
          <p:cNvPr id="9"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530735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16" name="Picture 12" descr="https://cdn6.f-cdn.com/ppic/1017326/logo/3214479/web-solution-250x250.jpg"/>
          <p:cNvPicPr>
            <a:picLocks noChangeAspect="1" noChangeArrowheads="1"/>
          </p:cNvPicPr>
          <p:nvPr/>
        </p:nvPicPr>
        <p:blipFill rotWithShape="1">
          <a:blip r:embed="rId3">
            <a:extLst>
              <a:ext uri="{28A0092B-C50C-407E-A947-70E740481C1C}">
                <a14:useLocalDpi xmlns:a14="http://schemas.microsoft.com/office/drawing/2010/main" val="0"/>
              </a:ext>
            </a:extLst>
          </a:blip>
          <a:srcRect t="5584" b="7911"/>
          <a:stretch/>
        </p:blipFill>
        <p:spPr bwMode="auto">
          <a:xfrm>
            <a:off x="4099732" y="1774989"/>
            <a:ext cx="4646413" cy="4019417"/>
          </a:xfrm>
          <a:prstGeom prst="rect">
            <a:avLst/>
          </a:prstGeom>
          <a:noFill/>
          <a:extLst>
            <a:ext uri="{909E8E84-426E-40DD-AFC4-6F175D3DCCD1}">
              <a14:hiddenFill xmlns:a14="http://schemas.microsoft.com/office/drawing/2010/main">
                <a:solidFill>
                  <a:srgbClr val="FFFFFF"/>
                </a:solidFill>
              </a14:hiddenFill>
            </a:ext>
          </a:extLst>
        </p:spPr>
      </p:pic>
      <p:sp>
        <p:nvSpPr>
          <p:cNvPr id="11268" name="Rectangle 4"/>
          <p:cNvSpPr>
            <a:spLocks noGrp="1" noChangeArrowheads="1"/>
          </p:cNvSpPr>
          <p:nvPr>
            <p:ph type="title"/>
          </p:nvPr>
        </p:nvSpPr>
        <p:spPr>
          <a:xfrm>
            <a:off x="185039" y="-82054"/>
            <a:ext cx="8229600" cy="1143000"/>
          </a:xfrm>
        </p:spPr>
        <p:txBody>
          <a:bodyPr/>
          <a:lstStyle/>
          <a:p>
            <a:pPr>
              <a:defRPr/>
            </a:pPr>
            <a:r>
              <a:rPr lang="zh-CN" altLang="en-US" sz="4000" dirty="0">
                <a:solidFill>
                  <a:schemeClr val="tx1"/>
                </a:solidFill>
                <a:effectLst/>
              </a:rPr>
              <a:t>降低电子学通道数的方法探索</a:t>
            </a:r>
          </a:p>
        </p:txBody>
      </p:sp>
      <p:sp>
        <p:nvSpPr>
          <p:cNvPr id="11269" name="Rectangle 5"/>
          <p:cNvSpPr>
            <a:spLocks noGrp="1" noChangeArrowheads="1"/>
          </p:cNvSpPr>
          <p:nvPr>
            <p:ph type="body" idx="1"/>
          </p:nvPr>
        </p:nvSpPr>
        <p:spPr>
          <a:xfrm>
            <a:off x="262417" y="1699954"/>
            <a:ext cx="4298950" cy="3918526"/>
          </a:xfrm>
        </p:spPr>
        <p:txBody>
          <a:bodyPr/>
          <a:lstStyle/>
          <a:p>
            <a:pPr eaLnBrk="1" hangingPunct="1">
              <a:spcBef>
                <a:spcPts val="1200"/>
              </a:spcBef>
              <a:spcAft>
                <a:spcPts val="1200"/>
              </a:spcAft>
              <a:buClr>
                <a:schemeClr val="tx1"/>
              </a:buClr>
              <a:buFont typeface="Wingdings" panose="05000000000000000000" pitchFamily="2" charset="2"/>
              <a:buChar char="q"/>
              <a:defRPr/>
            </a:pPr>
            <a:r>
              <a:rPr lang="zh-CN" altLang="en-US" sz="2400" dirty="0" smtClean="0">
                <a:latin typeface="Times New Roman" panose="02020603050405020304" pitchFamily="18" charset="0"/>
                <a:cs typeface="Times New Roman" panose="02020603050405020304" pitchFamily="18" charset="0"/>
                <a:sym typeface="Arial" pitchFamily="34" charset="0"/>
              </a:rPr>
              <a:t>延迟线读出法</a:t>
            </a:r>
            <a:endParaRPr lang="en-US" altLang="zh-CN" sz="2400" dirty="0" smtClean="0">
              <a:latin typeface="Times New Roman" panose="02020603050405020304" pitchFamily="18" charset="0"/>
              <a:cs typeface="Times New Roman" panose="02020603050405020304" pitchFamily="18" charset="0"/>
              <a:sym typeface="Arial" pitchFamily="34" charset="0"/>
            </a:endParaRPr>
          </a:p>
          <a:p>
            <a:pPr eaLnBrk="1" hangingPunct="1">
              <a:spcBef>
                <a:spcPts val="1200"/>
              </a:spcBef>
              <a:spcAft>
                <a:spcPts val="1200"/>
              </a:spcAft>
              <a:buClr>
                <a:schemeClr val="tx1"/>
              </a:buClr>
              <a:buFont typeface="Wingdings" panose="05000000000000000000" pitchFamily="2" charset="2"/>
              <a:buChar char="q"/>
              <a:defRPr/>
            </a:pPr>
            <a:r>
              <a:rPr lang="zh-CN" altLang="en-US" sz="2400" dirty="0" smtClean="0">
                <a:latin typeface="Times New Roman" panose="02020603050405020304" pitchFamily="18" charset="0"/>
                <a:cs typeface="Times New Roman" panose="02020603050405020304" pitchFamily="18" charset="0"/>
                <a:sym typeface="Arial" pitchFamily="34" charset="0"/>
              </a:rPr>
              <a:t>阻性插值读出法</a:t>
            </a:r>
            <a:endParaRPr lang="en-US" altLang="zh-CN" sz="2400" dirty="0" smtClean="0">
              <a:latin typeface="Times New Roman" panose="02020603050405020304" pitchFamily="18" charset="0"/>
              <a:cs typeface="Times New Roman" panose="02020603050405020304" pitchFamily="18" charset="0"/>
              <a:sym typeface="Arial" pitchFamily="34" charset="0"/>
            </a:endParaRPr>
          </a:p>
          <a:p>
            <a:pPr eaLnBrk="1" hangingPunct="1">
              <a:spcBef>
                <a:spcPts val="1200"/>
              </a:spcBef>
              <a:spcAft>
                <a:spcPts val="1200"/>
              </a:spcAft>
              <a:buClr>
                <a:schemeClr val="tx1"/>
              </a:buClr>
              <a:buFont typeface="Wingdings" panose="05000000000000000000" pitchFamily="2" charset="2"/>
              <a:buChar char="q"/>
              <a:defRPr/>
            </a:pPr>
            <a:r>
              <a:rPr lang="en-US" altLang="zh-CN" sz="2400" dirty="0" smtClean="0">
                <a:latin typeface="Times New Roman" panose="02020603050405020304" pitchFamily="18" charset="0"/>
                <a:cs typeface="Times New Roman" panose="02020603050405020304" pitchFamily="18" charset="0"/>
                <a:sym typeface="Arial" pitchFamily="34" charset="0"/>
              </a:rPr>
              <a:t>FET/TFT</a:t>
            </a:r>
            <a:r>
              <a:rPr lang="zh-CN" altLang="en-US" sz="2400" dirty="0" smtClean="0">
                <a:latin typeface="Times New Roman" panose="02020603050405020304" pitchFamily="18" charset="0"/>
                <a:cs typeface="Times New Roman" panose="02020603050405020304" pitchFamily="18" charset="0"/>
                <a:sym typeface="Arial" pitchFamily="34" charset="0"/>
              </a:rPr>
              <a:t>开关阵列读出法</a:t>
            </a:r>
            <a:endParaRPr lang="en-US" altLang="zh-CN" sz="2400" dirty="0" smtClean="0">
              <a:latin typeface="Times New Roman" panose="02020603050405020304" pitchFamily="18" charset="0"/>
              <a:cs typeface="Times New Roman" panose="02020603050405020304" pitchFamily="18" charset="0"/>
              <a:sym typeface="Arial" pitchFamily="34" charset="0"/>
            </a:endParaRPr>
          </a:p>
          <a:p>
            <a:pPr eaLnBrk="1" hangingPunct="1">
              <a:spcBef>
                <a:spcPts val="1200"/>
              </a:spcBef>
              <a:spcAft>
                <a:spcPts val="1200"/>
              </a:spcAft>
              <a:buClr>
                <a:schemeClr val="tx1"/>
              </a:buClr>
              <a:buFont typeface="Wingdings" panose="05000000000000000000" pitchFamily="2" charset="2"/>
              <a:buChar char="q"/>
              <a:defRPr/>
            </a:pPr>
            <a:r>
              <a:rPr lang="en-US" altLang="zh-CN" sz="2400" dirty="0" smtClean="0">
                <a:latin typeface="Times New Roman" panose="02020603050405020304" pitchFamily="18" charset="0"/>
                <a:cs typeface="Times New Roman" panose="02020603050405020304" pitchFamily="18" charset="0"/>
                <a:sym typeface="Arial" pitchFamily="34" charset="0"/>
              </a:rPr>
              <a:t>CMOS</a:t>
            </a:r>
            <a:r>
              <a:rPr lang="zh-CN" altLang="en-US" sz="2400" dirty="0" smtClean="0">
                <a:latin typeface="Times New Roman" panose="02020603050405020304" pitchFamily="18" charset="0"/>
                <a:cs typeface="Times New Roman" panose="02020603050405020304" pitchFamily="18" charset="0"/>
                <a:sym typeface="Arial" pitchFamily="34" charset="0"/>
              </a:rPr>
              <a:t>读出法</a:t>
            </a:r>
            <a:endParaRPr lang="en-US" altLang="zh-CN" sz="2400" dirty="0" smtClean="0">
              <a:latin typeface="Times New Roman" panose="02020603050405020304" pitchFamily="18" charset="0"/>
              <a:cs typeface="Times New Roman" panose="02020603050405020304" pitchFamily="18" charset="0"/>
              <a:sym typeface="Arial" pitchFamily="34" charset="0"/>
            </a:endParaRPr>
          </a:p>
          <a:p>
            <a:pPr eaLnBrk="1" hangingPunct="1">
              <a:spcBef>
                <a:spcPts val="1200"/>
              </a:spcBef>
              <a:spcAft>
                <a:spcPts val="1200"/>
              </a:spcAft>
              <a:buClr>
                <a:schemeClr val="tx1"/>
              </a:buClr>
              <a:buFont typeface="Wingdings" panose="05000000000000000000" pitchFamily="2" charset="2"/>
              <a:buChar char="q"/>
              <a:defRPr/>
            </a:pPr>
            <a:r>
              <a:rPr lang="zh-CN" altLang="en-US" sz="2400" dirty="0" smtClean="0">
                <a:latin typeface="Times New Roman" panose="02020603050405020304" pitchFamily="18" charset="0"/>
                <a:cs typeface="Times New Roman" panose="02020603050405020304" pitchFamily="18" charset="0"/>
                <a:sym typeface="Arial" pitchFamily="34" charset="0"/>
              </a:rPr>
              <a:t>位置编码读出方法</a:t>
            </a:r>
            <a:endParaRPr lang="en-US" altLang="zh-CN" sz="2400" dirty="0" smtClean="0">
              <a:latin typeface="Times New Roman" panose="02020603050405020304" pitchFamily="18" charset="0"/>
              <a:cs typeface="Times New Roman" panose="02020603050405020304" pitchFamily="18" charset="0"/>
              <a:sym typeface="Arial" pitchFamily="34" charset="0"/>
            </a:endParaRPr>
          </a:p>
          <a:p>
            <a:pPr eaLnBrk="1" hangingPunct="1">
              <a:spcBef>
                <a:spcPts val="1200"/>
              </a:spcBef>
              <a:spcAft>
                <a:spcPts val="1200"/>
              </a:spcAft>
              <a:buClr>
                <a:schemeClr val="tx1"/>
              </a:buClr>
              <a:buFont typeface="Wingdings" panose="05000000000000000000" pitchFamily="2" charset="2"/>
              <a:buChar char="q"/>
              <a:defRPr/>
            </a:pPr>
            <a:r>
              <a:rPr lang="en-US" altLang="zh-CN" sz="2400" dirty="0" smtClean="0">
                <a:latin typeface="Times New Roman" panose="02020603050405020304" pitchFamily="18" charset="0"/>
                <a:cs typeface="Times New Roman" panose="02020603050405020304" pitchFamily="18" charset="0"/>
                <a:sym typeface="Arial" pitchFamily="34" charset="0"/>
              </a:rPr>
              <a:t>………</a:t>
            </a:r>
          </a:p>
          <a:p>
            <a:pPr marL="109537" indent="0" eaLnBrk="1" hangingPunct="1">
              <a:buFont typeface="Wingdings 3" pitchFamily="18" charset="2"/>
              <a:buNone/>
              <a:defRPr/>
            </a:pPr>
            <a:endParaRPr lang="en-US" altLang="zh-CN" sz="2000" dirty="0" smtClean="0">
              <a:ea typeface="宋体" pitchFamily="2" charset="-122"/>
              <a:sym typeface="Arial" pitchFamily="34" charset="0"/>
            </a:endParaRPr>
          </a:p>
          <a:p>
            <a:pPr marL="109537" indent="0" eaLnBrk="1" hangingPunct="1">
              <a:buFont typeface="Wingdings 3" pitchFamily="18" charset="2"/>
              <a:buNone/>
              <a:defRPr/>
            </a:pPr>
            <a:endParaRPr lang="en-US" altLang="zh-CN" sz="2000" dirty="0" smtClean="0">
              <a:ea typeface="宋体" pitchFamily="2" charset="-122"/>
              <a:sym typeface="Arial" pitchFamily="34" charset="0"/>
            </a:endParaRPr>
          </a:p>
        </p:txBody>
      </p:sp>
      <p:sp>
        <p:nvSpPr>
          <p:cNvPr id="12294" name="AutoShape 1" descr="C:\Users\andy\AppData\Roaming\Tencent\Users\251111564\QQ\WinTemp\RichOle\XK740ZR}WL86P_6B}18}K.jp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endParaRPr lang="zh-CN" altLang="en-US" sz="1800">
              <a:latin typeface="Arial" pitchFamily="34" charset="0"/>
              <a:ea typeface="宋体" pitchFamily="2" charset="-122"/>
            </a:endParaRPr>
          </a:p>
        </p:txBody>
      </p:sp>
      <p:sp>
        <p:nvSpPr>
          <p:cNvPr id="12295" name="AutoShape 2" descr="C:\Users\andy\AppData\Roaming\Tencent\Users\251111564\QQ\WinTemp\RichOle\XK740ZR}WL86P_6B}18}K.jpg"/>
          <p:cNvSpPr>
            <a:spLocks noChangeAspect="1" noChangeArrowheads="1"/>
          </p:cNvSpPr>
          <p:nvPr/>
        </p:nvSpPr>
        <p:spPr bwMode="auto">
          <a:xfrm>
            <a:off x="152400" y="152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endParaRPr lang="zh-CN" altLang="en-US" sz="1800">
              <a:latin typeface="Arial" pitchFamily="34" charset="0"/>
              <a:ea typeface="宋体" pitchFamily="2" charset="-122"/>
            </a:endParaRPr>
          </a:p>
        </p:txBody>
      </p:sp>
      <p:sp>
        <p:nvSpPr>
          <p:cNvPr id="12296" name="AutoShape 3" descr="C:\Users\andy\AppData\Roaming\Tencent\Users\251111564\QQ\WinTemp\RichOle\XK740ZR}WL86P_6B}18}K.jpg"/>
          <p:cNvSpPr>
            <a:spLocks noChangeAspect="1" noChangeArrowheads="1"/>
          </p:cNvSpPr>
          <p:nvPr/>
        </p:nvSpPr>
        <p:spPr bwMode="auto">
          <a:xfrm>
            <a:off x="304800" y="304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endParaRPr lang="zh-CN" altLang="en-US" sz="1800">
              <a:latin typeface="Arial" pitchFamily="34" charset="0"/>
              <a:ea typeface="宋体" pitchFamily="2" charset="-122"/>
            </a:endParaRPr>
          </a:p>
        </p:txBody>
      </p:sp>
      <p:sp>
        <p:nvSpPr>
          <p:cNvPr id="12297" name="AutoShape 4" descr="C:\Users\andy\AppData\Roaming\Tencent\Users\251111564\QQ\WinTemp\RichOle\XK740ZR}WL86P_6B}18}K.jpg"/>
          <p:cNvSpPr>
            <a:spLocks noChangeAspect="1" noChangeArrowheads="1"/>
          </p:cNvSpPr>
          <p:nvPr/>
        </p:nvSpPr>
        <p:spPr bwMode="auto">
          <a:xfrm>
            <a:off x="457200" y="457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endParaRPr lang="zh-CN" altLang="en-US" sz="1800">
              <a:latin typeface="Arial" pitchFamily="34" charset="0"/>
              <a:ea typeface="宋体" pitchFamily="2" charset="-122"/>
            </a:endParaRPr>
          </a:p>
        </p:txBody>
      </p:sp>
      <p:sp>
        <p:nvSpPr>
          <p:cNvPr id="12298" name="AutoShape 5" descr="C:\Users\andy\AppData\Roaming\Tencent\Users\251111564\QQ\WinTemp\RichOle\XK740ZR}WL86P_6B}18}K.jpg"/>
          <p:cNvSpPr>
            <a:spLocks noChangeAspect="1" noChangeArrowheads="1"/>
          </p:cNvSpPr>
          <p:nvPr/>
        </p:nvSpPr>
        <p:spPr bwMode="auto">
          <a:xfrm>
            <a:off x="609600" y="609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endParaRPr lang="zh-CN" altLang="en-US" sz="1800">
              <a:latin typeface="Arial" pitchFamily="34" charset="0"/>
              <a:ea typeface="宋体" pitchFamily="2" charset="-122"/>
            </a:endParaRPr>
          </a:p>
        </p:txBody>
      </p:sp>
      <p:sp>
        <p:nvSpPr>
          <p:cNvPr id="12299" name="AutoShape 6" descr="C:\Users\andy\AppData\Roaming\Tencent\Users\251111564\QQ\WinTemp\RichOle\XK740ZR}WL86P_6B}18}K.jpg"/>
          <p:cNvSpPr>
            <a:spLocks noChangeAspect="1" noChangeArrowheads="1"/>
          </p:cNvSpPr>
          <p:nvPr/>
        </p:nvSpPr>
        <p:spPr bwMode="auto">
          <a:xfrm>
            <a:off x="762000" y="762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endParaRPr lang="zh-CN" altLang="en-US" sz="1800">
              <a:latin typeface="Arial" pitchFamily="34" charset="0"/>
              <a:ea typeface="宋体" pitchFamily="2" charset="-122"/>
            </a:endParaRPr>
          </a:p>
        </p:txBody>
      </p:sp>
      <p:sp>
        <p:nvSpPr>
          <p:cNvPr id="23"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11</a:t>
            </a:fld>
            <a:endParaRPr lang="zh-CN" altLang="en-US" sz="1000" smtClean="0">
              <a:ea typeface="宋体" panose="02010600030101010101" pitchFamily="2" charset="-122"/>
            </a:endParaRPr>
          </a:p>
        </p:txBody>
      </p:sp>
      <p:sp>
        <p:nvSpPr>
          <p:cNvPr id="24" name="页脚占位符 4"/>
          <p:cNvSpPr>
            <a:spLocks noGrp="1"/>
          </p:cNvSpPr>
          <p:nvPr>
            <p:ph type="ftr" sz="quarter" idx="11"/>
          </p:nvPr>
        </p:nvSpPr>
        <p:spPr bwMode="auto">
          <a:xfrm>
            <a:off x="2653423" y="6445777"/>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2" name="AutoShape 8" descr="https://encrypted-tbn0.gstatic.com/images?q=tbn:ANd9GcS0gEYbQoxnAd1fT6RDjevyF3RLlMAu_mvjmeoF0cEYUckJJiv7Y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0" descr="https://encrypted-tbn0.gstatic.com/images?q=tbn:ANd9GcS0gEYbQoxnAd1fT6RDjevyF3RLlMAu_mvjmeoF0cEYUckJJiv7Yw"/>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46016862"/>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Grp="1" noChangeArrowheads="1"/>
          </p:cNvSpPr>
          <p:nvPr>
            <p:ph idx="1"/>
          </p:nvPr>
        </p:nvSpPr>
        <p:spPr>
          <a:xfrm>
            <a:off x="249190" y="1432208"/>
            <a:ext cx="8229600" cy="406215"/>
          </a:xfrm>
        </p:spPr>
        <p:txBody>
          <a:bodyPr/>
          <a:lstStyle/>
          <a:p>
            <a:pPr marL="109537" indent="0" eaLnBrk="1" hangingPunct="1">
              <a:buFont typeface="Wingdings 3" pitchFamily="18" charset="2"/>
              <a:buNone/>
              <a:defRPr/>
            </a:pPr>
            <a:r>
              <a:rPr lang="zh-CN" altLang="en-US" sz="2000" dirty="0" smtClean="0">
                <a:latin typeface="+mn-ea"/>
                <a:sym typeface="Arial" pitchFamily="34" charset="0"/>
              </a:rPr>
              <a:t>通过测量延迟线两端脉冲到达的时间差来确定信号击中的位置</a:t>
            </a:r>
            <a:endParaRPr lang="en-US" altLang="zh-CN" sz="2000" dirty="0" smtClean="0">
              <a:latin typeface="+mn-ea"/>
              <a:sym typeface="Arial" pitchFamily="34" charset="0"/>
            </a:endParaRPr>
          </a:p>
          <a:p>
            <a:pPr marL="109537" indent="0" eaLnBrk="1" hangingPunct="1">
              <a:buFont typeface="Wingdings 3" pitchFamily="18" charset="2"/>
              <a:buNone/>
              <a:defRPr/>
            </a:pPr>
            <a:endParaRPr lang="en-US" altLang="zh-CN" sz="2000" dirty="0" smtClean="0">
              <a:latin typeface="+mn-ea"/>
              <a:sym typeface="Arial" pitchFamily="34" charset="0"/>
            </a:endParaRPr>
          </a:p>
        </p:txBody>
      </p:sp>
      <p:sp>
        <p:nvSpPr>
          <p:cNvPr id="16391" name="AutoShape 1" descr="C:\Users\andy\AppData\Roaming\Tencent\Users\251111564\QQ\WinTemp\RichOle\XK740ZR}WL86P_6B}18}K.jp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6392" name="AutoShape 2" descr="C:\Users\andy\AppData\Roaming\Tencent\Users\251111564\QQ\WinTemp\RichOle\XK740ZR}WL86P_6B}18}K.jpg"/>
          <p:cNvSpPr>
            <a:spLocks noChangeAspect="1" noChangeArrowheads="1"/>
          </p:cNvSpPr>
          <p:nvPr/>
        </p:nvSpPr>
        <p:spPr bwMode="auto">
          <a:xfrm>
            <a:off x="152400" y="152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pic>
        <p:nvPicPr>
          <p:cNvPr id="163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24" y="2459349"/>
            <a:ext cx="6379159" cy="360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
        <p:nvSpPr>
          <p:cNvPr id="16" name="标题 2"/>
          <p:cNvSpPr>
            <a:spLocks noGrp="1"/>
          </p:cNvSpPr>
          <p:nvPr>
            <p:ph type="title"/>
          </p:nvPr>
        </p:nvSpPr>
        <p:spPr>
          <a:xfrm>
            <a:off x="178023" y="108511"/>
            <a:ext cx="8391306" cy="796925"/>
          </a:xfrm>
        </p:spPr>
        <p:txBody>
          <a:bodyPr/>
          <a:lstStyle/>
          <a:p>
            <a:pPr eaLnBrk="1" hangingPunct="1">
              <a:defRPr/>
            </a:pPr>
            <a:r>
              <a:rPr lang="zh-CN" altLang="en-US" sz="3600" dirty="0" smtClean="0">
                <a:solidFill>
                  <a:schemeClr val="tx1"/>
                </a:solidFill>
                <a:effectLst/>
              </a:rPr>
              <a:t>延迟线读出法</a:t>
            </a:r>
            <a:endParaRPr lang="zh-CN" sz="3600" dirty="0">
              <a:solidFill>
                <a:schemeClr val="tx1"/>
              </a:solidFill>
              <a:effectLst/>
            </a:endParaRPr>
          </a:p>
        </p:txBody>
      </p:sp>
      <p:sp>
        <p:nvSpPr>
          <p:cNvPr id="17"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12</a:t>
            </a:fld>
            <a:endParaRPr lang="zh-CN" altLang="en-US" sz="1000" smtClean="0">
              <a:ea typeface="宋体" panose="02010600030101010101" pitchFamily="2" charset="-122"/>
            </a:endParaRPr>
          </a:p>
        </p:txBody>
      </p:sp>
      <p:sp>
        <p:nvSpPr>
          <p:cNvPr id="18"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763746613"/>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Grp="1" noChangeArrowheads="1"/>
          </p:cNvSpPr>
          <p:nvPr>
            <p:ph idx="1"/>
          </p:nvPr>
        </p:nvSpPr>
        <p:spPr>
          <a:xfrm>
            <a:off x="239565" y="1397019"/>
            <a:ext cx="8229600" cy="614093"/>
          </a:xfrm>
        </p:spPr>
        <p:txBody>
          <a:bodyPr/>
          <a:lstStyle/>
          <a:p>
            <a:pPr marL="109537" indent="0" eaLnBrk="1" hangingPunct="1">
              <a:buFont typeface="Wingdings 3" pitchFamily="18" charset="2"/>
              <a:buNone/>
              <a:defRPr/>
            </a:pPr>
            <a:r>
              <a:rPr lang="zh-CN" altLang="en-US" sz="2000" dirty="0" smtClean="0">
                <a:latin typeface="+mn-ea"/>
                <a:sym typeface="Arial" pitchFamily="34" charset="0"/>
              </a:rPr>
              <a:t>制作阻性</a:t>
            </a:r>
            <a:r>
              <a:rPr lang="en-US" altLang="zh-CN" sz="2000" dirty="0" smtClean="0">
                <a:latin typeface="+mn-ea"/>
                <a:sym typeface="Arial" pitchFamily="34" charset="0"/>
              </a:rPr>
              <a:t>pad</a:t>
            </a:r>
            <a:r>
              <a:rPr lang="zh-CN" altLang="en-US" sz="2000" dirty="0" smtClean="0">
                <a:latin typeface="+mn-ea"/>
                <a:sym typeface="Arial" pitchFamily="34" charset="0"/>
              </a:rPr>
              <a:t>，通过其四个电极的电荷量重建入射位置</a:t>
            </a:r>
            <a:endParaRPr lang="en-US" altLang="zh-CN" sz="2000" dirty="0" smtClean="0">
              <a:latin typeface="+mn-ea"/>
              <a:sym typeface="Arial" pitchFamily="34" charset="0"/>
            </a:endParaRPr>
          </a:p>
        </p:txBody>
      </p:sp>
      <p:sp>
        <p:nvSpPr>
          <p:cNvPr id="17415" name="AutoShape 1" descr="C:\Users\andy\AppData\Roaming\Tencent\Users\251111564\QQ\WinTemp\RichOle\XK740ZR}WL86P_6B}18}K.jp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pic>
        <p:nvPicPr>
          <p:cNvPr id="17417" name="Picture 2" descr="C:\Users\andy\AppData\Roaming\Tencent\Users\251111564\QQ\WinTemp\RichOle\FTUD7IK4RI_J39~NFC%[T)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30" y="2347997"/>
            <a:ext cx="5929061" cy="382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13</a:t>
            </a:fld>
            <a:endParaRPr lang="zh-CN" altLang="en-US" sz="1000" smtClean="0">
              <a:ea typeface="宋体" panose="02010600030101010101" pitchFamily="2" charset="-122"/>
            </a:endParaRPr>
          </a:p>
        </p:txBody>
      </p:sp>
      <p:sp>
        <p:nvSpPr>
          <p:cNvPr id="11"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13" name="标题 2"/>
          <p:cNvSpPr>
            <a:spLocks noGrp="1"/>
          </p:cNvSpPr>
          <p:nvPr>
            <p:ph type="title"/>
          </p:nvPr>
        </p:nvSpPr>
        <p:spPr>
          <a:xfrm>
            <a:off x="178023" y="108511"/>
            <a:ext cx="8391306" cy="796925"/>
          </a:xfrm>
        </p:spPr>
        <p:txBody>
          <a:bodyPr/>
          <a:lstStyle/>
          <a:p>
            <a:pPr eaLnBrk="1" hangingPunct="1">
              <a:defRPr/>
            </a:pPr>
            <a:r>
              <a:rPr lang="zh-CN" altLang="en-US" sz="3600" dirty="0" smtClean="0">
                <a:solidFill>
                  <a:schemeClr val="tx1"/>
                </a:solidFill>
                <a:effectLst/>
              </a:rPr>
              <a:t>阻性插值读出法</a:t>
            </a:r>
            <a:endParaRPr lang="zh-CN" sz="3600" dirty="0">
              <a:solidFill>
                <a:schemeClr val="tx1"/>
              </a:solidFill>
              <a:effectLst/>
            </a:endParaRPr>
          </a:p>
        </p:txBody>
      </p:sp>
    </p:spTree>
    <p:extLst>
      <p:ext uri="{BB962C8B-B14F-4D97-AF65-F5344CB8AC3E}">
        <p14:creationId xmlns:p14="http://schemas.microsoft.com/office/powerpoint/2010/main" val="2215025862"/>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Grp="1" noChangeArrowheads="1"/>
          </p:cNvSpPr>
          <p:nvPr>
            <p:ph idx="1"/>
          </p:nvPr>
        </p:nvSpPr>
        <p:spPr>
          <a:xfrm>
            <a:off x="197325" y="1300769"/>
            <a:ext cx="4355429" cy="1233929"/>
          </a:xfrm>
        </p:spPr>
        <p:txBody>
          <a:bodyPr/>
          <a:lstStyle/>
          <a:p>
            <a:pPr eaLnBrk="1" hangingPunct="1">
              <a:spcBef>
                <a:spcPts val="600"/>
              </a:spcBef>
              <a:spcAft>
                <a:spcPts val="1200"/>
              </a:spcAft>
              <a:buClr>
                <a:schemeClr val="tx1"/>
              </a:buClr>
              <a:buFont typeface="Wingdings" panose="05000000000000000000" pitchFamily="2" charset="2"/>
              <a:buChar char="q"/>
              <a:defRPr/>
            </a:pPr>
            <a:r>
              <a:rPr lang="zh-CN" altLang="en-US" sz="2800" dirty="0" smtClean="0">
                <a:latin typeface="+mn-ea"/>
                <a:sym typeface="Arial" pitchFamily="34" charset="0"/>
              </a:rPr>
              <a:t>开关电容阵列读出法</a:t>
            </a:r>
            <a:endParaRPr lang="en-US" altLang="zh-CN" sz="2800" dirty="0" smtClean="0">
              <a:latin typeface="+mn-ea"/>
              <a:sym typeface="Arial" pitchFamily="34" charset="0"/>
            </a:endParaRPr>
          </a:p>
          <a:p>
            <a:pPr marL="109537" indent="0" eaLnBrk="1" hangingPunct="1">
              <a:buNone/>
              <a:defRPr/>
            </a:pPr>
            <a:r>
              <a:rPr lang="en-US" altLang="zh-CN" sz="2000" dirty="0" smtClean="0">
                <a:latin typeface="Times New Roman" panose="02020603050405020304" pitchFamily="18" charset="0"/>
                <a:cs typeface="Times New Roman" panose="02020603050405020304" pitchFamily="18" charset="0"/>
                <a:sym typeface="Arial" pitchFamily="34" charset="0"/>
              </a:rPr>
              <a:t>pad</a:t>
            </a:r>
            <a:r>
              <a:rPr lang="zh-CN" altLang="en-US" sz="2000" dirty="0" smtClean="0">
                <a:latin typeface="Times New Roman" panose="02020603050405020304" pitchFamily="18" charset="0"/>
                <a:cs typeface="Times New Roman" panose="02020603050405020304" pitchFamily="18" charset="0"/>
                <a:sym typeface="Arial" pitchFamily="34" charset="0"/>
              </a:rPr>
              <a:t>收集</a:t>
            </a:r>
            <a:r>
              <a:rPr lang="zh-CN" altLang="en-US" sz="2000" dirty="0">
                <a:latin typeface="Times New Roman" panose="02020603050405020304" pitchFamily="18" charset="0"/>
                <a:cs typeface="Times New Roman" panose="02020603050405020304" pitchFamily="18" charset="0"/>
                <a:sym typeface="Arial" pitchFamily="34" charset="0"/>
              </a:rPr>
              <a:t>电荷，</a:t>
            </a:r>
            <a:r>
              <a:rPr lang="zh-CN" altLang="en-US" sz="2000" dirty="0" smtClean="0">
                <a:latin typeface="Times New Roman" panose="02020603050405020304" pitchFamily="18" charset="0"/>
                <a:cs typeface="Times New Roman" panose="02020603050405020304" pitchFamily="18" charset="0"/>
                <a:sym typeface="Arial" pitchFamily="34" charset="0"/>
              </a:rPr>
              <a:t>电容储存</a:t>
            </a:r>
            <a:r>
              <a:rPr lang="zh-CN" altLang="en-US" sz="2000" dirty="0">
                <a:latin typeface="Times New Roman" panose="02020603050405020304" pitchFamily="18" charset="0"/>
                <a:cs typeface="Times New Roman" panose="02020603050405020304" pitchFamily="18" charset="0"/>
                <a:sym typeface="Arial" pitchFamily="34" charset="0"/>
              </a:rPr>
              <a:t>电荷，</a:t>
            </a:r>
            <a:r>
              <a:rPr lang="en-US" altLang="zh-CN" sz="2000" dirty="0">
                <a:latin typeface="Times New Roman" panose="02020603050405020304" pitchFamily="18" charset="0"/>
                <a:cs typeface="Times New Roman" panose="02020603050405020304" pitchFamily="18" charset="0"/>
                <a:sym typeface="Arial" pitchFamily="34" charset="0"/>
              </a:rPr>
              <a:t>TFT/FET</a:t>
            </a:r>
            <a:r>
              <a:rPr lang="zh-CN" altLang="en-US" sz="2000" dirty="0" smtClean="0">
                <a:latin typeface="Times New Roman" panose="02020603050405020304" pitchFamily="18" charset="0"/>
                <a:cs typeface="Times New Roman" panose="02020603050405020304" pitchFamily="18" charset="0"/>
                <a:sym typeface="Arial" pitchFamily="34" charset="0"/>
              </a:rPr>
              <a:t>开关控制</a:t>
            </a:r>
            <a:r>
              <a:rPr lang="zh-CN" altLang="en-US" sz="2000" dirty="0">
                <a:latin typeface="Times New Roman" panose="02020603050405020304" pitchFamily="18" charset="0"/>
                <a:cs typeface="Times New Roman" panose="02020603050405020304" pitchFamily="18" charset="0"/>
                <a:sym typeface="Arial" pitchFamily="34" charset="0"/>
              </a:rPr>
              <a:t>曝光和读出时间。</a:t>
            </a:r>
            <a:endParaRPr lang="en-US" altLang="zh-CN" sz="2000" dirty="0">
              <a:latin typeface="Times New Roman" panose="02020603050405020304" pitchFamily="18" charset="0"/>
              <a:cs typeface="Times New Roman" panose="02020603050405020304" pitchFamily="18" charset="0"/>
              <a:sym typeface="Arial" pitchFamily="34" charset="0"/>
            </a:endParaRPr>
          </a:p>
        </p:txBody>
      </p:sp>
      <p:sp>
        <p:nvSpPr>
          <p:cNvPr id="17415" name="AutoShape 1" descr="C:\Users\andy\AppData\Roaming\Tencent\Users\251111564\QQ\WinTemp\RichOle\XK740ZR}WL86P_6B}18}K.jp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14</a:t>
            </a:fld>
            <a:endParaRPr lang="zh-CN" altLang="en-US" sz="1000" smtClean="0">
              <a:ea typeface="宋体" panose="02010600030101010101" pitchFamily="2" charset="-122"/>
            </a:endParaRPr>
          </a:p>
        </p:txBody>
      </p:sp>
      <p:sp>
        <p:nvSpPr>
          <p:cNvPr id="11"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13" name="标题 2"/>
          <p:cNvSpPr>
            <a:spLocks noGrp="1"/>
          </p:cNvSpPr>
          <p:nvPr>
            <p:ph type="title"/>
          </p:nvPr>
        </p:nvSpPr>
        <p:spPr>
          <a:xfrm>
            <a:off x="188183" y="119144"/>
            <a:ext cx="8391306" cy="796925"/>
          </a:xfrm>
        </p:spPr>
        <p:txBody>
          <a:bodyPr/>
          <a:lstStyle/>
          <a:p>
            <a:pPr eaLnBrk="1" hangingPunct="1">
              <a:defRPr/>
            </a:pPr>
            <a:r>
              <a:rPr lang="zh-CN" altLang="en-US" sz="3600" dirty="0" smtClean="0">
                <a:solidFill>
                  <a:schemeClr val="tx1"/>
                </a:solidFill>
                <a:effectLst/>
              </a:rPr>
              <a:t>开关电容阵列读出法 </a:t>
            </a:r>
            <a:r>
              <a:rPr lang="en-US" altLang="zh-CN" sz="3600" dirty="0" smtClean="0">
                <a:solidFill>
                  <a:schemeClr val="tx1"/>
                </a:solidFill>
                <a:effectLst/>
              </a:rPr>
              <a:t>/ CMOS</a:t>
            </a:r>
            <a:r>
              <a:rPr lang="zh-CN" altLang="en-US" sz="3600" dirty="0" smtClean="0">
                <a:solidFill>
                  <a:schemeClr val="tx1"/>
                </a:solidFill>
                <a:effectLst/>
              </a:rPr>
              <a:t>读出法</a:t>
            </a:r>
            <a:endParaRPr lang="zh-CN" sz="3600" dirty="0">
              <a:solidFill>
                <a:schemeClr val="tx1"/>
              </a:solidFill>
              <a:effectLst/>
            </a:endParaRPr>
          </a:p>
        </p:txBody>
      </p:sp>
      <p:pic>
        <p:nvPicPr>
          <p:cNvPr id="8" name="Picture 1" descr="C:\Users\andy\AppData\Roaming\Tencent\Users\251111564\QQ\WinTemp\RichOle\KX}}E1X8[I{]8_)C(WPV5X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45" y="3076959"/>
            <a:ext cx="3728969" cy="328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flipc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809" y="3182834"/>
            <a:ext cx="4381368" cy="3044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
          <p:cNvSpPr txBox="1">
            <a:spLocks noChangeArrowheads="1"/>
          </p:cNvSpPr>
          <p:nvPr/>
        </p:nvSpPr>
        <p:spPr bwMode="auto">
          <a:xfrm>
            <a:off x="4559163" y="1300769"/>
            <a:ext cx="4584837" cy="123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Arial" pitchFamily="34" charset="0"/>
                <a:ea typeface="+mn-ea"/>
                <a:cs typeface="Arial" pitchFamily="34" charset="0"/>
              </a:defRPr>
            </a:lvl1pPr>
            <a:lvl2pPr marL="620713" indent="-228600" algn="l" rtl="0" eaLnBrk="0" fontAlgn="base" hangingPunct="0">
              <a:spcBef>
                <a:spcPts val="325"/>
              </a:spcBef>
              <a:spcAft>
                <a:spcPct val="0"/>
              </a:spcAft>
              <a:buClr>
                <a:schemeClr val="accent1"/>
              </a:buClr>
              <a:buSzPct val="70000"/>
              <a:buFont typeface="宋体" pitchFamily="2" charset="-122"/>
              <a:buChar char="◇"/>
              <a:defRPr sz="2300" kern="1200">
                <a:solidFill>
                  <a:schemeClr val="tx1"/>
                </a:solidFill>
                <a:latin typeface="Arial" pitchFamily="34" charset="0"/>
                <a:ea typeface="+mn-ea"/>
                <a:cs typeface="Arial" pitchFamily="34" charset="0"/>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Arial" pitchFamily="34" charset="0"/>
                <a:ea typeface="+mn-ea"/>
                <a:cs typeface="Arial" pitchFamily="34" charset="0"/>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Arial" pitchFamily="34" charset="0"/>
                <a:ea typeface="+mn-ea"/>
                <a:cs typeface="Arial" pitchFamily="34" charset="0"/>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Arial" pitchFamily="34" charset="0"/>
                <a:ea typeface="+mn-ea"/>
                <a:cs typeface="Arial"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eaLnBrk="1" hangingPunct="1">
              <a:spcBef>
                <a:spcPts val="600"/>
              </a:spcBef>
              <a:spcAft>
                <a:spcPts val="1200"/>
              </a:spcAft>
              <a:buClr>
                <a:schemeClr val="tx1"/>
              </a:buClr>
              <a:buFont typeface="Wingdings" panose="05000000000000000000" pitchFamily="2" charset="2"/>
              <a:buChar char="q"/>
              <a:defRPr/>
            </a:pPr>
            <a:r>
              <a:rPr lang="en-US" altLang="zh-CN" sz="2800" dirty="0" smtClean="0">
                <a:latin typeface="+mn-ea"/>
                <a:sym typeface="Arial" pitchFamily="34" charset="0"/>
              </a:rPr>
              <a:t>CMOS</a:t>
            </a:r>
            <a:r>
              <a:rPr lang="zh-CN" altLang="en-US" sz="2800" dirty="0" smtClean="0">
                <a:latin typeface="+mn-ea"/>
                <a:sym typeface="Arial" pitchFamily="34" charset="0"/>
              </a:rPr>
              <a:t>读出法</a:t>
            </a:r>
            <a:endParaRPr lang="en-US" altLang="zh-CN" sz="2800" dirty="0" smtClean="0">
              <a:latin typeface="+mn-ea"/>
              <a:sym typeface="Arial" pitchFamily="34" charset="0"/>
            </a:endParaRPr>
          </a:p>
          <a:p>
            <a:pPr marL="109537" indent="0" eaLnBrk="1" hangingPunct="1">
              <a:buNone/>
              <a:defRPr/>
            </a:pPr>
            <a:r>
              <a:rPr lang="zh-CN" altLang="en-US" sz="2000" dirty="0" smtClean="0">
                <a:latin typeface="Times New Roman" panose="02020603050405020304" pitchFamily="18" charset="0"/>
                <a:cs typeface="Times New Roman" panose="02020603050405020304" pitchFamily="18" charset="0"/>
                <a:sym typeface="Arial" pitchFamily="34" charset="0"/>
              </a:rPr>
              <a:t>采用</a:t>
            </a:r>
            <a:r>
              <a:rPr lang="en-US" altLang="zh-CN" sz="2000" dirty="0" smtClean="0">
                <a:latin typeface="Times New Roman" panose="02020603050405020304" pitchFamily="18" charset="0"/>
                <a:cs typeface="Times New Roman" panose="02020603050405020304" pitchFamily="18" charset="0"/>
                <a:sym typeface="Arial" pitchFamily="34" charset="0"/>
              </a:rPr>
              <a:t>CMOS</a:t>
            </a:r>
            <a:r>
              <a:rPr lang="zh-CN" altLang="en-US" sz="2000" dirty="0" smtClean="0">
                <a:latin typeface="Times New Roman" panose="02020603050405020304" pitchFamily="18" charset="0"/>
                <a:cs typeface="Times New Roman" panose="02020603050405020304" pitchFamily="18" charset="0"/>
                <a:sym typeface="Arial" pitchFamily="34" charset="0"/>
              </a:rPr>
              <a:t>工艺</a:t>
            </a:r>
            <a:r>
              <a:rPr lang="zh-CN" altLang="en-US" sz="2000" dirty="0">
                <a:latin typeface="Times New Roman" panose="02020603050405020304" pitchFamily="18" charset="0"/>
                <a:cs typeface="Times New Roman" panose="02020603050405020304" pitchFamily="18" charset="0"/>
                <a:sym typeface="Arial" pitchFamily="34" charset="0"/>
              </a:rPr>
              <a:t>，将</a:t>
            </a:r>
            <a:r>
              <a:rPr lang="zh-CN" altLang="en-US" sz="2000" dirty="0" smtClean="0">
                <a:latin typeface="Times New Roman" panose="02020603050405020304" pitchFamily="18" charset="0"/>
                <a:cs typeface="Times New Roman" panose="02020603050405020304" pitchFamily="18" charset="0"/>
                <a:sym typeface="Arial" pitchFamily="34" charset="0"/>
              </a:rPr>
              <a:t>探测器读出电路</a:t>
            </a:r>
            <a:r>
              <a:rPr lang="zh-CN" altLang="en-US" sz="2000" dirty="0">
                <a:latin typeface="Times New Roman" panose="02020603050405020304" pitchFamily="18" charset="0"/>
                <a:cs typeface="Times New Roman" panose="02020603050405020304" pitchFamily="18" charset="0"/>
                <a:sym typeface="Arial" pitchFamily="34" charset="0"/>
              </a:rPr>
              <a:t>高度集成在</a:t>
            </a:r>
            <a:r>
              <a:rPr lang="zh-CN" altLang="en-US" sz="2000" dirty="0" smtClean="0">
                <a:latin typeface="Times New Roman" panose="02020603050405020304" pitchFamily="18" charset="0"/>
                <a:cs typeface="Times New Roman" panose="02020603050405020304" pitchFamily="18" charset="0"/>
                <a:sym typeface="Arial" pitchFamily="34" charset="0"/>
              </a:rPr>
              <a:t>芯片。</a:t>
            </a:r>
            <a:endParaRPr lang="en-US" altLang="zh-CN" sz="2000" dirty="0">
              <a:latin typeface="Times New Roman" panose="02020603050405020304" pitchFamily="18" charset="0"/>
              <a:cs typeface="Times New Roman" panose="02020603050405020304" pitchFamily="18" charset="0"/>
              <a:sym typeface="Arial" pitchFamily="34" charset="0"/>
            </a:endParaRPr>
          </a:p>
        </p:txBody>
      </p:sp>
      <p:cxnSp>
        <p:nvCxnSpPr>
          <p:cNvPr id="3" name="直接连接符 2"/>
          <p:cNvCxnSpPr/>
          <p:nvPr/>
        </p:nvCxnSpPr>
        <p:spPr>
          <a:xfrm>
            <a:off x="4559163" y="1087655"/>
            <a:ext cx="1" cy="5770345"/>
          </a:xfrm>
          <a:prstGeom prst="line">
            <a:avLst/>
          </a:prstGeom>
          <a:ln w="381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662330"/>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4598" y="86237"/>
            <a:ext cx="8229600" cy="796925"/>
          </a:xfrm>
        </p:spPr>
        <p:txBody>
          <a:bodyPr/>
          <a:lstStyle/>
          <a:p>
            <a:pPr eaLnBrk="1" fontAlgn="auto" hangingPunct="1">
              <a:spcAft>
                <a:spcPts val="0"/>
              </a:spcAft>
              <a:defRPr/>
            </a:pPr>
            <a:r>
              <a:rPr lang="zh-CN" dirty="0" smtClean="0">
                <a:solidFill>
                  <a:schemeClr val="tx1"/>
                </a:solidFill>
                <a:effectLst/>
              </a:rPr>
              <a:t>报告内容</a:t>
            </a:r>
            <a:endParaRPr lang="zh-CN"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15</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xfrm>
            <a:off x="2571751" y="6416902"/>
            <a:ext cx="3310194"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smtClean="0"/>
              <a:t>中国</a:t>
            </a:r>
            <a:r>
              <a:rPr lang="zh-CN" altLang="en-US" sz="1000" dirty="0"/>
              <a:t>科学技术大学   核探测与核电子学国家重点实验室</a:t>
            </a:r>
          </a:p>
        </p:txBody>
      </p:sp>
      <p:graphicFrame>
        <p:nvGraphicFramePr>
          <p:cNvPr id="5" name="对象 4"/>
          <p:cNvGraphicFramePr>
            <a:graphicFrameLocks noChangeAspect="1"/>
          </p:cNvGraphicFramePr>
          <p:nvPr>
            <p:extLst>
              <p:ext uri="{D42A27DB-BD31-4B8C-83A1-F6EECF244321}">
                <p14:modId xmlns:p14="http://schemas.microsoft.com/office/powerpoint/2010/main" val="4269400050"/>
              </p:ext>
            </p:extLst>
          </p:nvPr>
        </p:nvGraphicFramePr>
        <p:xfrm>
          <a:off x="226591" y="1269365"/>
          <a:ext cx="5804744" cy="5233036"/>
        </p:xfrm>
        <a:graphic>
          <a:graphicData uri="http://schemas.openxmlformats.org/presentationml/2006/ole">
            <mc:AlternateContent xmlns:mc="http://schemas.openxmlformats.org/markup-compatibility/2006">
              <mc:Choice xmlns:v="urn:schemas-microsoft-com:vml" Requires="v">
                <p:oleObj spid="_x0000_s145458" name="Visio" r:id="rId4" imgW="4831147" imgH="4357950" progId="Visio.Drawing.11">
                  <p:embed/>
                </p:oleObj>
              </mc:Choice>
              <mc:Fallback>
                <p:oleObj name="Visio" r:id="rId4" imgW="4831147" imgH="4357950" progId="Visio.Drawing.11">
                  <p:embed/>
                  <p:pic>
                    <p:nvPicPr>
                      <p:cNvPr id="0" name=""/>
                      <p:cNvPicPr>
                        <a:picLocks noChangeAspect="1" noChangeArrowheads="1"/>
                      </p:cNvPicPr>
                      <p:nvPr/>
                    </p:nvPicPr>
                    <p:blipFill>
                      <a:blip r:embed="rId5"/>
                      <a:srcRect/>
                      <a:stretch>
                        <a:fillRect/>
                      </a:stretch>
                    </p:blipFill>
                    <p:spPr bwMode="auto">
                      <a:xfrm>
                        <a:off x="226591" y="1269365"/>
                        <a:ext cx="5804744" cy="523303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99857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624" y="1088"/>
            <a:ext cx="7929563" cy="1046163"/>
          </a:xfrm>
        </p:spPr>
        <p:txBody>
          <a:bodyPr/>
          <a:lstStyle/>
          <a:p>
            <a:pPr>
              <a:defRPr/>
            </a:pPr>
            <a:r>
              <a:rPr lang="zh-CN" altLang="en-US" sz="4000" dirty="0" smtClean="0">
                <a:solidFill>
                  <a:schemeClr val="tx1"/>
                </a:solidFill>
                <a:effectLst/>
              </a:rPr>
              <a:t>编码概念的利用</a:t>
            </a:r>
            <a:endParaRPr lang="en-US" altLang="zh-CN" sz="4000" dirty="0">
              <a:solidFill>
                <a:schemeClr val="tx1"/>
              </a:solidFill>
              <a:effectLst/>
            </a:endParaRPr>
          </a:p>
        </p:txBody>
      </p:sp>
      <p:sp>
        <p:nvSpPr>
          <p:cNvPr id="60419" name="内容占位符 2"/>
          <p:cNvSpPr>
            <a:spLocks noGrp="1"/>
          </p:cNvSpPr>
          <p:nvPr>
            <p:ph idx="1"/>
          </p:nvPr>
        </p:nvSpPr>
        <p:spPr>
          <a:xfrm>
            <a:off x="251027" y="1275592"/>
            <a:ext cx="8507586" cy="2711255"/>
          </a:xfrm>
          <a:solidFill>
            <a:schemeClr val="bg1"/>
          </a:solidFill>
        </p:spPr>
        <p:txBody>
          <a:bodyPr/>
          <a:lstStyle/>
          <a:p>
            <a:pPr algn="just">
              <a:buClrTx/>
              <a:buFont typeface="Wingdings" panose="05000000000000000000" pitchFamily="2" charset="2"/>
              <a:buChar char="q"/>
              <a:defRPr/>
            </a:pPr>
            <a:r>
              <a:rPr lang="zh-CN" altLang="en-US" sz="2400" dirty="0" smtClean="0">
                <a:latin typeface="Times New Roman" panose="02020603050405020304" pitchFamily="18" charset="0"/>
                <a:cs typeface="Times New Roman" panose="02020603050405020304" pitchFamily="18" charset="0"/>
              </a:rPr>
              <a:t>大数据时代</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海量信息</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有效信息稀疏</a:t>
            </a:r>
            <a:endParaRPr lang="en-US" altLang="zh-CN" sz="2400" dirty="0" smtClean="0">
              <a:latin typeface="Times New Roman" panose="02020603050405020304" pitchFamily="18" charset="0"/>
              <a:cs typeface="Times New Roman" panose="02020603050405020304" pitchFamily="18" charset="0"/>
            </a:endParaRPr>
          </a:p>
          <a:p>
            <a:pPr lvl="1" algn="just">
              <a:buClrTx/>
              <a:buFont typeface="Wingdings" panose="05000000000000000000" pitchFamily="2" charset="2"/>
              <a:buChar char="ü"/>
              <a:defRPr/>
            </a:pP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编码压缩</a:t>
            </a:r>
            <a:endParaRPr lang="en-US" altLang="zh-CN" sz="2000" dirty="0" smtClean="0">
              <a:latin typeface="Times New Roman" panose="02020603050405020304" pitchFamily="18" charset="0"/>
              <a:cs typeface="Times New Roman" panose="02020603050405020304" pitchFamily="18" charset="0"/>
            </a:endParaRPr>
          </a:p>
          <a:p>
            <a:pPr lvl="1" algn="just">
              <a:buClrTx/>
              <a:buFont typeface="Wingdings" panose="05000000000000000000" pitchFamily="2" charset="2"/>
              <a:buChar char="ü"/>
              <a:defRPr/>
            </a:pPr>
            <a:r>
              <a:rPr lang="zh-CN" altLang="en-US" sz="2000" dirty="0" smtClean="0">
                <a:latin typeface="Times New Roman" panose="02020603050405020304" pitchFamily="18" charset="0"/>
                <a:cs typeface="Times New Roman" panose="02020603050405020304" pitchFamily="18" charset="0"/>
              </a:rPr>
              <a:t>压缩感知采样</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109537" indent="0" algn="just">
              <a:buFont typeface="Wingdings 3" pitchFamily="18" charset="2"/>
              <a:buNone/>
              <a:defRPr/>
            </a:pPr>
            <a:endParaRPr lang="en-US" altLang="zh-CN" sz="1000" dirty="0" smtClean="0">
              <a:latin typeface="Times New Roman" panose="02020603050405020304" pitchFamily="18" charset="0"/>
              <a:ea typeface="楷体" panose="02010609060101010101" pitchFamily="49" charset="-122"/>
              <a:cs typeface="Times New Roman" panose="02020603050405020304" pitchFamily="18" charset="0"/>
            </a:endParaRPr>
          </a:p>
          <a:p>
            <a:pPr marL="109537" indent="0" algn="just">
              <a:buFont typeface="Wingdings 3" pitchFamily="18" charset="2"/>
              <a:buNone/>
              <a:defRPr/>
            </a:pPr>
            <a:endParaRPr lang="en-US" altLang="zh-CN" sz="1000"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buClrTx/>
              <a:buFont typeface="Wingdings" panose="05000000000000000000" pitchFamily="2" charset="2"/>
              <a:buChar char="q"/>
              <a:defRPr/>
            </a:pPr>
            <a:r>
              <a:rPr lang="zh-CN" altLang="en-US" sz="2400" dirty="0" smtClean="0">
                <a:latin typeface="Times New Roman" panose="02020603050405020304" pitchFamily="18" charset="0"/>
                <a:cs typeface="Times New Roman" panose="02020603050405020304" pitchFamily="18" charset="0"/>
              </a:rPr>
              <a:t>数字电路</a:t>
            </a:r>
            <a:endParaRPr lang="en-US" altLang="zh-CN" sz="2400" dirty="0" smtClean="0">
              <a:latin typeface="Times New Roman" panose="02020603050405020304" pitchFamily="18" charset="0"/>
              <a:cs typeface="Times New Roman" panose="02020603050405020304" pitchFamily="18" charset="0"/>
            </a:endParaRPr>
          </a:p>
          <a:p>
            <a:pPr lvl="1" algn="just">
              <a:buClrTx/>
              <a:buFont typeface="Wingdings" panose="05000000000000000000" pitchFamily="2" charset="2"/>
              <a:buChar char="ü"/>
              <a:defRPr/>
            </a:pPr>
            <a:r>
              <a:rPr lang="zh-CN" altLang="en-US" sz="2000" dirty="0" smtClean="0">
                <a:latin typeface="Times New Roman" panose="02020603050405020304" pitchFamily="18" charset="0"/>
                <a:cs typeface="Times New Roman" panose="02020603050405020304" pitchFamily="18" charset="0"/>
              </a:rPr>
              <a:t>编码器</a:t>
            </a:r>
            <a:endParaRPr lang="en-US" altLang="zh-CN" sz="2000" dirty="0" smtClean="0">
              <a:latin typeface="Times New Roman" panose="02020603050405020304" pitchFamily="18" charset="0"/>
              <a:cs typeface="Times New Roman" panose="02020603050405020304" pitchFamily="18" charset="0"/>
            </a:endParaRPr>
          </a:p>
          <a:p>
            <a:pPr lvl="1" algn="just">
              <a:buClrTx/>
              <a:buFont typeface="Wingdings" panose="05000000000000000000" pitchFamily="2" charset="2"/>
              <a:buChar char="ü"/>
              <a:defRPr/>
            </a:pPr>
            <a:r>
              <a:rPr lang="zh-CN" altLang="en-US" sz="2000" dirty="0" smtClean="0">
                <a:latin typeface="Times New Roman" panose="02020603050405020304" pitchFamily="18" charset="0"/>
                <a:cs typeface="Times New Roman" panose="02020603050405020304" pitchFamily="18" charset="0"/>
              </a:rPr>
              <a:t>并串转换</a:t>
            </a:r>
            <a:endParaRPr lang="en-US" altLang="zh-CN" sz="2000" dirty="0" smtClean="0">
              <a:latin typeface="Times New Roman" panose="02020603050405020304" pitchFamily="18" charset="0"/>
              <a:cs typeface="Times New Roman" panose="02020603050405020304" pitchFamily="18" charset="0"/>
            </a:endParaRPr>
          </a:p>
          <a:p>
            <a:pPr marL="109537" indent="0" algn="just">
              <a:buClrTx/>
              <a:buNone/>
              <a:defRPr/>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dirty="0" smtClean="0">
              <a:solidFill>
                <a:srgbClr val="7030A0"/>
              </a:solidFill>
              <a:latin typeface="Times New Roman" pitchFamily="18" charset="0"/>
              <a:ea typeface="华文行楷" pitchFamily="2" charset="-122"/>
              <a:cs typeface="Times New Roman" pitchFamily="18" charset="0"/>
            </a:endParaRPr>
          </a:p>
        </p:txBody>
      </p:sp>
      <p:sp>
        <p:nvSpPr>
          <p:cNvPr id="7" name="矩形 6"/>
          <p:cNvSpPr/>
          <p:nvPr/>
        </p:nvSpPr>
        <p:spPr>
          <a:xfrm>
            <a:off x="256453" y="4354421"/>
            <a:ext cx="8852622" cy="461665"/>
          </a:xfrm>
          <a:prstGeom prst="rect">
            <a:avLst/>
          </a:prstGeom>
        </p:spPr>
        <p:txBody>
          <a:bodyPr wrap="square">
            <a:spAutoFit/>
          </a:bodyPr>
          <a:lstStyle/>
          <a:p>
            <a:pPr algn="just">
              <a:buFont typeface="Wingdings" pitchFamily="2" charset="2"/>
              <a:buChar char="u"/>
              <a:defRPr/>
            </a:pPr>
            <a:r>
              <a:rPr lang="zh-CN" altLang="en-US" sz="2400" dirty="0" smtClean="0">
                <a:solidFill>
                  <a:srgbClr val="0000CC"/>
                </a:solidFill>
                <a:latin typeface="Times New Roman" panose="02020603050405020304" pitchFamily="18" charset="0"/>
                <a:ea typeface="+mn-ea"/>
                <a:cs typeface="Times New Roman" panose="02020603050405020304" pitchFamily="18" charset="0"/>
              </a:rPr>
              <a:t>用在微结构气体探测器读出？</a:t>
            </a:r>
            <a:endParaRPr lang="en-US" altLang="zh-CN" sz="2400" dirty="0" smtClean="0">
              <a:solidFill>
                <a:srgbClr val="0000CC"/>
              </a:solidFill>
              <a:latin typeface="Times New Roman" panose="02020603050405020304" pitchFamily="18" charset="0"/>
              <a:cs typeface="Times New Roman" panose="02020603050405020304" pitchFamily="18" charset="0"/>
            </a:endParaRPr>
          </a:p>
        </p:txBody>
      </p:sp>
      <p:sp>
        <p:nvSpPr>
          <p:cNvPr id="16"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16</a:t>
            </a:fld>
            <a:endParaRPr lang="zh-CN" altLang="en-US" sz="1000" smtClean="0">
              <a:ea typeface="宋体" panose="02010600030101010101" pitchFamily="2" charset="-122"/>
            </a:endParaRPr>
          </a:p>
        </p:txBody>
      </p:sp>
      <p:grpSp>
        <p:nvGrpSpPr>
          <p:cNvPr id="9" name="组合 8"/>
          <p:cNvGrpSpPr/>
          <p:nvPr/>
        </p:nvGrpSpPr>
        <p:grpSpPr>
          <a:xfrm>
            <a:off x="5923767" y="1572493"/>
            <a:ext cx="2964928" cy="2933914"/>
            <a:chOff x="4780354" y="3631474"/>
            <a:chExt cx="2964928" cy="2933914"/>
          </a:xfrm>
        </p:grpSpPr>
        <p:pic>
          <p:nvPicPr>
            <p:cNvPr id="135174" name="Picture 6" descr="http://www.everonit.com/techtips/wp-content/uploads/2012/04/image-file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354" y="3631474"/>
              <a:ext cx="2964928" cy="2933914"/>
            </a:xfrm>
            <a:prstGeom prst="rect">
              <a:avLst/>
            </a:prstGeom>
            <a:noFill/>
            <a:extLst>
              <a:ext uri="{909E8E84-426E-40DD-AFC4-6F175D3DCCD1}">
                <a14:hiddenFill xmlns:a14="http://schemas.microsoft.com/office/drawing/2010/main">
                  <a:solidFill>
                    <a:srgbClr val="FFFFFF"/>
                  </a:solidFill>
                </a14:hiddenFill>
              </a:ext>
            </a:extLst>
          </p:spPr>
        </p:pic>
        <p:pic>
          <p:nvPicPr>
            <p:cNvPr id="135178" name="Picture 10" descr="http://download.softorbits.com/softorbits.com/batch_picture_resize/files/Universal-Graphics-Format.jpg"/>
            <p:cNvPicPr>
              <a:picLocks noChangeAspect="1" noChangeArrowheads="1"/>
            </p:cNvPicPr>
            <p:nvPr/>
          </p:nvPicPr>
          <p:blipFill rotWithShape="1">
            <a:blip r:embed="rId5">
              <a:extLst>
                <a:ext uri="{28A0092B-C50C-407E-A947-70E740481C1C}">
                  <a14:useLocalDpi xmlns:a14="http://schemas.microsoft.com/office/drawing/2010/main" val="0"/>
                </a:ext>
              </a:extLst>
            </a:blip>
            <a:srcRect l="36594" t="44167"/>
            <a:stretch/>
          </p:blipFill>
          <p:spPr bwMode="auto">
            <a:xfrm>
              <a:off x="5540459" y="4558137"/>
              <a:ext cx="1515902" cy="108058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AutoShape 12" descr="http://4.bp.blogspot.com/-06pm_qpXdTE/UVdTTBCe31I/AAAAAAAAAUs/B6YClTOon3w/s1600/jpg-tiff-gif-png-raw-bmp.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4" descr="http://4.bp.blogspot.com/-06pm_qpXdTE/UVdTTBCe31I/AAAAAAAAAUs/B6YClTOon3w/s1600/jpg-tiff-gif-png-raw-bmp.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0" name="对象 9"/>
          <p:cNvGraphicFramePr>
            <a:graphicFrameLocks noChangeAspect="1"/>
          </p:cNvGraphicFramePr>
          <p:nvPr>
            <p:extLst>
              <p:ext uri="{D42A27DB-BD31-4B8C-83A1-F6EECF244321}">
                <p14:modId xmlns:p14="http://schemas.microsoft.com/office/powerpoint/2010/main" val="287123725"/>
              </p:ext>
            </p:extLst>
          </p:nvPr>
        </p:nvGraphicFramePr>
        <p:xfrm>
          <a:off x="2709001" y="4662255"/>
          <a:ext cx="3851275" cy="2341563"/>
        </p:xfrm>
        <a:graphic>
          <a:graphicData uri="http://schemas.openxmlformats.org/presentationml/2006/ole">
            <mc:AlternateContent xmlns:mc="http://schemas.openxmlformats.org/markup-compatibility/2006">
              <mc:Choice xmlns:v="urn:schemas-microsoft-com:vml" Requires="v">
                <p:oleObj spid="_x0000_s135248" name="Visio" r:id="rId6" imgW="3859261" imgH="2347104" progId="Visio.Drawing.11">
                  <p:embed/>
                </p:oleObj>
              </mc:Choice>
              <mc:Fallback>
                <p:oleObj name="Visio" r:id="rId6" imgW="3859261" imgH="2347104" progId="Visio.Drawing.11">
                  <p:embed/>
                  <p:pic>
                    <p:nvPicPr>
                      <p:cNvPr id="0" name="对象 4"/>
                      <p:cNvPicPr>
                        <a:picLocks noChangeAspect="1" noChangeArrowheads="1"/>
                      </p:cNvPicPr>
                      <p:nvPr/>
                    </p:nvPicPr>
                    <p:blipFill>
                      <a:blip r:embed="rId7"/>
                      <a:srcRect/>
                      <a:stretch>
                        <a:fillRect/>
                      </a:stretch>
                    </p:blipFill>
                    <p:spPr bwMode="auto">
                      <a:xfrm>
                        <a:off x="2709001" y="4662255"/>
                        <a:ext cx="3851275"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5195" name="Picture 27" descr="C:\Users\andy\AppData\Roaming\Tencent\Users\251111564\QQ\WinTemp\RichOle\HQ{71{I[)5L37IFFL4M$DI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8598" y="2218325"/>
            <a:ext cx="2839562" cy="178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148576"/>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784" y="-10964"/>
            <a:ext cx="7929563" cy="1046163"/>
          </a:xfrm>
        </p:spPr>
        <p:txBody>
          <a:bodyPr/>
          <a:lstStyle/>
          <a:p>
            <a:pPr>
              <a:defRPr/>
            </a:pPr>
            <a:r>
              <a:rPr lang="zh-CN" altLang="en-US" sz="4000" dirty="0">
                <a:solidFill>
                  <a:schemeClr val="tx1"/>
                </a:solidFill>
                <a:effectLst/>
              </a:rPr>
              <a:t>位置编码读出方法</a:t>
            </a:r>
            <a:endParaRPr lang="en-US" altLang="zh-CN" sz="4000" dirty="0">
              <a:solidFill>
                <a:schemeClr val="tx1"/>
              </a:solidFill>
              <a:effectLst/>
            </a:endParaRPr>
          </a:p>
        </p:txBody>
      </p:sp>
      <p:sp>
        <p:nvSpPr>
          <p:cNvPr id="60419" name="内容占位符 2"/>
          <p:cNvSpPr>
            <a:spLocks noGrp="1"/>
          </p:cNvSpPr>
          <p:nvPr>
            <p:ph idx="1"/>
          </p:nvPr>
        </p:nvSpPr>
        <p:spPr>
          <a:xfrm>
            <a:off x="240867" y="1562568"/>
            <a:ext cx="8507586" cy="2322512"/>
          </a:xfrm>
          <a:solidFill>
            <a:schemeClr val="bg1"/>
          </a:solidFill>
        </p:spPr>
        <p:txBody>
          <a:bodyPr/>
          <a:lstStyle/>
          <a:p>
            <a:pPr algn="just">
              <a:buClrTx/>
              <a:buFont typeface="Wingdings" panose="05000000000000000000" pitchFamily="2" charset="2"/>
              <a:buChar char="q"/>
              <a:defRPr/>
            </a:pPr>
            <a:r>
              <a:rPr lang="zh-CN" altLang="en-US" sz="2400" dirty="0" smtClean="0">
                <a:latin typeface="Times New Roman" panose="02020603050405020304" pitchFamily="18" charset="0"/>
                <a:cs typeface="Times New Roman" panose="02020603050405020304" pitchFamily="18" charset="0"/>
              </a:rPr>
              <a:t>有效信号稀疏</a:t>
            </a:r>
            <a:endParaRPr lang="en-US" altLang="zh-CN" sz="1000"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buFont typeface="Wingdings 3" pitchFamily="18" charset="2"/>
              <a:buNone/>
              <a:defRPr/>
            </a:pP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     通常单个事例信号击中在几个相邻读出</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条</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上；</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COMPASS</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数十</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MHz</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事例率测试中，只有不到</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5%</a:t>
            </a:r>
            <a:r>
              <a:rPr lang="zh-CN" altLang="en-US" sz="2000" dirty="0" smtClean="0">
                <a:latin typeface="Times New Roman" panose="02020603050405020304" pitchFamily="18" charset="0"/>
                <a:ea typeface="楷体" panose="02010609060101010101" pitchFamily="49" charset="-122"/>
                <a:cs typeface="Times New Roman" panose="02020603050405020304" pitchFamily="18" charset="0"/>
              </a:rPr>
              <a:t>的电子学通道上有有效信号。</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algn="just">
              <a:buFont typeface="Wingdings 3" pitchFamily="18" charset="2"/>
              <a:buNone/>
              <a:defRPr/>
            </a:pP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gn="just">
              <a:buClrTx/>
              <a:buFont typeface="Wingdings" panose="05000000000000000000" pitchFamily="2" charset="2"/>
              <a:buChar char="q"/>
              <a:defRPr/>
            </a:pPr>
            <a:r>
              <a:rPr lang="zh-CN" altLang="en-US" sz="2400" dirty="0">
                <a:latin typeface="Times New Roman" panose="02020603050405020304" pitchFamily="18" charset="0"/>
                <a:cs typeface="Times New Roman" panose="02020603050405020304" pitchFamily="18" charset="0"/>
              </a:rPr>
              <a:t>传统读出所需电子学路数庞大</a:t>
            </a:r>
            <a:endParaRPr lang="en-US" altLang="zh-CN" sz="2400" dirty="0">
              <a:latin typeface="Times New Roman" panose="02020603050405020304" pitchFamily="18" charset="0"/>
              <a:cs typeface="Times New Roman" panose="02020603050405020304" pitchFamily="18" charset="0"/>
            </a:endParaRPr>
          </a:p>
          <a:p>
            <a:pPr algn="just">
              <a:buFont typeface="Wingdings 3" pitchFamily="18" charset="2"/>
              <a:buNone/>
              <a:defRPr/>
            </a:pP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gn="just">
              <a:buFont typeface="Wingdings 3" pitchFamily="18" charset="2"/>
              <a:buNone/>
              <a:defRPr/>
            </a:pPr>
            <a:endParaRPr lang="en-US" altLang="zh-CN" sz="2000" dirty="0" smtClean="0">
              <a:solidFill>
                <a:srgbClr val="7030A0"/>
              </a:solidFill>
              <a:latin typeface="Times New Roman" pitchFamily="18" charset="0"/>
              <a:ea typeface="华文行楷" pitchFamily="2" charset="-122"/>
              <a:cs typeface="Times New Roman" pitchFamily="18" charset="0"/>
            </a:endParaRPr>
          </a:p>
          <a:p>
            <a:pPr algn="just">
              <a:buFont typeface="Wingdings 3" pitchFamily="18" charset="2"/>
              <a:buNone/>
              <a:defRPr/>
            </a:pPr>
            <a:endParaRPr lang="en-US" altLang="zh-CN" sz="2000" dirty="0" smtClean="0">
              <a:solidFill>
                <a:srgbClr val="7030A0"/>
              </a:solidFill>
              <a:latin typeface="Times New Roman" pitchFamily="18" charset="0"/>
              <a:ea typeface="华文行楷" pitchFamily="2" charset="-122"/>
              <a:cs typeface="Times New Roman" pitchFamily="18" charset="0"/>
            </a:endParaRPr>
          </a:p>
        </p:txBody>
      </p:sp>
      <p:sp>
        <p:nvSpPr>
          <p:cNvPr id="7" name="矩形 6"/>
          <p:cNvSpPr/>
          <p:nvPr/>
        </p:nvSpPr>
        <p:spPr>
          <a:xfrm>
            <a:off x="256453" y="4180120"/>
            <a:ext cx="8852622" cy="2385268"/>
          </a:xfrm>
          <a:prstGeom prst="rect">
            <a:avLst/>
          </a:prstGeom>
        </p:spPr>
        <p:txBody>
          <a:bodyPr wrap="square">
            <a:spAutoFit/>
          </a:bodyPr>
          <a:lstStyle/>
          <a:p>
            <a:pPr algn="just">
              <a:buFont typeface="Wingdings" pitchFamily="2" charset="2"/>
              <a:buChar char="u"/>
              <a:defRPr/>
            </a:pPr>
            <a:r>
              <a:rPr lang="zh-CN" altLang="en-US" sz="2400" dirty="0">
                <a:latin typeface="Times New Roman" panose="02020603050405020304" pitchFamily="18" charset="0"/>
                <a:ea typeface="+mn-ea"/>
                <a:cs typeface="Times New Roman" panose="02020603050405020304" pitchFamily="18" charset="0"/>
              </a:rPr>
              <a:t>改进探测器</a:t>
            </a:r>
            <a:r>
              <a:rPr lang="zh-CN" altLang="en-US" sz="2400" dirty="0" smtClean="0">
                <a:latin typeface="Times New Roman" panose="02020603050405020304" pitchFamily="18" charset="0"/>
                <a:ea typeface="+mn-ea"/>
                <a:cs typeface="Times New Roman" panose="02020603050405020304" pitchFamily="18" charset="0"/>
              </a:rPr>
              <a:t>读出电极结构，编码复用，</a:t>
            </a:r>
            <a:r>
              <a:rPr lang="zh-CN" altLang="en-US" sz="2400" dirty="0">
                <a:latin typeface="Times New Roman" panose="02020603050405020304" pitchFamily="18" charset="0"/>
                <a:ea typeface="+mn-ea"/>
                <a:cs typeface="Times New Roman" panose="02020603050405020304" pitchFamily="18" charset="0"/>
              </a:rPr>
              <a:t>减少通道数</a:t>
            </a:r>
            <a:r>
              <a:rPr lang="zh-CN" altLang="en-US" sz="2400" dirty="0">
                <a:solidFill>
                  <a:srgbClr val="7030A0"/>
                </a:solidFill>
                <a:latin typeface="Times New Roman" panose="02020603050405020304" pitchFamily="18" charset="0"/>
                <a:ea typeface="+mn-ea"/>
                <a:cs typeface="Times New Roman" panose="02020603050405020304" pitchFamily="18" charset="0"/>
              </a:rPr>
              <a:t>   </a:t>
            </a:r>
            <a:r>
              <a:rPr lang="zh-CN" altLang="en-US" sz="2400" dirty="0" smtClean="0">
                <a:solidFill>
                  <a:srgbClr val="7030A0"/>
                </a:solidFill>
                <a:latin typeface="Times New Roman" panose="02020603050405020304" pitchFamily="18" charset="0"/>
                <a:ea typeface="+mn-ea"/>
                <a:cs typeface="Times New Roman" panose="02020603050405020304" pitchFamily="18" charset="0"/>
              </a:rPr>
              <a:t>        </a:t>
            </a:r>
            <a:endParaRPr lang="en-US" altLang="zh-CN" sz="2400" dirty="0">
              <a:solidFill>
                <a:srgbClr val="7030A0"/>
              </a:solidFill>
              <a:latin typeface="Times New Roman" panose="02020603050405020304" pitchFamily="18" charset="0"/>
              <a:ea typeface="+mn-ea"/>
              <a:cs typeface="Times New Roman" panose="02020603050405020304" pitchFamily="18" charset="0"/>
            </a:endParaRPr>
          </a:p>
          <a:p>
            <a:pPr marL="800100" lvl="1" indent="-342900" algn="just">
              <a:spcBef>
                <a:spcPts val="1200"/>
              </a:spcBef>
              <a:buFont typeface="Wingdings" panose="05000000000000000000" pitchFamily="2" charset="2"/>
              <a:buChar char="ü"/>
              <a:defRPr/>
            </a:pPr>
            <a:r>
              <a:rPr lang="zh-CN" altLang="en-US" sz="2000" dirty="0">
                <a:latin typeface="Times New Roman" panose="02020603050405020304" pitchFamily="18" charset="0"/>
                <a:ea typeface="+mn-ea"/>
                <a:cs typeface="Times New Roman" panose="02020603050405020304" pitchFamily="18" charset="0"/>
              </a:rPr>
              <a:t>感应编码读出 </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D. </a:t>
            </a:r>
            <a:r>
              <a:rPr lang="en-US" sz="1400" dirty="0" err="1" smtClean="0">
                <a:latin typeface="Times New Roman" panose="02020603050405020304" pitchFamily="18" charset="0"/>
                <a:cs typeface="Times New Roman" panose="02020603050405020304" pitchFamily="18" charset="0"/>
              </a:rPr>
              <a:t>Kataria</a:t>
            </a:r>
            <a:r>
              <a:rPr lang="en-US" sz="1400" dirty="0" smtClean="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et al</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Nucl</a:t>
            </a:r>
            <a:r>
              <a:rPr lang="en-US" altLang="zh-CN" sz="1400" dirty="0">
                <a:latin typeface="Times New Roman" panose="02020603050405020304" pitchFamily="18" charset="0"/>
                <a:cs typeface="Times New Roman" panose="02020603050405020304" pitchFamily="18" charset="0"/>
              </a:rPr>
              <a:t>. Instr. and Meth. </a:t>
            </a:r>
            <a:r>
              <a:rPr lang="en-US" altLang="zh-CN" sz="1400" dirty="0" smtClean="0">
                <a:latin typeface="Times New Roman" panose="02020603050405020304" pitchFamily="18" charset="0"/>
                <a:cs typeface="Times New Roman" panose="02020603050405020304" pitchFamily="18" charset="0"/>
              </a:rPr>
              <a:t>A573(2007)240             </a:t>
            </a:r>
            <a:r>
              <a:rPr lang="en-US" altLang="zh-CN" sz="1600" dirty="0" smtClean="0">
                <a:latin typeface="Times New Roman" panose="02020603050405020304" pitchFamily="18" charset="0"/>
                <a:cs typeface="Times New Roman" panose="02020603050405020304" pitchFamily="18" charset="0"/>
              </a:rPr>
              <a:t>MCP</a:t>
            </a:r>
            <a:endParaRPr lang="en-US" altLang="zh-CN" sz="1600" dirty="0" smtClean="0">
              <a:latin typeface="Times New Roman" panose="02020603050405020304" pitchFamily="18" charset="0"/>
              <a:ea typeface="+mn-ea"/>
              <a:cs typeface="Times New Roman" panose="02020603050405020304" pitchFamily="18" charset="0"/>
            </a:endParaRPr>
          </a:p>
          <a:p>
            <a:pPr lvl="1" algn="just">
              <a:defRPr/>
            </a:pPr>
            <a:r>
              <a:rPr lang="en-US" altLang="zh-CN" sz="2000" dirty="0" smtClean="0">
                <a:latin typeface="Times New Roman" panose="02020603050405020304" pitchFamily="18" charset="0"/>
                <a:ea typeface="+mn-ea"/>
                <a:cs typeface="Times New Roman" panose="02020603050405020304" pitchFamily="18" charset="0"/>
              </a:rPr>
              <a:t>		           </a:t>
            </a:r>
            <a:r>
              <a:rPr lang="zh-CN" altLang="en-US" sz="1400" dirty="0" smtClean="0">
                <a:latin typeface="Times New Roman" panose="02020603050405020304" pitchFamily="18" charset="0"/>
                <a:cs typeface="Times New Roman" panose="02020603050405020304" pitchFamily="18" charset="0"/>
              </a:rPr>
              <a:t>胡荣江等，原子核物理评论</a:t>
            </a:r>
            <a:r>
              <a:rPr lang="en-US" altLang="zh-CN" sz="1400" dirty="0" smtClean="0">
                <a:latin typeface="Times New Roman" panose="02020603050405020304" pitchFamily="18" charset="0"/>
                <a:cs typeface="Times New Roman" panose="02020603050405020304" pitchFamily="18" charset="0"/>
              </a:rPr>
              <a:t>, V28,No.4 (2011) p459               </a:t>
            </a:r>
            <a:r>
              <a:rPr lang="en-US" sz="1400" dirty="0" err="1" smtClean="0">
                <a:latin typeface="Times New Roman" panose="02020603050405020304" pitchFamily="18" charset="0"/>
                <a:cs typeface="Times New Roman" panose="02020603050405020304" pitchFamily="18" charset="0"/>
              </a:rPr>
              <a:t>MicroMegas</a:t>
            </a:r>
            <a:endParaRPr lang="en-US" altLang="zh-CN" sz="1400" dirty="0" smtClean="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Ø"/>
              <a:defRPr/>
            </a:pPr>
            <a:endParaRPr lang="en-US" altLang="zh-CN" sz="1400" dirty="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ü"/>
              <a:defRPr/>
            </a:pPr>
            <a:r>
              <a:rPr lang="zh-CN" altLang="en-US" sz="2000" dirty="0">
                <a:latin typeface="Times New Roman" panose="02020603050405020304" pitchFamily="18" charset="0"/>
                <a:ea typeface="+mn-ea"/>
                <a:cs typeface="Times New Roman" panose="02020603050405020304" pitchFamily="18" charset="0"/>
              </a:rPr>
              <a:t>直接编码读出   </a:t>
            </a:r>
            <a:r>
              <a:rPr lang="en-US" altLang="zh-CN" sz="1400" dirty="0">
                <a:latin typeface="Times New Roman" panose="02020603050405020304" pitchFamily="18" charset="0"/>
                <a:cs typeface="Times New Roman" panose="02020603050405020304" pitchFamily="18" charset="0"/>
              </a:rPr>
              <a:t>S. </a:t>
            </a:r>
            <a:r>
              <a:rPr lang="en-US" altLang="zh-CN" sz="1400" dirty="0" err="1">
                <a:latin typeface="Times New Roman" panose="02020603050405020304" pitchFamily="18" charset="0"/>
                <a:cs typeface="Times New Roman" panose="02020603050405020304" pitchFamily="18" charset="0"/>
              </a:rPr>
              <a:t>Procureur</a:t>
            </a:r>
            <a:r>
              <a:rPr lang="en-US" altLang="zh-CN" sz="1400" dirty="0">
                <a:latin typeface="Times New Roman" panose="02020603050405020304" pitchFamily="18" charset="0"/>
                <a:cs typeface="Times New Roman" panose="02020603050405020304" pitchFamily="18" charset="0"/>
              </a:rPr>
              <a:t> et al, </a:t>
            </a:r>
            <a:r>
              <a:rPr lang="en-US" altLang="zh-CN" sz="1400" dirty="0" err="1">
                <a:latin typeface="Times New Roman" panose="02020603050405020304" pitchFamily="18" charset="0"/>
                <a:cs typeface="Times New Roman" panose="02020603050405020304" pitchFamily="18" charset="0"/>
              </a:rPr>
              <a:t>Nucl</a:t>
            </a:r>
            <a:r>
              <a:rPr lang="en-US" altLang="zh-CN" sz="1400" dirty="0">
                <a:latin typeface="Times New Roman" panose="02020603050405020304" pitchFamily="18" charset="0"/>
                <a:cs typeface="Times New Roman" panose="02020603050405020304" pitchFamily="18" charset="0"/>
              </a:rPr>
              <a:t>. Instr. and Meth. </a:t>
            </a:r>
            <a:r>
              <a:rPr lang="en-US" altLang="zh-CN" sz="1400" dirty="0" smtClean="0">
                <a:latin typeface="Times New Roman" panose="02020603050405020304" pitchFamily="18" charset="0"/>
                <a:cs typeface="Times New Roman" panose="02020603050405020304" pitchFamily="18" charset="0"/>
              </a:rPr>
              <a:t>A729(2013)888          </a:t>
            </a:r>
            <a:r>
              <a:rPr lang="en-US" sz="1400" dirty="0" err="1">
                <a:latin typeface="Times New Roman" panose="02020603050405020304" pitchFamily="18" charset="0"/>
                <a:cs typeface="Times New Roman" panose="02020603050405020304" pitchFamily="18" charset="0"/>
              </a:rPr>
              <a:t>MicroMegas</a:t>
            </a:r>
            <a:endParaRPr lang="en-US" altLang="zh-CN" sz="1400" dirty="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Ø"/>
              <a:defRPr/>
            </a:pPr>
            <a:endParaRPr lang="en-US" altLang="zh-CN" sz="1400" dirty="0">
              <a:latin typeface="Times New Roman" panose="02020603050405020304" pitchFamily="18" charset="0"/>
              <a:cs typeface="Times New Roman" panose="02020603050405020304" pitchFamily="18" charset="0"/>
            </a:endParaRPr>
          </a:p>
          <a:p>
            <a:pPr lvl="1" algn="just">
              <a:defRPr/>
            </a:pPr>
            <a:endParaRPr lang="en-US" altLang="zh-CN" sz="1400" dirty="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Ø"/>
              <a:defRPr/>
            </a:pPr>
            <a:endParaRPr lang="en-US" altLang="zh-CN" sz="1400" dirty="0">
              <a:latin typeface="Times New Roman" panose="02020603050405020304" pitchFamily="18" charset="0"/>
              <a:cs typeface="Times New Roman" panose="02020603050405020304" pitchFamily="18" charset="0"/>
            </a:endParaRPr>
          </a:p>
        </p:txBody>
      </p:sp>
      <p:cxnSp>
        <p:nvCxnSpPr>
          <p:cNvPr id="8" name="直接箭头连接符 7"/>
          <p:cNvCxnSpPr/>
          <p:nvPr/>
        </p:nvCxnSpPr>
        <p:spPr>
          <a:xfrm>
            <a:off x="6899563" y="4923137"/>
            <a:ext cx="374073" cy="0"/>
          </a:xfrm>
          <a:prstGeom prst="straightConnector1">
            <a:avLst/>
          </a:prstGeom>
          <a:ln w="38100">
            <a:solidFill>
              <a:srgbClr val="0066FF"/>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6917574" y="5235997"/>
            <a:ext cx="374073" cy="0"/>
          </a:xfrm>
          <a:prstGeom prst="straightConnector1">
            <a:avLst/>
          </a:prstGeom>
          <a:ln w="38100">
            <a:solidFill>
              <a:srgbClr val="0066FF"/>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6972532" y="5733123"/>
            <a:ext cx="374073" cy="0"/>
          </a:xfrm>
          <a:prstGeom prst="straightConnector1">
            <a:avLst/>
          </a:prstGeom>
          <a:ln w="38100">
            <a:solidFill>
              <a:srgbClr val="0066FF"/>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17</a:t>
            </a:fld>
            <a:endParaRPr lang="zh-CN" altLang="en-US" sz="1000" smtClean="0">
              <a:ea typeface="宋体" panose="02010600030101010101" pitchFamily="2" charset="-122"/>
            </a:endParaRPr>
          </a:p>
        </p:txBody>
      </p:sp>
      <p:sp>
        <p:nvSpPr>
          <p:cNvPr id="17"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210623282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p:txBody>
          <a:bodyPr/>
          <a:lstStyle/>
          <a:p>
            <a:pPr eaLnBrk="1" hangingPunct="1">
              <a:lnSpc>
                <a:spcPct val="200000"/>
              </a:lnSpc>
            </a:pPr>
            <a:r>
              <a:rPr kumimoji="1" lang="zh-CN" altLang="en-US" sz="2800" dirty="0" smtClean="0">
                <a:solidFill>
                  <a:schemeClr val="tx1">
                    <a:lumMod val="95000"/>
                    <a:lumOff val="5000"/>
                  </a:schemeClr>
                </a:solidFill>
              </a:rPr>
              <a:t>读出原理</a:t>
            </a:r>
            <a:endParaRPr kumimoji="1" lang="en-US" altLang="zh-CN" sz="2800" dirty="0" smtClean="0">
              <a:solidFill>
                <a:schemeClr val="tx1">
                  <a:lumMod val="95000"/>
                  <a:lumOff val="5000"/>
                </a:schemeClr>
              </a:solidFill>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编码规范与解码算法</a:t>
            </a:r>
            <a:endParaRPr kumimoji="1" lang="en-US" altLang="zh-CN" sz="2800" dirty="0" smtClean="0">
              <a:solidFill>
                <a:schemeClr val="tx1">
                  <a:lumMod val="95000"/>
                  <a:lumOff val="5000"/>
                </a:schemeClr>
              </a:solidFill>
              <a:sym typeface="Wingdings 2" panose="05020102010507070707" pitchFamily="18" charset="2"/>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感应编码仿真与可行性验证测试</a:t>
            </a:r>
            <a:endParaRPr kumimoji="1" lang="en-US" altLang="zh-CN" sz="2800" dirty="0" smtClean="0">
              <a:solidFill>
                <a:schemeClr val="tx1">
                  <a:lumMod val="95000"/>
                  <a:lumOff val="5000"/>
                </a:schemeClr>
              </a:solidFill>
              <a:sym typeface="Wingdings 2" panose="05020102010507070707" pitchFamily="18" charset="2"/>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基于</a:t>
            </a:r>
            <a:r>
              <a:rPr kumimoji="1" lang="en-US" altLang="zh-CN" sz="2800" dirty="0" smtClean="0">
                <a:solidFill>
                  <a:schemeClr val="tx1">
                    <a:lumMod val="95000"/>
                    <a:lumOff val="5000"/>
                  </a:schemeClr>
                </a:solidFill>
                <a:sym typeface="Wingdings 2" panose="05020102010507070707" pitchFamily="18" charset="2"/>
              </a:rPr>
              <a:t>THGEM</a:t>
            </a:r>
            <a:r>
              <a:rPr kumimoji="1" lang="zh-CN" altLang="en-US" sz="2800" dirty="0" smtClean="0">
                <a:solidFill>
                  <a:schemeClr val="tx1">
                    <a:lumMod val="95000"/>
                    <a:lumOff val="5000"/>
                  </a:schemeClr>
                </a:solidFill>
                <a:sym typeface="Wingdings 2" panose="05020102010507070707" pitchFamily="18" charset="2"/>
              </a:rPr>
              <a:t>的感应编码设计</a:t>
            </a:r>
            <a:endParaRPr kumimoji="1" lang="en-US" altLang="zh-CN" sz="2800" dirty="0" smtClean="0">
              <a:solidFill>
                <a:schemeClr val="tx1">
                  <a:lumMod val="95000"/>
                  <a:lumOff val="5000"/>
                </a:schemeClr>
              </a:solidFill>
              <a:sym typeface="Wingdings 2" panose="05020102010507070707" pitchFamily="18" charset="2"/>
            </a:endParaRPr>
          </a:p>
          <a:p>
            <a:pPr eaLnBrk="1" hangingPunct="1">
              <a:lnSpc>
                <a:spcPct val="200000"/>
              </a:lnSpc>
            </a:pPr>
            <a:r>
              <a:rPr lang="zh-CN" altLang="en-US" sz="2800" dirty="0" smtClean="0">
                <a:solidFill>
                  <a:schemeClr val="tx1">
                    <a:lumMod val="95000"/>
                    <a:lumOff val="5000"/>
                  </a:schemeClr>
                </a:solidFill>
              </a:rPr>
              <a:t>小结</a:t>
            </a:r>
            <a:endParaRPr lang="en-US" altLang="zh-CN" sz="2800" dirty="0">
              <a:solidFill>
                <a:schemeClr val="tx1">
                  <a:lumMod val="95000"/>
                  <a:lumOff val="5000"/>
                </a:schemeClr>
              </a:solidFill>
            </a:endParaRPr>
          </a:p>
        </p:txBody>
      </p:sp>
      <p:sp>
        <p:nvSpPr>
          <p:cNvPr id="3" name="标题 2"/>
          <p:cNvSpPr>
            <a:spLocks noGrp="1"/>
          </p:cNvSpPr>
          <p:nvPr>
            <p:ph type="title"/>
          </p:nvPr>
        </p:nvSpPr>
        <p:spPr>
          <a:xfrm>
            <a:off x="184438" y="119082"/>
            <a:ext cx="8229600" cy="796925"/>
          </a:xfrm>
        </p:spPr>
        <p:txBody>
          <a:bodyPr/>
          <a:lstStyle/>
          <a:p>
            <a:pPr eaLnBrk="1" fontAlgn="auto" hangingPunct="1">
              <a:spcAft>
                <a:spcPts val="0"/>
              </a:spcAft>
              <a:defRPr/>
            </a:pPr>
            <a:r>
              <a:rPr lang="zh-CN" altLang="en-US" sz="4000" dirty="0">
                <a:solidFill>
                  <a:schemeClr val="tx1"/>
                </a:solidFill>
                <a:effectLst/>
              </a:rPr>
              <a:t>感应编码读出原理及设计</a:t>
            </a: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18</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2376269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5"/>
          <p:cNvSpPr txBox="1">
            <a:spLocks noChangeArrowheads="1"/>
          </p:cNvSpPr>
          <p:nvPr/>
        </p:nvSpPr>
        <p:spPr bwMode="auto">
          <a:xfrm>
            <a:off x="180658" y="157493"/>
            <a:ext cx="4288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a:ea typeface="+mn-ea"/>
                <a:cs typeface="Arial" pitchFamily="34" charset="0"/>
              </a:rPr>
              <a:t>感应编码读出原理</a:t>
            </a:r>
          </a:p>
        </p:txBody>
      </p:sp>
      <p:graphicFrame>
        <p:nvGraphicFramePr>
          <p:cNvPr id="8" name="表格 7"/>
          <p:cNvGraphicFramePr>
            <a:graphicFrameLocks noGrp="1"/>
          </p:cNvGraphicFramePr>
          <p:nvPr>
            <p:extLst>
              <p:ext uri="{D42A27DB-BD31-4B8C-83A1-F6EECF244321}">
                <p14:modId xmlns:p14="http://schemas.microsoft.com/office/powerpoint/2010/main" val="1886355618"/>
              </p:ext>
            </p:extLst>
          </p:nvPr>
        </p:nvGraphicFramePr>
        <p:xfrm>
          <a:off x="6425665" y="1632520"/>
          <a:ext cx="2477703" cy="2880360"/>
        </p:xfrm>
        <a:graphic>
          <a:graphicData uri="http://schemas.openxmlformats.org/drawingml/2006/table">
            <a:tbl>
              <a:tblPr/>
              <a:tblGrid>
                <a:gridCol w="1572929"/>
                <a:gridCol w="904774"/>
              </a:tblGrid>
              <a:tr h="401220">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kern="1200" dirty="0" smtClean="0">
                          <a:solidFill>
                            <a:schemeClr val="tx1"/>
                          </a:solidFill>
                          <a:latin typeface="Arial" pitchFamily="34" charset="0"/>
                          <a:ea typeface="+mn-ea"/>
                          <a:cs typeface="+mn-cs"/>
                        </a:rPr>
                        <a:t>信号大小关系</a:t>
                      </a:r>
                      <a:r>
                        <a:rPr kumimoji="0" lang="en-US" altLang="zh-CN" sz="1800" kern="1200" dirty="0" smtClean="0">
                          <a:solidFill>
                            <a:schemeClr val="tx1"/>
                          </a:solidFill>
                          <a:latin typeface="Arial" pitchFamily="34" charset="0"/>
                          <a:ea typeface="+mn-ea"/>
                          <a:cs typeface="+mn-cs"/>
                        </a:rPr>
                        <a:t> </a:t>
                      </a:r>
                      <a:endParaRPr kumimoji="0" lang="zh-CN" sz="1800" kern="1200" dirty="0" smtClean="0">
                        <a:solidFill>
                          <a:schemeClr val="tx1"/>
                        </a:solidFill>
                        <a:latin typeface="Arial" pitchFamily="34" charset="0"/>
                        <a:ea typeface="+mn-ea"/>
                        <a:cs typeface="+mn-cs"/>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kern="1200" dirty="0" smtClean="0">
                          <a:solidFill>
                            <a:schemeClr val="tx1"/>
                          </a:solidFill>
                          <a:latin typeface="Arial" pitchFamily="34" charset="0"/>
                          <a:ea typeface="+mn-ea"/>
                          <a:cs typeface="+mn-cs"/>
                        </a:rPr>
                        <a:t>位置</a:t>
                      </a:r>
                      <a:endParaRPr kumimoji="0" lang="zh-CN" sz="1800" kern="1200" dirty="0" smtClean="0">
                        <a:solidFill>
                          <a:schemeClr val="tx1"/>
                        </a:solidFill>
                        <a:latin typeface="Arial" pitchFamily="34" charset="0"/>
                        <a:ea typeface="+mn-ea"/>
                        <a:cs typeface="+mn-cs"/>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11389">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rPr>
                        <a:t>CH1&gt;CH2  </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cs typeface="+mn-cs"/>
                        </a:rPr>
                        <a:t>strip1</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411389">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rPr>
                        <a:t>CH2&gt;CH3  </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cs typeface="+mn-cs"/>
                        </a:rPr>
                        <a:t>strip2</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411389">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rPr>
                        <a:t>CH3&gt;CH1 </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rgbClr val="FFFFFF"/>
                          </a:solidFill>
                          <a:effectLst/>
                          <a:latin typeface="Lucida Sans Unicode" pitchFamily="34" charset="0"/>
                          <a:ea typeface="宋体" pitchFamily="2" charset="-122"/>
                          <a:cs typeface="+mn-cs"/>
                        </a:rPr>
                        <a:t>strip3</a:t>
                      </a:r>
                      <a:endParaRPr kumimoji="0" lang="zh-CN" altLang="zh-CN" sz="1800" b="1" i="0" u="none" strike="noStrike" kern="1200" cap="none" normalizeH="0" baseline="0" dirty="0" smtClean="0">
                        <a:ln>
                          <a:noFill/>
                        </a:ln>
                        <a:solidFill>
                          <a:srgbClr val="FFFFFF"/>
                        </a:solidFill>
                        <a:effectLst/>
                        <a:latin typeface="Lucida Sans Unicode" pitchFamily="34" charset="0"/>
                        <a:ea typeface="宋体" pitchFamily="2" charset="-122"/>
                        <a:cs typeface="+mn-cs"/>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411389">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rPr>
                        <a:t>CH1&gt;CH3  </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cs typeface="+mn-cs"/>
                        </a:rPr>
                        <a:t>strip</a:t>
                      </a: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rPr>
                        <a:t>4</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411389">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rPr>
                        <a:t>CH3&gt;CH2  </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cs typeface="+mn-cs"/>
                        </a:rPr>
                        <a:t>strip</a:t>
                      </a: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rPr>
                        <a:t>5</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11389">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rPr>
                        <a:t>CH2&gt;CH1  </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cs typeface="+mn-cs"/>
                        </a:rPr>
                        <a:t>strip</a:t>
                      </a:r>
                      <a:r>
                        <a:rPr kumimoji="0" lang="en-US" altLang="zh-CN" sz="1800" b="1" i="0" u="none" strike="noStrike" cap="none" normalizeH="0" baseline="0" dirty="0" smtClean="0">
                          <a:ln>
                            <a:noFill/>
                          </a:ln>
                          <a:solidFill>
                            <a:srgbClr val="FFFFFF"/>
                          </a:solidFill>
                          <a:effectLst/>
                          <a:latin typeface="Lucida Sans Unicode" pitchFamily="34" charset="0"/>
                          <a:ea typeface="宋体" pitchFamily="2" charset="-122"/>
                        </a:rPr>
                        <a:t>6</a:t>
                      </a:r>
                      <a:endParaRPr kumimoji="0" lang="zh-CN" altLang="zh-CN" sz="1400" b="1" i="0" u="none" strike="noStrike" cap="none" normalizeH="0" baseline="0" dirty="0" smtClean="0">
                        <a:ln>
                          <a:noFill/>
                        </a:ln>
                        <a:solidFill>
                          <a:srgbClr val="FFFFFF"/>
                        </a:solidFill>
                        <a:effectLst/>
                        <a:latin typeface="Calibri" pitchFamily="34" charset="0"/>
                        <a:ea typeface="宋体" pitchFamily="2" charset="-122"/>
                        <a:cs typeface="Times New Roman" pitchFamily="18" charset="0"/>
                      </a:endParaRPr>
                    </a:p>
                  </a:txBody>
                  <a:tcPr marL="68590" marR="6859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15395" name="TextBox 5"/>
          <p:cNvSpPr txBox="1">
            <a:spLocks noChangeArrowheads="1"/>
          </p:cNvSpPr>
          <p:nvPr/>
        </p:nvSpPr>
        <p:spPr bwMode="auto">
          <a:xfrm>
            <a:off x="253495" y="5301889"/>
            <a:ext cx="83252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buFont typeface="Wingdings" panose="05000000000000000000" pitchFamily="2" charset="2"/>
              <a:buChar char="q"/>
              <a:defRPr/>
            </a:pPr>
            <a:r>
              <a:rPr lang="zh-CN" altLang="en-US" sz="2000" kern="100" dirty="0" smtClean="0">
                <a:latin typeface="+mn-ea"/>
                <a:ea typeface="+mn-ea"/>
                <a:cs typeface="Times New Roman"/>
              </a:rPr>
              <a:t>要求：任何两</a:t>
            </a:r>
            <a:r>
              <a:rPr lang="zh-CN" altLang="en-US" sz="2000" kern="100" dirty="0">
                <a:latin typeface="+mn-ea"/>
                <a:ea typeface="+mn-ea"/>
                <a:cs typeface="Times New Roman"/>
              </a:rPr>
              <a:t>个通道</a:t>
            </a:r>
            <a:r>
              <a:rPr lang="zh-CN" altLang="en-US" sz="2000" kern="100" dirty="0" smtClean="0">
                <a:latin typeface="+mn-ea"/>
                <a:ea typeface="+mn-ea"/>
                <a:cs typeface="Times New Roman"/>
              </a:rPr>
              <a:t>的</a:t>
            </a:r>
            <a:r>
              <a:rPr lang="zh-CN" altLang="en-US" sz="2000" b="1" kern="100" dirty="0" smtClean="0">
                <a:solidFill>
                  <a:srgbClr val="FF0000"/>
                </a:solidFill>
                <a:latin typeface="+mn-ea"/>
                <a:ea typeface="+mn-ea"/>
                <a:cs typeface="Times New Roman"/>
              </a:rPr>
              <a:t>有序</a:t>
            </a:r>
            <a:r>
              <a:rPr lang="zh-CN" altLang="en-US" sz="2000" kern="100" dirty="0" smtClean="0">
                <a:latin typeface="+mn-ea"/>
                <a:ea typeface="+mn-ea"/>
                <a:cs typeface="Times New Roman"/>
              </a:rPr>
              <a:t>组合最多</a:t>
            </a:r>
            <a:r>
              <a:rPr lang="zh-CN" altLang="en-US" sz="2000" kern="100" dirty="0">
                <a:latin typeface="+mn-ea"/>
                <a:ea typeface="+mn-ea"/>
                <a:cs typeface="Times New Roman"/>
              </a:rPr>
              <a:t>出现一次</a:t>
            </a:r>
            <a:r>
              <a:rPr lang="zh-CN" altLang="en-US" sz="2000" kern="100" dirty="0" smtClean="0">
                <a:latin typeface="+mn-ea"/>
                <a:ea typeface="+mn-ea"/>
                <a:cs typeface="Times New Roman"/>
              </a:rPr>
              <a:t>，且首尾相接。</a:t>
            </a:r>
            <a:endParaRPr lang="en-US" altLang="zh-CN" sz="2000" kern="100" dirty="0" smtClean="0">
              <a:latin typeface="+mn-ea"/>
              <a:ea typeface="+mn-ea"/>
              <a:cs typeface="Times New Roman"/>
            </a:endParaRPr>
          </a:p>
          <a:p>
            <a:pPr marL="342900" indent="-342900">
              <a:buFont typeface="Wingdings" pitchFamily="2" charset="2"/>
              <a:buChar char="Ø"/>
              <a:defRPr/>
            </a:pPr>
            <a:endParaRPr lang="en-US" altLang="zh-CN" sz="1000" kern="100" dirty="0" smtClean="0">
              <a:latin typeface="+mn-ea"/>
              <a:ea typeface="+mn-ea"/>
              <a:cs typeface="Times New Roman"/>
            </a:endParaRPr>
          </a:p>
          <a:p>
            <a:pPr marL="342900" indent="-342900">
              <a:spcBef>
                <a:spcPts val="1200"/>
              </a:spcBef>
              <a:buFont typeface="Wingdings" panose="05000000000000000000" pitchFamily="2" charset="2"/>
              <a:buChar char="v"/>
              <a:defRPr/>
            </a:pPr>
            <a:r>
              <a:rPr lang="zh-CN" altLang="en-US" sz="2000" kern="100" dirty="0">
                <a:latin typeface="+mn-ea"/>
                <a:ea typeface="+mn-ea"/>
                <a:cs typeface="Times New Roman"/>
              </a:rPr>
              <a:t>对</a:t>
            </a:r>
            <a:r>
              <a:rPr lang="en-US" altLang="zh-CN" sz="2000" kern="100" dirty="0">
                <a:latin typeface="+mn-ea"/>
                <a:ea typeface="+mn-ea"/>
                <a:cs typeface="Times New Roman"/>
              </a:rPr>
              <a:t>n</a:t>
            </a:r>
            <a:r>
              <a:rPr lang="zh-CN" altLang="en-US" sz="2000" kern="100" dirty="0">
                <a:latin typeface="+mn-ea"/>
                <a:ea typeface="+mn-ea"/>
                <a:cs typeface="Times New Roman"/>
              </a:rPr>
              <a:t>通道，是否存在满足</a:t>
            </a:r>
            <a:r>
              <a:rPr lang="zh-CN" altLang="en-US" sz="2000" kern="100" dirty="0" smtClean="0">
                <a:latin typeface="+mn-ea"/>
                <a:ea typeface="+mn-ea"/>
                <a:cs typeface="Times New Roman"/>
              </a:rPr>
              <a:t>这种编码？</a:t>
            </a:r>
            <a:endParaRPr lang="en-US" altLang="zh-CN" sz="2000" kern="100" dirty="0">
              <a:latin typeface="+mn-ea"/>
              <a:ea typeface="+mn-ea"/>
              <a:cs typeface="Times New Roman"/>
            </a:endParaRPr>
          </a:p>
          <a:p>
            <a:pPr marL="342900" indent="-342900">
              <a:buFont typeface="Wingdings" pitchFamily="2" charset="2"/>
              <a:buChar char="Ø"/>
              <a:defRPr/>
            </a:pPr>
            <a:endParaRPr lang="en-US" altLang="zh-CN" sz="2000" kern="100" dirty="0" smtClean="0">
              <a:latin typeface="+mn-ea"/>
              <a:ea typeface="+mn-ea"/>
              <a:cs typeface="Times New Roman"/>
            </a:endParaRPr>
          </a:p>
        </p:txBody>
      </p:sp>
      <p:grpSp>
        <p:nvGrpSpPr>
          <p:cNvPr id="2" name="组合 1"/>
          <p:cNvGrpSpPr/>
          <p:nvPr/>
        </p:nvGrpSpPr>
        <p:grpSpPr>
          <a:xfrm>
            <a:off x="254180" y="1203694"/>
            <a:ext cx="7767451" cy="3863902"/>
            <a:chOff x="4182351" y="392111"/>
            <a:chExt cx="6675374" cy="3049005"/>
          </a:xfrm>
        </p:grpSpPr>
        <p:pic>
          <p:nvPicPr>
            <p:cNvPr id="14338" name="Picture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731677"/>
              <a:ext cx="4008437" cy="24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cxnSp>
          <p:nvCxnSpPr>
            <p:cNvPr id="4" name="曲线连接符 3"/>
            <p:cNvCxnSpPr/>
            <p:nvPr/>
          </p:nvCxnSpPr>
          <p:spPr>
            <a:xfrm flipV="1">
              <a:off x="7043382" y="499116"/>
              <a:ext cx="787400" cy="475454"/>
            </a:xfrm>
            <a:prstGeom prst="curvedConnector3">
              <a:avLst/>
            </a:prstGeom>
            <a:ln w="38100">
              <a:solidFill>
                <a:schemeClr val="accent1"/>
              </a:solidFill>
              <a:tailEnd type="arrow"/>
            </a:ln>
          </p:spPr>
          <p:style>
            <a:lnRef idx="1">
              <a:schemeClr val="dk1"/>
            </a:lnRef>
            <a:fillRef idx="0">
              <a:schemeClr val="dk1"/>
            </a:fillRef>
            <a:effectRef idx="0">
              <a:schemeClr val="dk1"/>
            </a:effectRef>
            <a:fontRef idx="minor">
              <a:schemeClr val="tx1"/>
            </a:fontRef>
          </p:style>
        </p:cxnSp>
        <p:sp>
          <p:nvSpPr>
            <p:cNvPr id="14368" name="TextBox 8"/>
            <p:cNvSpPr txBox="1">
              <a:spLocks noChangeArrowheads="1"/>
            </p:cNvSpPr>
            <p:nvPr/>
          </p:nvSpPr>
          <p:spPr bwMode="auto">
            <a:xfrm>
              <a:off x="7735887" y="392111"/>
              <a:ext cx="687710" cy="26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600" dirty="0">
                  <a:latin typeface="+mn-ea"/>
                  <a:ea typeface="+mn-ea"/>
                </a:rPr>
                <a:t>阳极条</a:t>
              </a:r>
            </a:p>
          </p:txBody>
        </p:sp>
        <p:cxnSp>
          <p:nvCxnSpPr>
            <p:cNvPr id="13" name="曲线连接符 12"/>
            <p:cNvCxnSpPr/>
            <p:nvPr/>
          </p:nvCxnSpPr>
          <p:spPr>
            <a:xfrm rot="10800000">
              <a:off x="4716463" y="1125538"/>
              <a:ext cx="777875" cy="184150"/>
            </a:xfrm>
            <a:prstGeom prst="curvedConnector3">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370" name="TextBox 16"/>
            <p:cNvSpPr txBox="1">
              <a:spLocks noChangeArrowheads="1"/>
            </p:cNvSpPr>
            <p:nvPr/>
          </p:nvSpPr>
          <p:spPr bwMode="auto">
            <a:xfrm>
              <a:off x="4182351" y="882104"/>
              <a:ext cx="687710" cy="26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600" dirty="0">
                  <a:latin typeface="+mn-ea"/>
                  <a:ea typeface="+mn-ea"/>
                </a:rPr>
                <a:t>感应条</a:t>
              </a:r>
            </a:p>
          </p:txBody>
        </p:sp>
        <p:sp>
          <p:nvSpPr>
            <p:cNvPr id="14372" name="矩形 7"/>
            <p:cNvSpPr>
              <a:spLocks noChangeArrowheads="1"/>
            </p:cNvSpPr>
            <p:nvPr/>
          </p:nvSpPr>
          <p:spPr bwMode="auto">
            <a:xfrm>
              <a:off x="6144264" y="3173963"/>
              <a:ext cx="1833896" cy="26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600" dirty="0" smtClean="0">
                  <a:latin typeface="黑体" panose="02010609060101010101" pitchFamily="49" charset="-122"/>
                  <a:cs typeface="Times New Roman" pitchFamily="18" charset="0"/>
                </a:rPr>
                <a:t>3</a:t>
              </a:r>
              <a:r>
                <a:rPr lang="zh-CN" altLang="en-US" sz="1600" dirty="0" smtClean="0">
                  <a:latin typeface="黑体" panose="02010609060101010101" pitchFamily="49" charset="-122"/>
                  <a:cs typeface="Times New Roman" pitchFamily="18" charset="0"/>
                </a:rPr>
                <a:t>通道感应</a:t>
              </a:r>
              <a:r>
                <a:rPr lang="zh-CN" altLang="en-US" sz="1600" dirty="0">
                  <a:latin typeface="黑体" panose="02010609060101010101" pitchFamily="49" charset="-122"/>
                  <a:cs typeface="Times New Roman" pitchFamily="18" charset="0"/>
                </a:rPr>
                <a:t>编码原理图</a:t>
              </a:r>
            </a:p>
          </p:txBody>
        </p:sp>
        <p:sp>
          <p:nvSpPr>
            <p:cNvPr id="19" name="矩形 7"/>
            <p:cNvSpPr>
              <a:spLocks noChangeArrowheads="1"/>
            </p:cNvSpPr>
            <p:nvPr/>
          </p:nvSpPr>
          <p:spPr bwMode="auto">
            <a:xfrm>
              <a:off x="10170014" y="3062128"/>
              <a:ext cx="687711" cy="26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600" dirty="0" smtClean="0">
                  <a:latin typeface="黑体" panose="02010609060101010101" pitchFamily="49" charset="-122"/>
                  <a:cs typeface="Times New Roman" pitchFamily="18" charset="0"/>
                </a:rPr>
                <a:t>解码表</a:t>
              </a:r>
              <a:endParaRPr lang="zh-CN" altLang="en-US" sz="1600" dirty="0">
                <a:latin typeface="黑体" panose="02010609060101010101" pitchFamily="49" charset="-122"/>
                <a:cs typeface="Times New Roman" pitchFamily="18" charset="0"/>
              </a:endParaRPr>
            </a:p>
          </p:txBody>
        </p:sp>
      </p:grpSp>
      <p:sp>
        <p:nvSpPr>
          <p:cNvPr id="14373" name="矩形 21"/>
          <p:cNvSpPr>
            <a:spLocks noChangeArrowheads="1"/>
          </p:cNvSpPr>
          <p:nvPr/>
        </p:nvSpPr>
        <p:spPr bwMode="auto">
          <a:xfrm>
            <a:off x="6865303" y="6524625"/>
            <a:ext cx="1441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400" dirty="0">
                <a:latin typeface="黑体" panose="02010609060101010101" pitchFamily="49" charset="-122"/>
                <a:cs typeface="Times New Roman" pitchFamily="18" charset="0"/>
              </a:rPr>
              <a:t>感应编码解码表</a:t>
            </a:r>
          </a:p>
        </p:txBody>
      </p:sp>
      <p:sp>
        <p:nvSpPr>
          <p:cNvPr id="17"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19</a:t>
            </a:fld>
            <a:endParaRPr lang="zh-CN" altLang="en-US" sz="1000" smtClean="0">
              <a:ea typeface="宋体" panose="02010600030101010101" pitchFamily="2" charset="-122"/>
            </a:endParaRPr>
          </a:p>
        </p:txBody>
      </p:sp>
      <p:sp>
        <p:nvSpPr>
          <p:cNvPr id="18"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cxnSp>
        <p:nvCxnSpPr>
          <p:cNvPr id="20" name="直接箭头连接符 19"/>
          <p:cNvCxnSpPr/>
          <p:nvPr/>
        </p:nvCxnSpPr>
        <p:spPr>
          <a:xfrm>
            <a:off x="3311984" y="1203694"/>
            <a:ext cx="0" cy="536478"/>
          </a:xfrm>
          <a:prstGeom prst="straightConnector1">
            <a:avLst/>
          </a:prstGeom>
          <a:ln w="3810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99460" y="1172916"/>
            <a:ext cx="412292" cy="400110"/>
          </a:xfrm>
          <a:prstGeom prst="rect">
            <a:avLst/>
          </a:prstGeom>
          <a:noFill/>
        </p:spPr>
        <p:txBody>
          <a:bodyPr wrap="none" rtlCol="0">
            <a:spAutoFit/>
          </a:bodyPr>
          <a:lstStyle/>
          <a:p>
            <a:r>
              <a:rPr lang="en-US" sz="2000" dirty="0" smtClean="0">
                <a:solidFill>
                  <a:srgbClr val="0066FF"/>
                </a:solidFill>
              </a:rPr>
              <a:t>e-</a:t>
            </a:r>
            <a:endParaRPr lang="en-US" sz="2000" dirty="0">
              <a:solidFill>
                <a:srgbClr val="0066FF"/>
              </a:solidFill>
            </a:endParaRPr>
          </a:p>
        </p:txBody>
      </p:sp>
      <p:sp>
        <p:nvSpPr>
          <p:cNvPr id="9" name="矩形 8"/>
          <p:cNvSpPr/>
          <p:nvPr/>
        </p:nvSpPr>
        <p:spPr>
          <a:xfrm>
            <a:off x="2964180" y="1941824"/>
            <a:ext cx="696162" cy="504195"/>
          </a:xfrm>
          <a:prstGeom prst="rect">
            <a:avLst/>
          </a:prstGeom>
          <a:noFill/>
          <a:ln w="5715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p:cNvSpPr/>
          <p:nvPr/>
        </p:nvSpPr>
        <p:spPr>
          <a:xfrm>
            <a:off x="1549602" y="3785863"/>
            <a:ext cx="553518" cy="321318"/>
          </a:xfrm>
          <a:prstGeom prst="rect">
            <a:avLst/>
          </a:prstGeom>
          <a:noFill/>
          <a:ln w="5715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p:cNvSpPr/>
          <p:nvPr/>
        </p:nvSpPr>
        <p:spPr>
          <a:xfrm>
            <a:off x="2745942" y="3785863"/>
            <a:ext cx="553518" cy="321318"/>
          </a:xfrm>
          <a:prstGeom prst="rect">
            <a:avLst/>
          </a:prstGeom>
          <a:noFill/>
          <a:ln w="5715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p:cNvSpPr/>
          <p:nvPr/>
        </p:nvSpPr>
        <p:spPr>
          <a:xfrm>
            <a:off x="6487362" y="2886918"/>
            <a:ext cx="2328978" cy="412541"/>
          </a:xfrm>
          <a:prstGeom prst="rect">
            <a:avLst/>
          </a:prstGeom>
          <a:noFill/>
          <a:ln w="5715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36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25"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4278" y="107503"/>
            <a:ext cx="8229600" cy="796925"/>
          </a:xfrm>
        </p:spPr>
        <p:txBody>
          <a:bodyPr/>
          <a:lstStyle/>
          <a:p>
            <a:pPr eaLnBrk="1" fontAlgn="auto" hangingPunct="1">
              <a:spcAft>
                <a:spcPts val="0"/>
              </a:spcAft>
              <a:defRPr/>
            </a:pPr>
            <a:r>
              <a:rPr lang="zh-CN" dirty="0" smtClean="0">
                <a:solidFill>
                  <a:schemeClr val="tx1"/>
                </a:solidFill>
                <a:effectLst/>
              </a:rPr>
              <a:t>报告内容</a:t>
            </a:r>
            <a:endParaRPr lang="zh-CN"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xfrm>
            <a:off x="2571751" y="6416902"/>
            <a:ext cx="3310194"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smtClean="0"/>
              <a:t>中国</a:t>
            </a:r>
            <a:r>
              <a:rPr lang="zh-CN" altLang="en-US" sz="1000" dirty="0"/>
              <a:t>科学技术大学   核探测与核电子学国家重点实验室</a:t>
            </a:r>
          </a:p>
        </p:txBody>
      </p:sp>
      <p:graphicFrame>
        <p:nvGraphicFramePr>
          <p:cNvPr id="5" name="对象 4"/>
          <p:cNvGraphicFramePr>
            <a:graphicFrameLocks noChangeAspect="1"/>
          </p:cNvGraphicFramePr>
          <p:nvPr>
            <p:extLst>
              <p:ext uri="{D42A27DB-BD31-4B8C-83A1-F6EECF244321}">
                <p14:modId xmlns:p14="http://schemas.microsoft.com/office/powerpoint/2010/main" val="3781446534"/>
              </p:ext>
            </p:extLst>
          </p:nvPr>
        </p:nvGraphicFramePr>
        <p:xfrm>
          <a:off x="226591" y="1269365"/>
          <a:ext cx="5804744" cy="5233036"/>
        </p:xfrm>
        <a:graphic>
          <a:graphicData uri="http://schemas.openxmlformats.org/presentationml/2006/ole">
            <mc:AlternateContent xmlns:mc="http://schemas.openxmlformats.org/markup-compatibility/2006">
              <mc:Choice xmlns:v="urn:schemas-microsoft-com:vml" Requires="v">
                <p:oleObj spid="_x0000_s119880" name="Visio" r:id="rId4" imgW="4831147" imgH="4357950" progId="Visio.Drawing.11">
                  <p:embed/>
                </p:oleObj>
              </mc:Choice>
              <mc:Fallback>
                <p:oleObj name="Visio" r:id="rId4" imgW="4831147" imgH="4357950" progId="Visio.Drawing.11">
                  <p:embed/>
                  <p:pic>
                    <p:nvPicPr>
                      <p:cNvPr id="0" name="对象 1"/>
                      <p:cNvPicPr>
                        <a:picLocks noChangeAspect="1" noChangeArrowheads="1"/>
                      </p:cNvPicPr>
                      <p:nvPr/>
                    </p:nvPicPr>
                    <p:blipFill>
                      <a:blip r:embed="rId5"/>
                      <a:srcRect/>
                      <a:stretch>
                        <a:fillRect/>
                      </a:stretch>
                    </p:blipFill>
                    <p:spPr bwMode="auto">
                      <a:xfrm>
                        <a:off x="226591" y="1269365"/>
                        <a:ext cx="5804744" cy="5233036"/>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a:spLocks noChangeArrowheads="1"/>
          </p:cNvSpPr>
          <p:nvPr/>
        </p:nvSpPr>
        <p:spPr bwMode="auto">
          <a:xfrm>
            <a:off x="168593" y="157014"/>
            <a:ext cx="27494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latin typeface="黑体" panose="02010609060101010101" pitchFamily="49" charset="-122"/>
                <a:ea typeface="黑体" panose="02010609060101010101" pitchFamily="49" charset="-122"/>
                <a:cs typeface="+mj-cs"/>
              </a:rPr>
              <a:t>一笔画问题</a:t>
            </a:r>
            <a:endParaRPr lang="zh-CN" altLang="en-US" sz="4000" b="1" dirty="0">
              <a:latin typeface="黑体" panose="02010609060101010101" pitchFamily="49" charset="-122"/>
              <a:ea typeface="黑体" panose="02010609060101010101" pitchFamily="49" charset="-122"/>
              <a:cs typeface="+mj-cs"/>
            </a:endParaRPr>
          </a:p>
        </p:txBody>
      </p:sp>
      <p:sp>
        <p:nvSpPr>
          <p:cNvPr id="9" name="矩形 8"/>
          <p:cNvSpPr/>
          <p:nvPr/>
        </p:nvSpPr>
        <p:spPr>
          <a:xfrm>
            <a:off x="264537" y="1175919"/>
            <a:ext cx="7611067" cy="1323439"/>
          </a:xfrm>
          <a:prstGeom prst="rect">
            <a:avLst/>
          </a:prstGeom>
        </p:spPr>
        <p:txBody>
          <a:bodyPr wrap="square">
            <a:spAutoFit/>
          </a:bodyPr>
          <a:lstStyle/>
          <a:p>
            <a:pPr marL="342900" indent="-342900">
              <a:spcBef>
                <a:spcPts val="600"/>
              </a:spcBef>
              <a:buFont typeface="Wingdings" pitchFamily="2" charset="2"/>
              <a:buChar char="Ø"/>
              <a:defRPr/>
            </a:pPr>
            <a:r>
              <a:rPr lang="zh-CN" altLang="en-US" sz="2000" dirty="0" smtClean="0">
                <a:latin typeface="+mn-ea"/>
                <a:ea typeface="+mn-ea"/>
              </a:rPr>
              <a:t>任何两</a:t>
            </a:r>
            <a:r>
              <a:rPr lang="zh-CN" altLang="en-US" sz="2000" dirty="0">
                <a:latin typeface="+mn-ea"/>
                <a:ea typeface="+mn-ea"/>
              </a:rPr>
              <a:t>个通道的</a:t>
            </a:r>
            <a:r>
              <a:rPr lang="zh-CN" altLang="en-US" sz="2000" b="1" dirty="0">
                <a:solidFill>
                  <a:srgbClr val="FF0000"/>
                </a:solidFill>
                <a:latin typeface="+mn-ea"/>
                <a:ea typeface="+mn-ea"/>
              </a:rPr>
              <a:t>有序</a:t>
            </a:r>
            <a:r>
              <a:rPr lang="zh-CN" altLang="en-US" sz="2000" dirty="0">
                <a:latin typeface="+mn-ea"/>
                <a:ea typeface="+mn-ea"/>
              </a:rPr>
              <a:t>组合最多出现一次，不能</a:t>
            </a:r>
            <a:r>
              <a:rPr lang="zh-CN" altLang="en-US" sz="2000" dirty="0" smtClean="0">
                <a:latin typeface="+mn-ea"/>
                <a:ea typeface="+mn-ea"/>
              </a:rPr>
              <a:t>重复；</a:t>
            </a:r>
            <a:endParaRPr lang="en-US" altLang="zh-CN" sz="2000" dirty="0" smtClean="0">
              <a:latin typeface="+mn-ea"/>
              <a:ea typeface="+mn-ea"/>
            </a:endParaRPr>
          </a:p>
          <a:p>
            <a:pPr marL="342900" indent="-342900">
              <a:spcBef>
                <a:spcPts val="1200"/>
              </a:spcBef>
              <a:spcAft>
                <a:spcPts val="600"/>
              </a:spcAft>
              <a:buFont typeface="Wingdings" pitchFamily="2" charset="2"/>
              <a:buChar char="Ø"/>
              <a:defRPr/>
            </a:pPr>
            <a:r>
              <a:rPr lang="zh-CN" altLang="en-US" sz="2000" dirty="0" smtClean="0">
                <a:latin typeface="+mn-ea"/>
                <a:ea typeface="+mn-ea"/>
              </a:rPr>
              <a:t>相邻组合首尾相接</a:t>
            </a:r>
            <a:endParaRPr lang="en-US" altLang="zh-CN" sz="2000" dirty="0" smtClean="0">
              <a:latin typeface="+mn-ea"/>
              <a:ea typeface="+mn-ea"/>
            </a:endParaRPr>
          </a:p>
          <a:p>
            <a:pPr marL="285750" indent="-285750">
              <a:spcBef>
                <a:spcPts val="600"/>
              </a:spcBef>
              <a:buFont typeface="Wingdings" panose="05000000000000000000" pitchFamily="2" charset="2"/>
              <a:buChar char="q"/>
            </a:pPr>
            <a:r>
              <a:rPr lang="zh-CN" altLang="en-US" sz="2000" dirty="0">
                <a:latin typeface="+mn-ea"/>
                <a:ea typeface="+mn-ea"/>
              </a:rPr>
              <a:t>等效</a:t>
            </a:r>
            <a:r>
              <a:rPr lang="zh-CN" altLang="en-US" sz="2000" dirty="0" smtClean="0">
                <a:latin typeface="+mn-ea"/>
                <a:ea typeface="+mn-ea"/>
              </a:rPr>
              <a:t>于一笔画问题</a:t>
            </a:r>
            <a:endParaRPr lang="en-US" altLang="zh-CN" sz="2000" dirty="0">
              <a:latin typeface="+mn-ea"/>
              <a:ea typeface="+mn-ea"/>
            </a:endParaRPr>
          </a:p>
        </p:txBody>
      </p:sp>
      <p:pic>
        <p:nvPicPr>
          <p:cNvPr id="10" name="Picture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552" y="2709374"/>
            <a:ext cx="5900726" cy="3657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cxnSp>
        <p:nvCxnSpPr>
          <p:cNvPr id="11" name="直接箭头连接符 10"/>
          <p:cNvCxnSpPr/>
          <p:nvPr/>
        </p:nvCxnSpPr>
        <p:spPr>
          <a:xfrm flipV="1">
            <a:off x="707073" y="3356473"/>
            <a:ext cx="6186816" cy="20782"/>
          </a:xfrm>
          <a:prstGeom prst="straightConnector1">
            <a:avLst/>
          </a:prstGeom>
          <a:ln w="571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5"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20</a:t>
            </a:fld>
            <a:endParaRPr lang="zh-CN" altLang="en-US" sz="1000" smtClean="0">
              <a:ea typeface="宋体" panose="02010600030101010101" pitchFamily="2" charset="-122"/>
            </a:endParaRPr>
          </a:p>
        </p:txBody>
      </p:sp>
      <p:sp>
        <p:nvSpPr>
          <p:cNvPr id="56"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251867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5"/>
          <p:cNvSpPr txBox="1">
            <a:spLocks noChangeArrowheads="1"/>
          </p:cNvSpPr>
          <p:nvPr/>
        </p:nvSpPr>
        <p:spPr bwMode="auto">
          <a:xfrm>
            <a:off x="158750" y="176530"/>
            <a:ext cx="4288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solidFill>
                  <a:schemeClr val="tx2"/>
                </a:solidFill>
                <a:latin typeface="黑体" panose="02010609060101010101" pitchFamily="49" charset="-122"/>
                <a:ea typeface="黑体" panose="02010609060101010101" pitchFamily="49" charset="-122"/>
                <a:cs typeface="+mj-cs"/>
              </a:rPr>
              <a:t>格尼斯堡七桥问题</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27651" name="TextBox 5"/>
          <p:cNvSpPr txBox="1">
            <a:spLocks noChangeArrowheads="1"/>
          </p:cNvSpPr>
          <p:nvPr/>
        </p:nvSpPr>
        <p:spPr bwMode="auto">
          <a:xfrm>
            <a:off x="255905" y="1369786"/>
            <a:ext cx="835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a:spcBef>
                <a:spcPct val="0"/>
              </a:spcBef>
              <a:buClrTx/>
              <a:buSzTx/>
              <a:buFont typeface="Wingdings" panose="05000000000000000000" pitchFamily="2" charset="2"/>
              <a:buChar char="Ø"/>
            </a:pPr>
            <a:r>
              <a:rPr lang="zh-CN" altLang="en-US" sz="2400" dirty="0" smtClean="0">
                <a:latin typeface="黑体" pitchFamily="49" charset="-122"/>
              </a:rPr>
              <a:t>一</a:t>
            </a:r>
            <a:r>
              <a:rPr lang="zh-CN" altLang="en-US" sz="2400" dirty="0">
                <a:latin typeface="黑体" pitchFamily="49" charset="-122"/>
              </a:rPr>
              <a:t>笔画问题</a:t>
            </a:r>
            <a:r>
              <a:rPr lang="en-US" altLang="zh-CN" sz="2400" dirty="0">
                <a:latin typeface="黑体" pitchFamily="49" charset="-122"/>
              </a:rPr>
              <a:t>—&gt;</a:t>
            </a:r>
            <a:r>
              <a:rPr lang="zh-CN" altLang="en-US" sz="2400" dirty="0">
                <a:latin typeface="黑体" pitchFamily="49" charset="-122"/>
              </a:rPr>
              <a:t>哥斯尼堡七桥问题</a:t>
            </a:r>
            <a:r>
              <a:rPr lang="en-US" altLang="zh-CN" sz="2400" dirty="0">
                <a:latin typeface="黑体" pitchFamily="49" charset="-122"/>
              </a:rPr>
              <a:t>—&gt;</a:t>
            </a:r>
            <a:r>
              <a:rPr lang="zh-CN" altLang="en-US" sz="2400" dirty="0">
                <a:latin typeface="黑体" pitchFamily="49" charset="-122"/>
              </a:rPr>
              <a:t>欧拉回</a:t>
            </a:r>
            <a:r>
              <a:rPr lang="zh-CN" altLang="en-US" sz="2400" dirty="0" smtClean="0">
                <a:latin typeface="黑体" pitchFamily="49" charset="-122"/>
              </a:rPr>
              <a:t>路</a:t>
            </a:r>
            <a:endParaRPr lang="en-US" altLang="zh-CN" sz="2400" dirty="0">
              <a:latin typeface="Arial" pitchFamily="34" charset="0"/>
              <a:ea typeface="宋体" pitchFamily="2" charset="-122"/>
            </a:endParaRPr>
          </a:p>
        </p:txBody>
      </p:sp>
      <p:sp>
        <p:nvSpPr>
          <p:cNvPr id="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5"/>
          <p:cNvSpPr txBox="1">
            <a:spLocks noChangeArrowheads="1"/>
          </p:cNvSpPr>
          <p:nvPr/>
        </p:nvSpPr>
        <p:spPr bwMode="auto">
          <a:xfrm>
            <a:off x="255905" y="5551361"/>
            <a:ext cx="8715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a:spcBef>
                <a:spcPct val="0"/>
              </a:spcBef>
              <a:buClrTx/>
              <a:buSzTx/>
              <a:buFont typeface="Wingdings" panose="05000000000000000000" pitchFamily="2" charset="2"/>
              <a:buChar char="q"/>
            </a:pPr>
            <a:r>
              <a:rPr lang="zh-CN" altLang="en-US" sz="2400" dirty="0" smtClean="0">
                <a:latin typeface="黑体" pitchFamily="49" charset="-122"/>
              </a:rPr>
              <a:t>欧拉回路定理</a:t>
            </a:r>
            <a:r>
              <a:rPr lang="zh-CN" altLang="en-US" sz="2000" dirty="0" smtClean="0">
                <a:latin typeface="黑体" pitchFamily="49" charset="-122"/>
              </a:rPr>
              <a:t>：</a:t>
            </a:r>
            <a:r>
              <a:rPr lang="zh-CN" altLang="en-US" sz="2000" dirty="0" smtClean="0">
                <a:latin typeface="宋体" panose="02010600030101010101" pitchFamily="2" charset="-122"/>
                <a:ea typeface="宋体" panose="02010600030101010101" pitchFamily="2" charset="-122"/>
              </a:rPr>
              <a:t>使一</a:t>
            </a:r>
            <a:r>
              <a:rPr lang="zh-CN" altLang="en-US" sz="2000" dirty="0">
                <a:latin typeface="宋体" panose="02010600030101010101" pitchFamily="2" charset="-122"/>
                <a:ea typeface="宋体" panose="02010600030101010101" pitchFamily="2" charset="-122"/>
              </a:rPr>
              <a:t>个图能够一笔画出</a:t>
            </a:r>
            <a:r>
              <a:rPr lang="en-US"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 当且仅当</a:t>
            </a:r>
            <a:r>
              <a:rPr lang="zh-CN" altLang="en-US" sz="2000" dirty="0">
                <a:latin typeface="宋体" panose="02010600030101010101" pitchFamily="2" charset="-122"/>
                <a:ea typeface="宋体" panose="02010600030101010101" pitchFamily="2" charset="-122"/>
              </a:rPr>
              <a:t>该图中</a:t>
            </a:r>
            <a:r>
              <a:rPr lang="zh-CN" altLang="en-US" sz="2000" dirty="0" smtClean="0">
                <a:latin typeface="宋体" panose="02010600030101010101" pitchFamily="2" charset="-122"/>
                <a:ea typeface="宋体" panose="02010600030101010101" pitchFamily="2" charset="-122"/>
              </a:rPr>
              <a:t>有</a:t>
            </a:r>
            <a:r>
              <a:rPr lang="en-US" altLang="zh-CN" sz="2000" dirty="0" smtClean="0">
                <a:latin typeface="宋体" panose="02010600030101010101" pitchFamily="2" charset="-122"/>
                <a:ea typeface="宋体" panose="02010600030101010101" pitchFamily="2" charset="-122"/>
              </a:rPr>
              <a:t>0</a:t>
            </a:r>
            <a:r>
              <a:rPr lang="zh-CN" altLang="en-US" sz="2000" dirty="0" smtClean="0">
                <a:latin typeface="宋体" panose="02010600030101010101" pitchFamily="2" charset="-122"/>
                <a:ea typeface="宋体" panose="02010600030101010101" pitchFamily="2" charset="-122"/>
              </a:rPr>
              <a:t>或</a:t>
            </a:r>
            <a:r>
              <a:rPr lang="en-US" altLang="zh-CN" sz="2000" dirty="0" smtClean="0">
                <a:latin typeface="宋体" panose="02010600030101010101" pitchFamily="2" charset="-122"/>
                <a:ea typeface="宋体" panose="02010600030101010101" pitchFamily="2" charset="-122"/>
              </a:rPr>
              <a:t>2</a:t>
            </a:r>
            <a:r>
              <a:rPr lang="zh-CN" altLang="en-US" sz="2000" dirty="0" smtClean="0">
                <a:latin typeface="宋体" panose="02010600030101010101" pitchFamily="2" charset="-122"/>
                <a:ea typeface="宋体" panose="02010600030101010101" pitchFamily="2" charset="-122"/>
              </a:rPr>
              <a:t>个奇点</a:t>
            </a:r>
            <a:endParaRPr lang="en-US" altLang="zh-CN" sz="2000" dirty="0" smtClean="0">
              <a:latin typeface="宋体" panose="02010600030101010101" pitchFamily="2" charset="-122"/>
              <a:ea typeface="宋体" panose="02010600030101010101" pitchFamily="2" charset="-122"/>
            </a:endParaRPr>
          </a:p>
        </p:txBody>
      </p:sp>
      <p:grpSp>
        <p:nvGrpSpPr>
          <p:cNvPr id="5" name="组合 4"/>
          <p:cNvGrpSpPr/>
          <p:nvPr/>
        </p:nvGrpSpPr>
        <p:grpSpPr>
          <a:xfrm>
            <a:off x="468312" y="2032984"/>
            <a:ext cx="8207376" cy="3081470"/>
            <a:chOff x="468312" y="1626584"/>
            <a:chExt cx="8207376" cy="3081470"/>
          </a:xfrm>
        </p:grpSpPr>
        <p:pic>
          <p:nvPicPr>
            <p:cNvPr id="27653" name="Picture 2" descr="http://www.huabeisai.cn/upload/html/2012/4/1/yuzan12898201204011023017495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2" y="1626584"/>
              <a:ext cx="8207376" cy="301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Box 14"/>
            <p:cNvSpPr txBox="1">
              <a:spLocks noChangeArrowheads="1"/>
            </p:cNvSpPr>
            <p:nvPr/>
          </p:nvSpPr>
          <p:spPr bwMode="auto">
            <a:xfrm>
              <a:off x="4846320" y="4400079"/>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400" dirty="0">
                  <a:latin typeface="+mn-ea"/>
                  <a:ea typeface="+mn-ea"/>
                </a:rPr>
                <a:t>七桥问题</a:t>
              </a:r>
              <a:endParaRPr lang="en-US" altLang="en-US" sz="1400" dirty="0">
                <a:latin typeface="+mn-ea"/>
                <a:ea typeface="+mn-ea"/>
              </a:endParaRPr>
            </a:p>
          </p:txBody>
        </p:sp>
        <p:sp>
          <p:nvSpPr>
            <p:cNvPr id="4" name="TextBox 3"/>
            <p:cNvSpPr txBox="1"/>
            <p:nvPr/>
          </p:nvSpPr>
          <p:spPr>
            <a:xfrm>
              <a:off x="2641600" y="1650987"/>
              <a:ext cx="338554" cy="369332"/>
            </a:xfrm>
            <a:prstGeom prst="rect">
              <a:avLst/>
            </a:prstGeom>
            <a:noFill/>
          </p:spPr>
          <p:txBody>
            <a:bodyPr wrap="none" rtlCol="0">
              <a:spAutoFit/>
            </a:bodyPr>
            <a:lstStyle/>
            <a:p>
              <a:r>
                <a:rPr lang="en-US" dirty="0" smtClean="0"/>
                <a:t>A</a:t>
              </a:r>
              <a:endParaRPr lang="en-US" dirty="0"/>
            </a:p>
          </p:txBody>
        </p:sp>
        <p:sp>
          <p:nvSpPr>
            <p:cNvPr id="13" name="TextBox 12"/>
            <p:cNvSpPr txBox="1"/>
            <p:nvPr/>
          </p:nvSpPr>
          <p:spPr>
            <a:xfrm>
              <a:off x="6522720" y="1800080"/>
              <a:ext cx="338554" cy="369332"/>
            </a:xfrm>
            <a:prstGeom prst="rect">
              <a:avLst/>
            </a:prstGeom>
            <a:noFill/>
          </p:spPr>
          <p:txBody>
            <a:bodyPr wrap="none" rtlCol="0">
              <a:spAutoFit/>
            </a:bodyPr>
            <a:lstStyle/>
            <a:p>
              <a:r>
                <a:rPr lang="en-US" dirty="0" smtClean="0"/>
                <a:t>A</a:t>
              </a:r>
              <a:endParaRPr lang="en-US" dirty="0"/>
            </a:p>
          </p:txBody>
        </p:sp>
        <p:sp>
          <p:nvSpPr>
            <p:cNvPr id="14" name="TextBox 13"/>
            <p:cNvSpPr txBox="1"/>
            <p:nvPr/>
          </p:nvSpPr>
          <p:spPr>
            <a:xfrm>
              <a:off x="2090460" y="3029440"/>
              <a:ext cx="338554" cy="369332"/>
            </a:xfrm>
            <a:prstGeom prst="rect">
              <a:avLst/>
            </a:prstGeom>
            <a:noFill/>
          </p:spPr>
          <p:txBody>
            <a:bodyPr wrap="none" rtlCol="0">
              <a:spAutoFit/>
            </a:bodyPr>
            <a:lstStyle/>
            <a:p>
              <a:r>
                <a:rPr lang="en-US" dirty="0" smtClean="0"/>
                <a:t>B</a:t>
              </a:r>
              <a:endParaRPr lang="en-US" dirty="0"/>
            </a:p>
          </p:txBody>
        </p:sp>
        <p:sp>
          <p:nvSpPr>
            <p:cNvPr id="16" name="TextBox 15"/>
            <p:cNvSpPr txBox="1"/>
            <p:nvPr/>
          </p:nvSpPr>
          <p:spPr>
            <a:xfrm>
              <a:off x="6184166" y="3029440"/>
              <a:ext cx="338554"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6685585" y="4215413"/>
              <a:ext cx="351378" cy="369332"/>
            </a:xfrm>
            <a:prstGeom prst="rect">
              <a:avLst/>
            </a:prstGeom>
            <a:noFill/>
          </p:spPr>
          <p:txBody>
            <a:bodyPr wrap="none" rtlCol="0">
              <a:spAutoFit/>
            </a:bodyPr>
            <a:lstStyle/>
            <a:p>
              <a:r>
                <a:rPr lang="en-US" dirty="0" smtClean="0"/>
                <a:t>C</a:t>
              </a:r>
              <a:endParaRPr lang="en-US" dirty="0"/>
            </a:p>
          </p:txBody>
        </p:sp>
        <p:sp>
          <p:nvSpPr>
            <p:cNvPr id="18" name="TextBox 17"/>
            <p:cNvSpPr txBox="1"/>
            <p:nvPr/>
          </p:nvSpPr>
          <p:spPr>
            <a:xfrm>
              <a:off x="8324310" y="3029440"/>
              <a:ext cx="351378" cy="369332"/>
            </a:xfrm>
            <a:prstGeom prst="rect">
              <a:avLst/>
            </a:prstGeom>
            <a:noFill/>
          </p:spPr>
          <p:txBody>
            <a:bodyPr wrap="none" rtlCol="0">
              <a:spAutoFit/>
            </a:bodyPr>
            <a:lstStyle/>
            <a:p>
              <a:r>
                <a:rPr lang="en-US" dirty="0" smtClean="0"/>
                <a:t>D</a:t>
              </a:r>
              <a:endParaRPr lang="en-US" dirty="0"/>
            </a:p>
          </p:txBody>
        </p:sp>
        <p:sp>
          <p:nvSpPr>
            <p:cNvPr id="19" name="TextBox 18"/>
            <p:cNvSpPr txBox="1"/>
            <p:nvPr/>
          </p:nvSpPr>
          <p:spPr>
            <a:xfrm>
              <a:off x="4597653" y="3029439"/>
              <a:ext cx="248667" cy="369332"/>
            </a:xfrm>
            <a:prstGeom prst="rect">
              <a:avLst/>
            </a:prstGeom>
            <a:noFill/>
          </p:spPr>
          <p:txBody>
            <a:bodyPr wrap="square" rtlCol="0">
              <a:spAutoFit/>
            </a:bodyPr>
            <a:lstStyle/>
            <a:p>
              <a:r>
                <a:rPr lang="en-US" dirty="0" smtClean="0"/>
                <a:t>D</a:t>
              </a:r>
              <a:endParaRPr lang="en-US" dirty="0"/>
            </a:p>
          </p:txBody>
        </p:sp>
        <p:sp>
          <p:nvSpPr>
            <p:cNvPr id="20" name="TextBox 19"/>
            <p:cNvSpPr txBox="1"/>
            <p:nvPr/>
          </p:nvSpPr>
          <p:spPr>
            <a:xfrm>
              <a:off x="2810877" y="4302366"/>
              <a:ext cx="351378" cy="369332"/>
            </a:xfrm>
            <a:prstGeom prst="rect">
              <a:avLst/>
            </a:prstGeom>
            <a:noFill/>
          </p:spPr>
          <p:txBody>
            <a:bodyPr wrap="none" rtlCol="0">
              <a:spAutoFit/>
            </a:bodyPr>
            <a:lstStyle/>
            <a:p>
              <a:r>
                <a:rPr lang="en-US" dirty="0" smtClean="0"/>
                <a:t>C</a:t>
              </a:r>
              <a:endParaRPr lang="en-US" dirty="0"/>
            </a:p>
          </p:txBody>
        </p:sp>
      </p:grpSp>
      <p:sp>
        <p:nvSpPr>
          <p:cNvPr id="24"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21</a:t>
            </a:fld>
            <a:endParaRPr lang="zh-CN" altLang="en-US" sz="1000" smtClean="0">
              <a:ea typeface="宋体" panose="02010600030101010101" pitchFamily="2" charset="-122"/>
            </a:endParaRPr>
          </a:p>
        </p:txBody>
      </p:sp>
      <p:sp>
        <p:nvSpPr>
          <p:cNvPr id="25"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21235626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9700" y="2062977"/>
            <a:ext cx="3749732" cy="3276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n w="12700">
                <a:solidFill>
                  <a:schemeClr val="tx1"/>
                </a:solidFill>
              </a:ln>
            </a:endParaRPr>
          </a:p>
        </p:txBody>
      </p:sp>
      <p:sp>
        <p:nvSpPr>
          <p:cNvPr id="15362" name="TextBox 5"/>
          <p:cNvSpPr txBox="1">
            <a:spLocks noChangeArrowheads="1"/>
          </p:cNvSpPr>
          <p:nvPr/>
        </p:nvSpPr>
        <p:spPr bwMode="auto">
          <a:xfrm>
            <a:off x="168910" y="164478"/>
            <a:ext cx="223651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solidFill>
                  <a:schemeClr val="tx2"/>
                </a:solidFill>
                <a:latin typeface="黑体" panose="02010609060101010101" pitchFamily="49" charset="-122"/>
                <a:ea typeface="黑体" panose="02010609060101010101" pitchFamily="49" charset="-122"/>
                <a:cs typeface="+mj-cs"/>
              </a:rPr>
              <a:t>欧拉回路</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27651" name="TextBox 5"/>
          <p:cNvSpPr txBox="1">
            <a:spLocks noChangeArrowheads="1"/>
          </p:cNvSpPr>
          <p:nvPr/>
        </p:nvSpPr>
        <p:spPr bwMode="auto">
          <a:xfrm>
            <a:off x="258128" y="1311971"/>
            <a:ext cx="835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a:spcBef>
                <a:spcPct val="0"/>
              </a:spcBef>
              <a:buClrTx/>
              <a:buSzTx/>
              <a:buFont typeface="Wingdings" panose="05000000000000000000" pitchFamily="2" charset="2"/>
              <a:buChar char="Ø"/>
            </a:pPr>
            <a:r>
              <a:rPr lang="zh-CN" altLang="en-US" sz="2000" dirty="0" smtClean="0">
                <a:latin typeface="黑体" pitchFamily="49" charset="-122"/>
              </a:rPr>
              <a:t>电子学通道为</a:t>
            </a:r>
            <a:r>
              <a:rPr lang="zh-CN" altLang="en-US" sz="2000" dirty="0">
                <a:solidFill>
                  <a:srgbClr val="0066FF"/>
                </a:solidFill>
                <a:latin typeface="黑体" pitchFamily="49" charset="-122"/>
              </a:rPr>
              <a:t>顶点</a:t>
            </a:r>
            <a:r>
              <a:rPr lang="zh-CN" altLang="en-US" sz="2000" dirty="0" smtClean="0">
                <a:latin typeface="黑体" pitchFamily="49" charset="-122"/>
              </a:rPr>
              <a:t>，两两</a:t>
            </a:r>
            <a:r>
              <a:rPr lang="zh-CN" altLang="en-US" sz="2000" dirty="0">
                <a:latin typeface="黑体" pitchFamily="49" charset="-122"/>
              </a:rPr>
              <a:t>有序</a:t>
            </a:r>
            <a:r>
              <a:rPr lang="zh-CN" altLang="en-US" sz="2000" dirty="0" smtClean="0">
                <a:latin typeface="黑体" pitchFamily="49" charset="-122"/>
              </a:rPr>
              <a:t>组合为</a:t>
            </a:r>
            <a:r>
              <a:rPr lang="zh-CN" altLang="en-US" sz="2000" dirty="0" smtClean="0">
                <a:solidFill>
                  <a:srgbClr val="FF0000"/>
                </a:solidFill>
                <a:latin typeface="黑体" pitchFamily="49" charset="-122"/>
              </a:rPr>
              <a:t>路径</a:t>
            </a:r>
            <a:endParaRPr lang="en-US" altLang="zh-CN" sz="2000" dirty="0">
              <a:solidFill>
                <a:srgbClr val="FF0000"/>
              </a:solidFill>
              <a:latin typeface="Arial" pitchFamily="34" charset="0"/>
              <a:ea typeface="宋体" pitchFamily="2" charset="-122"/>
            </a:endParaRPr>
          </a:p>
        </p:txBody>
      </p:sp>
      <p:sp>
        <p:nvSpPr>
          <p:cNvPr id="27656" name="TextBox 8"/>
          <p:cNvSpPr txBox="1">
            <a:spLocks noChangeArrowheads="1"/>
          </p:cNvSpPr>
          <p:nvPr/>
        </p:nvSpPr>
        <p:spPr bwMode="auto">
          <a:xfrm>
            <a:off x="1237435" y="4514850"/>
            <a:ext cx="23503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600" dirty="0" smtClean="0">
                <a:latin typeface="+mn-ea"/>
                <a:ea typeface="+mn-ea"/>
              </a:rPr>
              <a:t>3</a:t>
            </a:r>
            <a:r>
              <a:rPr lang="zh-CN" altLang="en-US" sz="1600" dirty="0" smtClean="0">
                <a:latin typeface="+mn-ea"/>
                <a:ea typeface="+mn-ea"/>
              </a:rPr>
              <a:t>通道感应编码</a:t>
            </a:r>
            <a:r>
              <a:rPr lang="zh-CN" altLang="en-US" sz="1600" dirty="0">
                <a:latin typeface="+mn-ea"/>
                <a:ea typeface="+mn-ea"/>
              </a:rPr>
              <a:t>欧拉回路</a:t>
            </a:r>
            <a:endParaRPr lang="en-US" altLang="en-US" sz="1600" dirty="0">
              <a:latin typeface="+mn-ea"/>
              <a:ea typeface="+mn-ea"/>
            </a:endParaRPr>
          </a:p>
        </p:txBody>
      </p:sp>
      <p:sp>
        <p:nvSpPr>
          <p:cNvPr id="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15" name="TextBox 5"/>
              <p:cNvSpPr txBox="1">
                <a:spLocks noChangeArrowheads="1"/>
              </p:cNvSpPr>
              <p:nvPr/>
            </p:nvSpPr>
            <p:spPr bwMode="auto">
              <a:xfrm>
                <a:off x="258128" y="5241052"/>
                <a:ext cx="8715375" cy="10156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a:spcBef>
                    <a:spcPct val="0"/>
                  </a:spcBef>
                  <a:buClrTx/>
                  <a:buSzTx/>
                  <a:buFont typeface="Wingdings" panose="05000000000000000000" pitchFamily="2" charset="2"/>
                  <a:buChar char="q"/>
                </a:pPr>
                <a:r>
                  <a:rPr lang="zh-CN" altLang="en-US" sz="2000" dirty="0" smtClean="0">
                    <a:latin typeface="Times New Roman" panose="02020603050405020304" pitchFamily="18" charset="0"/>
                    <a:cs typeface="Times New Roman" panose="02020603050405020304" pitchFamily="18" charset="0"/>
                  </a:rPr>
                  <a:t>任意通道数</a:t>
                </a:r>
                <a:r>
                  <a:rPr lang="en-US" altLang="zh-CN" sz="2000" dirty="0" smtClean="0">
                    <a:latin typeface="Times New Roman" panose="02020603050405020304" pitchFamily="18" charset="0"/>
                    <a:cs typeface="Times New Roman" panose="02020603050405020304" pitchFamily="18" charset="0"/>
                  </a:rPr>
                  <a:t>n</a:t>
                </a:r>
                <a:r>
                  <a:rPr lang="zh-CN" altLang="en-US" sz="2000" dirty="0" smtClean="0">
                    <a:latin typeface="Times New Roman" panose="02020603050405020304" pitchFamily="18" charset="0"/>
                    <a:cs typeface="Times New Roman" panose="02020603050405020304" pitchFamily="18" charset="0"/>
                  </a:rPr>
                  <a:t>有偶点</a:t>
                </a:r>
                <a:r>
                  <a:rPr lang="en-US" altLang="zh-CN" sz="2000" dirty="0" smtClean="0">
                    <a:latin typeface="Times New Roman" panose="02020603050405020304" pitchFamily="18" charset="0"/>
                    <a:cs typeface="Times New Roman" panose="02020603050405020304" pitchFamily="18" charset="0"/>
                  </a:rPr>
                  <a:t>2(n-1)</a:t>
                </a:r>
                <a:r>
                  <a:rPr lang="zh-CN" altLang="en-US" sz="2000" dirty="0">
                    <a:latin typeface="黑体" pitchFamily="49" charset="-122"/>
                  </a:rPr>
                  <a:t>，构成欧拉回</a:t>
                </a:r>
                <a:r>
                  <a:rPr lang="zh-CN" altLang="en-US" sz="2000" dirty="0" smtClean="0">
                    <a:latin typeface="黑体" pitchFamily="49" charset="-122"/>
                  </a:rPr>
                  <a:t>路，最大编码</a:t>
                </a:r>
                <a:r>
                  <a:rPr lang="zh-CN" altLang="en-US" sz="2000" dirty="0">
                    <a:latin typeface="黑体" pitchFamily="49" charset="-122"/>
                  </a:rPr>
                  <a:t>读出</a:t>
                </a:r>
                <a14:m>
                  <m:oMath xmlns:m="http://schemas.openxmlformats.org/officeDocument/2006/math">
                    <m:sSubSup>
                      <m:sSubSupPr>
                        <m:ctrlPr>
                          <a:rPr lang="en-US" sz="2000" i="1">
                            <a:latin typeface="Cambria Math"/>
                          </a:rPr>
                        </m:ctrlPr>
                      </m:sSubSupPr>
                      <m:e>
                        <m:r>
                          <a:rPr lang="en-US" sz="2000" b="0" i="1" smtClean="0">
                            <a:latin typeface="Cambria Math"/>
                          </a:rPr>
                          <m:t>𝑃</m:t>
                        </m:r>
                      </m:e>
                      <m:sub>
                        <m:r>
                          <a:rPr lang="en-US" altLang="zh-CN" sz="2000" smtClean="0">
                            <a:latin typeface="Cambria Math"/>
                          </a:rPr>
                          <m:t>𝑛</m:t>
                        </m:r>
                      </m:sub>
                      <m:sup>
                        <m:r>
                          <a:rPr lang="en-US" sz="2000">
                            <a:latin typeface="Cambria Math"/>
                          </a:rPr>
                          <m:t>2</m:t>
                        </m:r>
                      </m:sup>
                    </m:sSubSup>
                  </m:oMath>
                </a14:m>
                <a:r>
                  <a:rPr lang="zh-CN" altLang="en-US" sz="2000" dirty="0" smtClean="0">
                    <a:latin typeface="黑体" pitchFamily="49" charset="-122"/>
                  </a:rPr>
                  <a:t>个阳极条</a:t>
                </a:r>
                <a:endParaRPr lang="en-US" altLang="zh-CN" sz="2000" dirty="0" smtClean="0">
                  <a:latin typeface="黑体" pitchFamily="49" charset="-122"/>
                </a:endParaRPr>
              </a:p>
              <a:p>
                <a:pPr>
                  <a:spcBef>
                    <a:spcPct val="0"/>
                  </a:spcBef>
                  <a:buClrTx/>
                  <a:buSzTx/>
                  <a:buFont typeface="Wingdings" panose="05000000000000000000" pitchFamily="2" charset="2"/>
                  <a:buChar char="q"/>
                </a:pPr>
                <a:endParaRPr lang="en-US" altLang="zh-CN" sz="2000" dirty="0" smtClean="0">
                  <a:latin typeface="黑体" pitchFamily="49" charset="-122"/>
                </a:endParaRPr>
              </a:p>
              <a:p>
                <a:pPr>
                  <a:spcBef>
                    <a:spcPct val="0"/>
                  </a:spcBef>
                  <a:buClrTx/>
                  <a:buSzTx/>
                  <a:buFont typeface="Wingdings" panose="05000000000000000000" pitchFamily="2" charset="2"/>
                  <a:buChar char="q"/>
                </a:pPr>
                <a:r>
                  <a:rPr lang="zh-CN" altLang="en-US" sz="2000" dirty="0" smtClean="0">
                    <a:latin typeface="黑体" pitchFamily="49" charset="-122"/>
                  </a:rPr>
                  <a:t>欧拉回路不唯一，存在多种编码方式</a:t>
                </a:r>
                <a:endParaRPr lang="en-US" altLang="zh-CN" sz="2000" dirty="0" smtClean="0">
                  <a:latin typeface="黑体" pitchFamily="49" charset="-122"/>
                </a:endParaRPr>
              </a:p>
            </p:txBody>
          </p:sp>
        </mc:Choice>
        <mc:Fallback xmlns="">
          <p:sp>
            <p:nvSpPr>
              <p:cNvPr id="15" name="TextBox 5"/>
              <p:cNvSpPr txBox="1">
                <a:spLocks noRot="1" noChangeAspect="1" noMove="1" noResize="1" noEditPoints="1" noAdjustHandles="1" noChangeArrowheads="1" noChangeShapeType="1" noTextEdit="1"/>
              </p:cNvSpPr>
              <p:nvPr/>
            </p:nvSpPr>
            <p:spPr bwMode="auto">
              <a:xfrm>
                <a:off x="258128" y="5241052"/>
                <a:ext cx="8715375" cy="1015663"/>
              </a:xfrm>
              <a:prstGeom prst="rect">
                <a:avLst/>
              </a:prstGeom>
              <a:blipFill rotWithShape="1">
                <a:blip r:embed="rId3"/>
                <a:stretch>
                  <a:fillRect l="-559" t="-4217" b="-102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TextBox 11"/>
          <p:cNvSpPr txBox="1"/>
          <p:nvPr/>
        </p:nvSpPr>
        <p:spPr>
          <a:xfrm>
            <a:off x="2195177" y="2089432"/>
            <a:ext cx="395300" cy="475712"/>
          </a:xfrm>
          <a:prstGeom prst="rect">
            <a:avLst/>
          </a:prstGeom>
          <a:noFill/>
        </p:spPr>
        <p:txBody>
          <a:bodyPr wrap="none" rtlCol="0">
            <a:spAutoFit/>
          </a:bodyPr>
          <a:lstStyle/>
          <a:p>
            <a:r>
              <a:rPr lang="en-US" sz="2000" dirty="0" smtClean="0"/>
              <a:t>1</a:t>
            </a:r>
            <a:endParaRPr lang="en-US" sz="2000" dirty="0"/>
          </a:p>
        </p:txBody>
      </p:sp>
      <p:sp>
        <p:nvSpPr>
          <p:cNvPr id="14" name="TextBox 13"/>
          <p:cNvSpPr txBox="1"/>
          <p:nvPr/>
        </p:nvSpPr>
        <p:spPr>
          <a:xfrm>
            <a:off x="1051367" y="3672716"/>
            <a:ext cx="395300" cy="475712"/>
          </a:xfrm>
          <a:prstGeom prst="rect">
            <a:avLst/>
          </a:prstGeom>
          <a:noFill/>
        </p:spPr>
        <p:txBody>
          <a:bodyPr wrap="none" rtlCol="0">
            <a:spAutoFit/>
          </a:bodyPr>
          <a:lstStyle/>
          <a:p>
            <a:r>
              <a:rPr lang="en-US" sz="2000" dirty="0" smtClean="0"/>
              <a:t>2</a:t>
            </a:r>
            <a:endParaRPr lang="en-US" sz="2000" dirty="0"/>
          </a:p>
        </p:txBody>
      </p:sp>
      <p:sp>
        <p:nvSpPr>
          <p:cNvPr id="16" name="TextBox 15"/>
          <p:cNvSpPr txBox="1"/>
          <p:nvPr/>
        </p:nvSpPr>
        <p:spPr>
          <a:xfrm>
            <a:off x="3093009" y="3672716"/>
            <a:ext cx="395300" cy="475712"/>
          </a:xfrm>
          <a:prstGeom prst="rect">
            <a:avLst/>
          </a:prstGeom>
          <a:noFill/>
        </p:spPr>
        <p:txBody>
          <a:bodyPr wrap="none" rtlCol="0">
            <a:spAutoFit/>
          </a:bodyPr>
          <a:lstStyle/>
          <a:p>
            <a:r>
              <a:rPr lang="en-US" sz="2000" dirty="0" smtClean="0"/>
              <a:t>3</a:t>
            </a:r>
            <a:endParaRPr lang="en-US" sz="2000" dirty="0"/>
          </a:p>
        </p:txBody>
      </p:sp>
      <p:cxnSp>
        <p:nvCxnSpPr>
          <p:cNvPr id="17" name="曲线连接符 16"/>
          <p:cNvCxnSpPr>
            <a:stCxn id="12" idx="1"/>
            <a:endCxn id="14" idx="0"/>
          </p:cNvCxnSpPr>
          <p:nvPr/>
        </p:nvCxnSpPr>
        <p:spPr>
          <a:xfrm rot="10800000" flipV="1">
            <a:off x="1249017" y="2327288"/>
            <a:ext cx="946160" cy="1345428"/>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14" idx="2"/>
            <a:endCxn id="16" idx="2"/>
          </p:cNvCxnSpPr>
          <p:nvPr/>
        </p:nvCxnSpPr>
        <p:spPr>
          <a:xfrm rot="16200000" flipH="1">
            <a:off x="2269956" y="3127606"/>
            <a:ext cx="15100" cy="2041642"/>
          </a:xfrm>
          <a:prstGeom prst="curvedConnector3">
            <a:avLst>
              <a:gd name="adj1" fmla="val 180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曲线连接符 18"/>
          <p:cNvCxnSpPr>
            <a:endCxn id="12" idx="3"/>
          </p:cNvCxnSpPr>
          <p:nvPr/>
        </p:nvCxnSpPr>
        <p:spPr>
          <a:xfrm rot="16200000" flipV="1">
            <a:off x="2266006" y="2651760"/>
            <a:ext cx="1525729" cy="876786"/>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rot="16200000" flipH="1">
            <a:off x="2162047" y="2738636"/>
            <a:ext cx="1351645" cy="708895"/>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10800000">
            <a:off x="1381834" y="4089184"/>
            <a:ext cx="1728696" cy="15100"/>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rot="5400000" flipH="1" flipV="1">
            <a:off x="1202755" y="2538764"/>
            <a:ext cx="1313031" cy="954870"/>
          </a:xfrm>
          <a:prstGeom prst="curvedConnector3">
            <a:avLst>
              <a:gd name="adj1" fmla="val 4264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22</a:t>
            </a:fld>
            <a:endParaRPr lang="zh-CN" altLang="en-US" sz="1000" smtClean="0">
              <a:ea typeface="宋体" panose="02010600030101010101" pitchFamily="2" charset="-122"/>
            </a:endParaRPr>
          </a:p>
        </p:txBody>
      </p:sp>
      <p:sp>
        <p:nvSpPr>
          <p:cNvPr id="28"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4" name="TextBox 3"/>
          <p:cNvSpPr txBox="1"/>
          <p:nvPr/>
        </p:nvSpPr>
        <p:spPr>
          <a:xfrm>
            <a:off x="5293775" y="2031652"/>
            <a:ext cx="505267" cy="369332"/>
          </a:xfrm>
          <a:prstGeom prst="rect">
            <a:avLst/>
          </a:prstGeom>
          <a:noFill/>
        </p:spPr>
        <p:txBody>
          <a:bodyPr wrap="none" rtlCol="0" anchor="b">
            <a:spAutoFit/>
          </a:bodyPr>
          <a:lstStyle/>
          <a:p>
            <a:r>
              <a:rPr lang="en-US" dirty="0" smtClean="0"/>
              <a:t>1 2</a:t>
            </a:r>
            <a:endParaRPr lang="en-US" dirty="0"/>
          </a:p>
        </p:txBody>
      </p:sp>
      <p:sp>
        <p:nvSpPr>
          <p:cNvPr id="23" name="TextBox 22"/>
          <p:cNvSpPr txBox="1"/>
          <p:nvPr/>
        </p:nvSpPr>
        <p:spPr>
          <a:xfrm>
            <a:off x="5962667" y="2028925"/>
            <a:ext cx="505267" cy="369332"/>
          </a:xfrm>
          <a:prstGeom prst="rect">
            <a:avLst/>
          </a:prstGeom>
          <a:noFill/>
        </p:spPr>
        <p:txBody>
          <a:bodyPr wrap="none" rtlCol="0" anchor="b">
            <a:spAutoFit/>
          </a:bodyPr>
          <a:lstStyle/>
          <a:p>
            <a:r>
              <a:rPr lang="en-US" dirty="0" smtClean="0"/>
              <a:t>2 3</a:t>
            </a:r>
            <a:endParaRPr lang="en-US" dirty="0"/>
          </a:p>
        </p:txBody>
      </p:sp>
      <p:sp>
        <p:nvSpPr>
          <p:cNvPr id="24" name="TextBox 23"/>
          <p:cNvSpPr txBox="1"/>
          <p:nvPr/>
        </p:nvSpPr>
        <p:spPr>
          <a:xfrm>
            <a:off x="6549810" y="2031652"/>
            <a:ext cx="505267" cy="369332"/>
          </a:xfrm>
          <a:prstGeom prst="rect">
            <a:avLst/>
          </a:prstGeom>
          <a:noFill/>
        </p:spPr>
        <p:txBody>
          <a:bodyPr wrap="none" rtlCol="0" anchor="b">
            <a:spAutoFit/>
          </a:bodyPr>
          <a:lstStyle/>
          <a:p>
            <a:r>
              <a:rPr lang="en-US" dirty="0" smtClean="0"/>
              <a:t>3 1</a:t>
            </a:r>
            <a:endParaRPr lang="en-US" dirty="0"/>
          </a:p>
        </p:txBody>
      </p:sp>
      <p:sp>
        <p:nvSpPr>
          <p:cNvPr id="25" name="TextBox 24"/>
          <p:cNvSpPr txBox="1"/>
          <p:nvPr/>
        </p:nvSpPr>
        <p:spPr>
          <a:xfrm>
            <a:off x="7165829" y="2028925"/>
            <a:ext cx="505267" cy="369332"/>
          </a:xfrm>
          <a:prstGeom prst="rect">
            <a:avLst/>
          </a:prstGeom>
          <a:noFill/>
        </p:spPr>
        <p:txBody>
          <a:bodyPr wrap="none" rtlCol="0" anchor="b">
            <a:spAutoFit/>
          </a:bodyPr>
          <a:lstStyle/>
          <a:p>
            <a:r>
              <a:rPr lang="en-US" dirty="0" smtClean="0"/>
              <a:t>1 3</a:t>
            </a:r>
            <a:endParaRPr lang="en-US" dirty="0"/>
          </a:p>
        </p:txBody>
      </p:sp>
      <p:sp>
        <p:nvSpPr>
          <p:cNvPr id="26" name="TextBox 25"/>
          <p:cNvSpPr txBox="1"/>
          <p:nvPr/>
        </p:nvSpPr>
        <p:spPr>
          <a:xfrm>
            <a:off x="7791473" y="2038224"/>
            <a:ext cx="505267" cy="369332"/>
          </a:xfrm>
          <a:prstGeom prst="rect">
            <a:avLst/>
          </a:prstGeom>
          <a:noFill/>
        </p:spPr>
        <p:txBody>
          <a:bodyPr wrap="none" rtlCol="0" anchor="b">
            <a:spAutoFit/>
          </a:bodyPr>
          <a:lstStyle/>
          <a:p>
            <a:r>
              <a:rPr lang="en-US" dirty="0" smtClean="0"/>
              <a:t>3 2</a:t>
            </a:r>
            <a:endParaRPr lang="en-US" dirty="0"/>
          </a:p>
        </p:txBody>
      </p:sp>
      <p:sp>
        <p:nvSpPr>
          <p:cNvPr id="29" name="TextBox 28"/>
          <p:cNvSpPr txBox="1"/>
          <p:nvPr/>
        </p:nvSpPr>
        <p:spPr>
          <a:xfrm>
            <a:off x="8418445" y="2038224"/>
            <a:ext cx="505267" cy="369332"/>
          </a:xfrm>
          <a:prstGeom prst="rect">
            <a:avLst/>
          </a:prstGeom>
          <a:noFill/>
        </p:spPr>
        <p:txBody>
          <a:bodyPr wrap="none" rtlCol="0" anchor="b">
            <a:spAutoFit/>
          </a:bodyPr>
          <a:lstStyle/>
          <a:p>
            <a:r>
              <a:rPr lang="en-US" dirty="0" smtClean="0"/>
              <a:t>2 1</a:t>
            </a:r>
            <a:endParaRPr lang="en-US" dirty="0"/>
          </a:p>
        </p:txBody>
      </p:sp>
      <p:pic>
        <p:nvPicPr>
          <p:cNvPr id="3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264" y="2589152"/>
            <a:ext cx="3921880" cy="243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cxnSp>
        <p:nvCxnSpPr>
          <p:cNvPr id="6" name="直接箭头连接符 5"/>
          <p:cNvCxnSpPr/>
          <p:nvPr/>
        </p:nvCxnSpPr>
        <p:spPr>
          <a:xfrm>
            <a:off x="7091504" y="2398000"/>
            <a:ext cx="0" cy="309117"/>
          </a:xfrm>
          <a:prstGeom prst="straightConnector1">
            <a:avLst/>
          </a:prstGeom>
          <a:ln w="38100">
            <a:solidFill>
              <a:srgbClr val="0066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80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23" grpId="0"/>
      <p:bldP spid="24" grpId="0"/>
      <p:bldP spid="25" grpId="0"/>
      <p:bldP spid="26"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5"/>
          <p:cNvSpPr txBox="1">
            <a:spLocks noChangeArrowheads="1"/>
          </p:cNvSpPr>
          <p:nvPr/>
        </p:nvSpPr>
        <p:spPr bwMode="auto">
          <a:xfrm>
            <a:off x="191770" y="135636"/>
            <a:ext cx="30086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solidFill>
                  <a:schemeClr val="tx2"/>
                </a:solidFill>
                <a:latin typeface="黑体" panose="02010609060101010101" pitchFamily="49" charset="-122"/>
                <a:ea typeface="黑体" panose="02010609060101010101" pitchFamily="49" charset="-122"/>
                <a:cs typeface="+mj-cs"/>
              </a:rPr>
              <a:t>编码规范</a:t>
            </a:r>
            <a:r>
              <a:rPr lang="en-US" altLang="zh-CN" sz="4000" b="1" dirty="0" smtClean="0">
                <a:solidFill>
                  <a:schemeClr val="tx2"/>
                </a:solidFill>
                <a:latin typeface="黑体" panose="02010609060101010101" pitchFamily="49" charset="-122"/>
                <a:ea typeface="黑体" panose="02010609060101010101" pitchFamily="49" charset="-122"/>
                <a:cs typeface="+mj-cs"/>
              </a:rPr>
              <a:t>1</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4" name="矩形 3"/>
          <p:cNvSpPr/>
          <p:nvPr/>
        </p:nvSpPr>
        <p:spPr>
          <a:xfrm>
            <a:off x="275654" y="4382750"/>
            <a:ext cx="1762021" cy="461665"/>
          </a:xfrm>
          <a:prstGeom prst="rect">
            <a:avLst/>
          </a:prstGeom>
        </p:spPr>
        <p:txBody>
          <a:bodyPr wrap="none">
            <a:spAutoFit/>
          </a:bodyPr>
          <a:lstStyle/>
          <a:p>
            <a:pPr marL="342900" indent="-342900">
              <a:buFont typeface="Wingdings" panose="05000000000000000000" pitchFamily="2" charset="2"/>
              <a:buChar char="ü"/>
              <a:defRPr/>
            </a:pPr>
            <a:r>
              <a:rPr lang="zh-CN" altLang="en-US" sz="2400" dirty="0" smtClean="0">
                <a:latin typeface="黑体" panose="02010609060101010101" pitchFamily="49" charset="-122"/>
                <a:ea typeface="黑体" panose="02010609060101010101" pitchFamily="49" charset="-122"/>
                <a:cs typeface="+mj-cs"/>
              </a:rPr>
              <a:t>解码公式</a:t>
            </a:r>
            <a:endParaRPr lang="zh-CN" altLang="en-US" sz="2400" dirty="0">
              <a:latin typeface="黑体" panose="02010609060101010101" pitchFamily="49" charset="-122"/>
              <a:ea typeface="黑体" panose="02010609060101010101" pitchFamily="49" charset="-122"/>
              <a:cs typeface="+mj-cs"/>
            </a:endParaRPr>
          </a:p>
        </p:txBody>
      </p:sp>
      <p:sp>
        <p:nvSpPr>
          <p:cNvPr id="15480" name="TextBox 8"/>
          <p:cNvSpPr txBox="1">
            <a:spLocks noChangeArrowheads="1"/>
          </p:cNvSpPr>
          <p:nvPr/>
        </p:nvSpPr>
        <p:spPr bwMode="auto">
          <a:xfrm>
            <a:off x="941407" y="4831368"/>
            <a:ext cx="49295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2000" dirty="0" smtClean="0">
                <a:latin typeface="黑体" pitchFamily="49" charset="-122"/>
                <a:cs typeface="Times New Roman" pitchFamily="18" charset="0"/>
              </a:rPr>
              <a:t>通过信号</a:t>
            </a:r>
            <a:r>
              <a:rPr lang="zh-CN" altLang="en-US" sz="2000" dirty="0">
                <a:latin typeface="黑体" pitchFamily="49" charset="-122"/>
                <a:cs typeface="Times New Roman" pitchFamily="18" charset="0"/>
              </a:rPr>
              <a:t>大小编码</a:t>
            </a:r>
            <a:r>
              <a:rPr lang="en-US" altLang="zh-CN" sz="2000" dirty="0">
                <a:latin typeface="黑体" pitchFamily="49" charset="-122"/>
                <a:cs typeface="Times New Roman" pitchFamily="18" charset="0"/>
              </a:rPr>
              <a:t>(</a:t>
            </a:r>
            <a:r>
              <a:rPr lang="en-US" altLang="zh-CN" sz="2000" dirty="0" err="1">
                <a:latin typeface="黑体" pitchFamily="49" charset="-122"/>
                <a:cs typeface="Times New Roman" pitchFamily="18" charset="0"/>
              </a:rPr>
              <a:t>xy</a:t>
            </a:r>
            <a:r>
              <a:rPr lang="en-US" altLang="zh-CN" sz="2000" dirty="0" smtClean="0">
                <a:latin typeface="黑体" pitchFamily="49" charset="-122"/>
                <a:cs typeface="Times New Roman" pitchFamily="18" charset="0"/>
              </a:rPr>
              <a:t>)</a:t>
            </a:r>
            <a:r>
              <a:rPr lang="zh-CN" altLang="en-US" sz="2000" dirty="0" smtClean="0">
                <a:latin typeface="黑体" pitchFamily="49" charset="-122"/>
                <a:cs typeface="Times New Roman" pitchFamily="18" charset="0"/>
              </a:rPr>
              <a:t>，则击中</a:t>
            </a:r>
            <a:r>
              <a:rPr lang="zh-CN" altLang="en-US" sz="2000" dirty="0">
                <a:latin typeface="黑体" pitchFamily="49" charset="-122"/>
                <a:cs typeface="Times New Roman" pitchFamily="18" charset="0"/>
              </a:rPr>
              <a:t>位置第</a:t>
            </a:r>
            <a:r>
              <a:rPr lang="en-US" altLang="zh-CN" sz="2000" dirty="0" err="1">
                <a:latin typeface="黑体" pitchFamily="49" charset="-122"/>
                <a:cs typeface="Times New Roman" pitchFamily="18" charset="0"/>
              </a:rPr>
              <a:t>i</a:t>
            </a:r>
            <a:r>
              <a:rPr lang="zh-CN" altLang="en-US" sz="2000" dirty="0">
                <a:latin typeface="黑体" pitchFamily="49" charset="-122"/>
                <a:cs typeface="Times New Roman" pitchFamily="18" charset="0"/>
              </a:rPr>
              <a:t>条</a:t>
            </a:r>
            <a:endParaRPr lang="en-US" altLang="en-US" sz="2000" dirty="0">
              <a:latin typeface="Arial" pitchFamily="34" charset="0"/>
              <a:cs typeface="Times New Roman" pitchFamily="18" charset="0"/>
            </a:endParaRPr>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60" y="1271241"/>
            <a:ext cx="8229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graphicFrame>
        <p:nvGraphicFramePr>
          <p:cNvPr id="5" name="表格 4"/>
          <p:cNvGraphicFramePr>
            <a:graphicFrameLocks noGrp="1"/>
          </p:cNvGraphicFramePr>
          <p:nvPr>
            <p:extLst>
              <p:ext uri="{D42A27DB-BD31-4B8C-83A1-F6EECF244321}">
                <p14:modId xmlns:p14="http://schemas.microsoft.com/office/powerpoint/2010/main" val="436317773"/>
              </p:ext>
            </p:extLst>
          </p:nvPr>
        </p:nvGraphicFramePr>
        <p:xfrm>
          <a:off x="598229" y="3262610"/>
          <a:ext cx="7551261" cy="2240280"/>
        </p:xfrm>
        <a:graphic>
          <a:graphicData uri="http://schemas.openxmlformats.org/drawingml/2006/table">
            <a:tbl>
              <a:tblPr firstRow="1" firstCol="1" bandRow="1">
                <a:tableStyleId>{5C22544A-7EE6-4342-B048-85BDC9FD1C3A}</a:tableStyleId>
              </a:tblPr>
              <a:tblGrid>
                <a:gridCol w="589280"/>
                <a:gridCol w="768218"/>
                <a:gridCol w="641065"/>
                <a:gridCol w="526592"/>
                <a:gridCol w="413466"/>
                <a:gridCol w="582477"/>
                <a:gridCol w="636723"/>
                <a:gridCol w="715049"/>
                <a:gridCol w="666711"/>
                <a:gridCol w="751840"/>
                <a:gridCol w="690880"/>
                <a:gridCol w="568960"/>
              </a:tblGrid>
              <a:tr h="267335">
                <a:tc>
                  <a:txBody>
                    <a:bodyPr/>
                    <a:lstStyle/>
                    <a:p>
                      <a:pPr marR="75565" algn="ctr">
                        <a:lnSpc>
                          <a:spcPct val="150000"/>
                        </a:lnSpc>
                        <a:spcAft>
                          <a:spcPts val="0"/>
                        </a:spcAft>
                      </a:pPr>
                      <a:r>
                        <a:rPr lang="zh-CN" sz="1200" kern="100" dirty="0">
                          <a:effectLst/>
                        </a:rPr>
                        <a:t>行</a:t>
                      </a:r>
                      <a:endParaRPr lang="en-US" sz="1200" kern="100" dirty="0">
                        <a:effectLst/>
                        <a:latin typeface="Calibri"/>
                        <a:ea typeface="宋体"/>
                        <a:cs typeface="Times New Roman"/>
                      </a:endParaRPr>
                    </a:p>
                  </a:txBody>
                  <a:tcPr marL="68580" marR="68580" marT="0" marB="0"/>
                </a:tc>
                <a:tc gridSpan="11">
                  <a:txBody>
                    <a:bodyPr/>
                    <a:lstStyle/>
                    <a:p>
                      <a:pPr marR="75565" algn="ctr">
                        <a:lnSpc>
                          <a:spcPct val="150000"/>
                        </a:lnSpc>
                        <a:spcAft>
                          <a:spcPts val="0"/>
                        </a:spcAft>
                      </a:pPr>
                      <a:r>
                        <a:rPr lang="zh-CN" sz="1400" kern="100" dirty="0" smtClean="0">
                          <a:effectLst/>
                        </a:rPr>
                        <a:t>感应</a:t>
                      </a:r>
                      <a:r>
                        <a:rPr lang="zh-CN" sz="1400" kern="100" dirty="0">
                          <a:effectLst/>
                        </a:rPr>
                        <a:t>编码表</a:t>
                      </a:r>
                      <a:endParaRPr lang="en-US" sz="1400" kern="100" dirty="0">
                        <a:effectLst/>
                        <a:latin typeface="Calibri"/>
                        <a:ea typeface="宋体"/>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7335">
                <a:tc>
                  <a:txBody>
                    <a:bodyPr/>
                    <a:lstStyle/>
                    <a:p>
                      <a:pPr marR="75565" algn="ctr">
                        <a:lnSpc>
                          <a:spcPct val="150000"/>
                        </a:lnSpc>
                        <a:spcAft>
                          <a:spcPts val="0"/>
                        </a:spcAft>
                      </a:pPr>
                      <a:r>
                        <a:rPr lang="en-US" sz="1200" kern="100">
                          <a:effectLst/>
                        </a:rPr>
                        <a:t>1</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n1</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12</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21</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13</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31</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1(n-2)</a:t>
                      </a:r>
                      <a:endParaRPr lang="en-US" sz="1200" kern="100">
                        <a:effectLst/>
                        <a:latin typeface="Calibri"/>
                        <a:ea typeface="宋体"/>
                        <a:cs typeface="Times New Roman"/>
                      </a:endParaRPr>
                    </a:p>
                  </a:txBody>
                  <a:tcPr marL="68580" marR="68580" marT="0" marB="0"/>
                </a:tc>
                <a:tc>
                  <a:txBody>
                    <a:bodyPr/>
                    <a:lstStyle/>
                    <a:p>
                      <a:pPr marR="21590" algn="ctr">
                        <a:lnSpc>
                          <a:spcPct val="150000"/>
                        </a:lnSpc>
                        <a:spcAft>
                          <a:spcPts val="0"/>
                        </a:spcAft>
                      </a:pPr>
                      <a:r>
                        <a:rPr lang="en-US" sz="1200" kern="100">
                          <a:effectLst/>
                        </a:rPr>
                        <a:t>(n-2)1</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1(n-1)</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(n-1)1</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1n</a:t>
                      </a:r>
                      <a:endParaRPr lang="en-US" sz="1200" kern="100">
                        <a:effectLst/>
                        <a:latin typeface="Calibri"/>
                        <a:ea typeface="宋体"/>
                        <a:cs typeface="Times New Roman"/>
                      </a:endParaRPr>
                    </a:p>
                  </a:txBody>
                  <a:tcPr marL="68580" marR="68580" marT="0" marB="0"/>
                </a:tc>
              </a:tr>
              <a:tr h="267335">
                <a:tc>
                  <a:txBody>
                    <a:bodyPr/>
                    <a:lstStyle/>
                    <a:p>
                      <a:pPr marR="75565" algn="ctr">
                        <a:lnSpc>
                          <a:spcPct val="150000"/>
                        </a:lnSpc>
                        <a:spcAft>
                          <a:spcPts val="0"/>
                        </a:spcAft>
                      </a:pPr>
                      <a:r>
                        <a:rPr lang="en-US" sz="1200" kern="100">
                          <a:effectLst/>
                        </a:rPr>
                        <a:t>2</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n2</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23</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32</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24</a:t>
                      </a:r>
                      <a:endParaRPr lang="en-US"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42</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2(n-1)</a:t>
                      </a:r>
                      <a:endParaRPr lang="en-US" sz="1200" kern="100">
                        <a:effectLst/>
                        <a:latin typeface="Calibri"/>
                        <a:ea typeface="宋体"/>
                        <a:cs typeface="Times New Roman"/>
                      </a:endParaRPr>
                    </a:p>
                  </a:txBody>
                  <a:tcPr marL="68580" marR="68580" marT="0" marB="0"/>
                </a:tc>
                <a:tc>
                  <a:txBody>
                    <a:bodyPr/>
                    <a:lstStyle/>
                    <a:p>
                      <a:pPr marR="21590" algn="ctr">
                        <a:lnSpc>
                          <a:spcPct val="150000"/>
                        </a:lnSpc>
                        <a:spcAft>
                          <a:spcPts val="0"/>
                        </a:spcAft>
                      </a:pPr>
                      <a:r>
                        <a:rPr lang="en-US" sz="1200" kern="100">
                          <a:effectLst/>
                        </a:rPr>
                        <a:t>(n-1)2</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2n</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 </a:t>
                      </a:r>
                      <a:endParaRPr lang="en-US" sz="1200" kern="100" dirty="0">
                        <a:effectLst/>
                        <a:latin typeface="Calibri"/>
                        <a:ea typeface="宋体"/>
                        <a:cs typeface="Times New Roman"/>
                      </a:endParaRPr>
                    </a:p>
                  </a:txBody>
                  <a:tcPr marL="68580" marR="68580" marT="0" marB="0"/>
                </a:tc>
              </a:tr>
              <a:tr h="267335">
                <a:tc>
                  <a:txBody>
                    <a:bodyPr/>
                    <a:lstStyle/>
                    <a:p>
                      <a:pPr marR="75565" algn="ctr">
                        <a:lnSpc>
                          <a:spcPct val="150000"/>
                        </a:lnSpc>
                        <a:spcAft>
                          <a:spcPts val="0"/>
                        </a:spcAft>
                      </a:pPr>
                      <a:r>
                        <a:rPr lang="en-US" sz="1200" kern="100">
                          <a:effectLst/>
                        </a:rPr>
                        <a:t>3</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n3</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34</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43</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35</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53</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r>
              <a:tr h="267335">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r>
              <a:tr h="267335">
                <a:tc>
                  <a:txBody>
                    <a:bodyPr/>
                    <a:lstStyle/>
                    <a:p>
                      <a:pPr marR="75565" algn="ctr">
                        <a:lnSpc>
                          <a:spcPct val="150000"/>
                        </a:lnSpc>
                        <a:spcAft>
                          <a:spcPts val="0"/>
                        </a:spcAft>
                      </a:pPr>
                      <a:r>
                        <a:rPr lang="en-US" sz="1200" kern="100">
                          <a:effectLst/>
                        </a:rPr>
                        <a:t>k</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nk</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k(k+1)</a:t>
                      </a:r>
                      <a:endParaRPr lang="en-US" sz="1200" kern="100">
                        <a:effectLst/>
                        <a:latin typeface="Calibri"/>
                        <a:ea typeface="宋体"/>
                        <a:cs typeface="Times New Roman"/>
                      </a:endParaRPr>
                    </a:p>
                  </a:txBody>
                  <a:tcPr marL="68580" marR="68580" marT="0" marB="0"/>
                </a:tc>
                <a:tc>
                  <a:txBody>
                    <a:bodyPr/>
                    <a:lstStyle/>
                    <a:p>
                      <a:pPr indent="45720" algn="ctr">
                        <a:lnSpc>
                          <a:spcPct val="150000"/>
                        </a:lnSpc>
                        <a:spcAft>
                          <a:spcPts val="0"/>
                        </a:spcAft>
                      </a:pPr>
                      <a:r>
                        <a:rPr lang="en-US" sz="1200" kern="100" dirty="0">
                          <a:effectLst/>
                        </a:rPr>
                        <a:t>…</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a:t>
                      </a:r>
                      <a:endParaRPr lang="en-US"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k(n-1)</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(n-1)k</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err="1">
                          <a:effectLst/>
                        </a:rPr>
                        <a:t>kn</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r>
              <a:tr h="267335">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 </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 </a:t>
                      </a:r>
                      <a:endParaRPr lang="en-US" sz="1200" kern="100" dirty="0">
                        <a:effectLst/>
                        <a:latin typeface="Calibri"/>
                        <a:ea typeface="宋体"/>
                        <a:cs typeface="Times New Roman"/>
                      </a:endParaRPr>
                    </a:p>
                  </a:txBody>
                  <a:tcPr marL="68580" marR="68580" marT="0" marB="0"/>
                </a:tc>
              </a:tr>
              <a:tr h="267335">
                <a:tc>
                  <a:txBody>
                    <a:bodyPr/>
                    <a:lstStyle/>
                    <a:p>
                      <a:pPr algn="ctr">
                        <a:lnSpc>
                          <a:spcPct val="150000"/>
                        </a:lnSpc>
                        <a:spcAft>
                          <a:spcPts val="0"/>
                        </a:spcAft>
                      </a:pPr>
                      <a:r>
                        <a:rPr lang="en-US" sz="1200" kern="100" dirty="0">
                          <a:effectLst/>
                        </a:rPr>
                        <a:t>n-1</a:t>
                      </a:r>
                      <a:endParaRPr lang="en-US" sz="1200" kern="100" dirty="0">
                        <a:effectLst/>
                        <a:latin typeface="Calibri"/>
                        <a:ea typeface="宋体"/>
                        <a:cs typeface="Times New Roman"/>
                      </a:endParaRPr>
                    </a:p>
                  </a:txBody>
                  <a:tcPr marL="68580" marR="68580" marT="0" marB="0"/>
                </a:tc>
                <a:tc>
                  <a:txBody>
                    <a:bodyPr/>
                    <a:lstStyle/>
                    <a:p>
                      <a:pPr indent="68580" algn="ctr">
                        <a:lnSpc>
                          <a:spcPct val="150000"/>
                        </a:lnSpc>
                        <a:spcAft>
                          <a:spcPts val="0"/>
                        </a:spcAft>
                      </a:pPr>
                      <a:r>
                        <a:rPr lang="en-US" sz="1200" kern="100">
                          <a:effectLst/>
                        </a:rPr>
                        <a:t>n(n-1)</a:t>
                      </a:r>
                      <a:endParaRPr lang="en-US"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(n-1)n</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 </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 </a:t>
                      </a:r>
                      <a:endParaRPr lang="en-US"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 </a:t>
                      </a:r>
                      <a:endParaRPr lang="en-US"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a:effectLst/>
                        </a:rPr>
                        <a:t> </a:t>
                      </a:r>
                      <a:endParaRPr lang="en-US" sz="12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 </a:t>
                      </a:r>
                      <a:endParaRPr lang="en-US" sz="12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200" kern="100" dirty="0">
                          <a:effectLst/>
                        </a:rPr>
                        <a:t> </a:t>
                      </a:r>
                      <a:endParaRPr lang="en-US" sz="1200" kern="100" dirty="0">
                        <a:effectLst/>
                        <a:latin typeface="Calibri"/>
                        <a:ea typeface="宋体"/>
                        <a:cs typeface="Times New Roman"/>
                      </a:endParaRPr>
                    </a:p>
                  </a:txBody>
                  <a:tcPr marL="68580" marR="68580" marT="0" marB="0"/>
                </a:tc>
              </a:tr>
            </a:tbl>
          </a:graphicData>
        </a:graphic>
      </p:graphicFrame>
      <p:pic>
        <p:nvPicPr>
          <p:cNvPr id="40963"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450"/>
          <a:stretch/>
        </p:blipFill>
        <p:spPr bwMode="auto">
          <a:xfrm>
            <a:off x="941407" y="5279072"/>
            <a:ext cx="6825278" cy="1388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灯片编号占位符 3"/>
          <p:cNvSpPr>
            <a:spLocks noGrp="1"/>
          </p:cNvSpPr>
          <p:nvPr>
            <p:ph type="sldNum" sz="quarter" idx="12"/>
          </p:nvPr>
        </p:nvSpPr>
        <p:spPr bwMode="auto">
          <a:xfrm>
            <a:off x="8647113" y="6451270"/>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23</a:t>
            </a:fld>
            <a:endParaRPr lang="zh-CN" altLang="en-US" sz="1000" smtClean="0">
              <a:ea typeface="宋体" panose="02010600030101010101" pitchFamily="2" charset="-122"/>
            </a:endParaRPr>
          </a:p>
        </p:txBody>
      </p:sp>
      <p:sp>
        <p:nvSpPr>
          <p:cNvPr id="17" name="页脚占位符 4"/>
          <p:cNvSpPr>
            <a:spLocks noGrp="1"/>
          </p:cNvSpPr>
          <p:nvPr>
            <p:ph type="ftr" sz="quarter" idx="11"/>
          </p:nvPr>
        </p:nvSpPr>
        <p:spPr bwMode="auto">
          <a:xfrm>
            <a:off x="2653423" y="6459434"/>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2" name="矩形 1"/>
          <p:cNvSpPr/>
          <p:nvPr/>
        </p:nvSpPr>
        <p:spPr>
          <a:xfrm>
            <a:off x="374113" y="1345651"/>
            <a:ext cx="5846586" cy="1554272"/>
          </a:xfrm>
          <a:prstGeom prst="rect">
            <a:avLst/>
          </a:prstGeom>
        </p:spPr>
        <p:txBody>
          <a:bodyPr wrap="square">
            <a:spAutoFit/>
          </a:bodyPr>
          <a:lstStyle/>
          <a:p>
            <a:pPr marL="342900" lvl="0" indent="-342900">
              <a:spcBef>
                <a:spcPts val="0"/>
              </a:spcBef>
              <a:spcAft>
                <a:spcPts val="600"/>
              </a:spcAft>
              <a:buFont typeface="Wingdings" panose="05000000000000000000" pitchFamily="2" charset="2"/>
              <a:buChar char="Ø"/>
              <a:defRPr/>
            </a:pPr>
            <a:r>
              <a:rPr lang="zh-CN" altLang="en-US" sz="2000" kern="100" dirty="0" smtClean="0">
                <a:latin typeface="+mn-ea"/>
                <a:cs typeface="Times New Roman"/>
              </a:rPr>
              <a:t>优先</a:t>
            </a:r>
            <a:r>
              <a:rPr lang="zh-CN" altLang="en-US" sz="2000" kern="100" dirty="0">
                <a:latin typeface="+mn-ea"/>
                <a:cs typeface="Times New Roman"/>
              </a:rPr>
              <a:t>排列通道号小的所有组合；</a:t>
            </a:r>
            <a:endParaRPr lang="en-US" altLang="zh-CN" sz="2000" kern="100" dirty="0">
              <a:latin typeface="+mn-ea"/>
              <a:cs typeface="Times New Roman"/>
            </a:endParaRPr>
          </a:p>
          <a:p>
            <a:pPr marL="342900" lvl="0" indent="-342900">
              <a:spcBef>
                <a:spcPts val="0"/>
              </a:spcBef>
              <a:spcAft>
                <a:spcPts val="600"/>
              </a:spcAft>
              <a:buFont typeface="Wingdings" panose="05000000000000000000" pitchFamily="2" charset="2"/>
              <a:buChar char="Ø"/>
              <a:defRPr/>
            </a:pPr>
            <a:r>
              <a:rPr lang="zh-CN" altLang="en-US" sz="2000" kern="100" dirty="0">
                <a:latin typeface="+mn-ea"/>
                <a:cs typeface="Times New Roman"/>
              </a:rPr>
              <a:t>排列次序为从小到大</a:t>
            </a:r>
            <a:r>
              <a:rPr lang="zh-CN" altLang="en-US" sz="2000" kern="100" dirty="0" smtClean="0">
                <a:latin typeface="+mn-ea"/>
                <a:cs typeface="Times New Roman"/>
              </a:rPr>
              <a:t>，组合</a:t>
            </a:r>
            <a:r>
              <a:rPr lang="zh-CN" altLang="en-US" sz="2000" kern="100" dirty="0">
                <a:latin typeface="+mn-ea"/>
                <a:cs typeface="Times New Roman"/>
              </a:rPr>
              <a:t>不能重复；</a:t>
            </a:r>
            <a:endParaRPr lang="en-US" altLang="zh-CN" sz="2000" kern="100" dirty="0">
              <a:latin typeface="+mn-ea"/>
              <a:cs typeface="Times New Roman"/>
            </a:endParaRPr>
          </a:p>
          <a:p>
            <a:pPr marL="342900" indent="-342900">
              <a:spcBef>
                <a:spcPts val="0"/>
              </a:spcBef>
              <a:spcAft>
                <a:spcPts val="600"/>
              </a:spcAft>
              <a:buFont typeface="Wingdings" panose="05000000000000000000" pitchFamily="2" charset="2"/>
              <a:buChar char="Ø"/>
              <a:defRPr/>
            </a:pPr>
            <a:r>
              <a:rPr lang="zh-CN" altLang="en-US" sz="2000" kern="100" dirty="0">
                <a:latin typeface="+mn-ea"/>
                <a:cs typeface="Times New Roman"/>
              </a:rPr>
              <a:t>首尾相接</a:t>
            </a:r>
            <a:r>
              <a:rPr lang="en-US" altLang="zh-CN" sz="2000" kern="100" dirty="0">
                <a:latin typeface="+mn-ea"/>
                <a:cs typeface="Times New Roman"/>
              </a:rPr>
              <a:t>,</a:t>
            </a:r>
            <a:r>
              <a:rPr lang="en-US" altLang="zh-CN" sz="2000" kern="100" dirty="0" err="1">
                <a:latin typeface="+mn-ea"/>
                <a:cs typeface="Times New Roman"/>
              </a:rPr>
              <a:t>yx</a:t>
            </a:r>
            <a:r>
              <a:rPr lang="zh-CN" altLang="en-US" sz="2000" kern="100" dirty="0">
                <a:latin typeface="+mn-ea"/>
                <a:cs typeface="Times New Roman"/>
              </a:rPr>
              <a:t>和</a:t>
            </a:r>
            <a:r>
              <a:rPr lang="en-US" altLang="zh-CN" sz="2000" kern="100" dirty="0" err="1">
                <a:latin typeface="+mn-ea"/>
                <a:cs typeface="Times New Roman"/>
              </a:rPr>
              <a:t>xy</a:t>
            </a:r>
            <a:r>
              <a:rPr lang="zh-CN" altLang="en-US" sz="2000" kern="100" dirty="0">
                <a:latin typeface="+mn-ea"/>
                <a:cs typeface="Times New Roman"/>
              </a:rPr>
              <a:t>组合相邻</a:t>
            </a:r>
            <a:r>
              <a:rPr lang="zh-CN" altLang="en-US" sz="2000" kern="100" dirty="0" smtClean="0">
                <a:latin typeface="+mn-ea"/>
                <a:cs typeface="Times New Roman"/>
              </a:rPr>
              <a:t>放置</a:t>
            </a:r>
            <a:endParaRPr lang="en-US" altLang="zh-CN" sz="2000" kern="100" dirty="0">
              <a:latin typeface="+mn-ea"/>
              <a:cs typeface="Times New Roman"/>
            </a:endParaRPr>
          </a:p>
          <a:p>
            <a:pPr marL="342900" indent="-342900">
              <a:spcBef>
                <a:spcPts val="0"/>
              </a:spcBef>
              <a:spcAft>
                <a:spcPts val="600"/>
              </a:spcAft>
              <a:buFont typeface="Wingdings" panose="05000000000000000000" pitchFamily="2" charset="2"/>
              <a:buChar char="Ø"/>
              <a:defRPr/>
            </a:pPr>
            <a:r>
              <a:rPr lang="zh-CN" altLang="en-US" sz="2000" kern="100" dirty="0" smtClean="0">
                <a:latin typeface="+mn-ea"/>
                <a:cs typeface="Times New Roman"/>
              </a:rPr>
              <a:t>对于</a:t>
            </a:r>
            <a:r>
              <a:rPr lang="zh-CN" altLang="en-US" sz="2000" kern="100" dirty="0">
                <a:latin typeface="+mn-ea"/>
                <a:cs typeface="Times New Roman"/>
              </a:rPr>
              <a:t>第</a:t>
            </a:r>
            <a:r>
              <a:rPr lang="en-US" sz="2000" kern="100" dirty="0" smtClean="0">
                <a:latin typeface="+mn-ea"/>
                <a:cs typeface="Times New Roman"/>
              </a:rPr>
              <a:t>k</a:t>
            </a:r>
            <a:r>
              <a:rPr lang="zh-CN" altLang="en-US" sz="2000" kern="100" dirty="0" smtClean="0">
                <a:latin typeface="+mn-ea"/>
                <a:cs typeface="Times New Roman"/>
              </a:rPr>
              <a:t>第</a:t>
            </a:r>
            <a:r>
              <a:rPr lang="en-US" sz="2000" kern="100" dirty="0">
                <a:latin typeface="+mn-ea"/>
                <a:cs typeface="Times New Roman"/>
              </a:rPr>
              <a:t>k</a:t>
            </a:r>
            <a:r>
              <a:rPr lang="zh-CN" altLang="en-US" sz="2000" kern="100" dirty="0" smtClean="0">
                <a:latin typeface="+mn-ea"/>
                <a:cs typeface="Times New Roman"/>
              </a:rPr>
              <a:t>行，</a:t>
            </a:r>
            <a:r>
              <a:rPr lang="zh-CN" altLang="en-US" sz="2000" kern="100" dirty="0">
                <a:latin typeface="+mn-ea"/>
                <a:cs typeface="Times New Roman"/>
              </a:rPr>
              <a:t>首个排列取</a:t>
            </a:r>
            <a:r>
              <a:rPr lang="en-US" sz="2000" kern="100" dirty="0" err="1" smtClean="0">
                <a:latin typeface="+mn-ea"/>
                <a:cs typeface="Times New Roman"/>
              </a:rPr>
              <a:t>nk</a:t>
            </a:r>
            <a:endParaRPr lang="en-US" sz="2000" kern="100" dirty="0">
              <a:latin typeface="+mn-ea"/>
              <a:cs typeface="Times New Roman"/>
            </a:endParaRPr>
          </a:p>
        </p:txBody>
      </p:sp>
    </p:spTree>
    <p:extLst>
      <p:ext uri="{BB962C8B-B14F-4D97-AF65-F5344CB8AC3E}">
        <p14:creationId xmlns:p14="http://schemas.microsoft.com/office/powerpoint/2010/main" val="123644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514"/>
                                        </p:tgtEl>
                                        <p:attrNameLst>
                                          <p:attrName>style.visibility</p:attrName>
                                        </p:attrNameLst>
                                      </p:cBhvr>
                                      <p:to>
                                        <p:strVal val="visible"/>
                                      </p:to>
                                    </p:set>
                                    <p:animEffect transition="in" filter="fade">
                                      <p:cBhvr>
                                        <p:cTn id="15" dur="500"/>
                                        <p:tgtEl>
                                          <p:spTgt spid="645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480"/>
                                        </p:tgtEl>
                                        <p:attrNameLst>
                                          <p:attrName>style.visibility</p:attrName>
                                        </p:attrNameLst>
                                      </p:cBhvr>
                                      <p:to>
                                        <p:strVal val="visible"/>
                                      </p:to>
                                    </p:set>
                                    <p:animEffect transition="in" filter="fade">
                                      <p:cBhvr>
                                        <p:cTn id="23" dur="500"/>
                                        <p:tgtEl>
                                          <p:spTgt spid="15480"/>
                                        </p:tgtEl>
                                      </p:cBhvr>
                                    </p:animEffect>
                                  </p:childTnLst>
                                </p:cTn>
                              </p:par>
                              <p:par>
                                <p:cTn id="24" presetID="10" presetClass="entr" presetSubtype="0" fill="hold" nodeType="withEffect">
                                  <p:stCondLst>
                                    <p:cond delay="0"/>
                                  </p:stCondLst>
                                  <p:childTnLst>
                                    <p:set>
                                      <p:cBhvr>
                                        <p:cTn id="25" dur="1" fill="hold">
                                          <p:stCondLst>
                                            <p:cond delay="0"/>
                                          </p:stCondLst>
                                        </p:cTn>
                                        <p:tgtEl>
                                          <p:spTgt spid="40963"/>
                                        </p:tgtEl>
                                        <p:attrNameLst>
                                          <p:attrName>style.visibility</p:attrName>
                                        </p:attrNameLst>
                                      </p:cBhvr>
                                      <p:to>
                                        <p:strVal val="visible"/>
                                      </p:to>
                                    </p:set>
                                    <p:animEffect transition="in" filter="fade">
                                      <p:cBhvr>
                                        <p:cTn id="26" dur="500"/>
                                        <p:tgtEl>
                                          <p:spTgt spid="4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480"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5"/>
          <p:cNvSpPr txBox="1">
            <a:spLocks noChangeArrowheads="1"/>
          </p:cNvSpPr>
          <p:nvPr/>
        </p:nvSpPr>
        <p:spPr bwMode="auto">
          <a:xfrm>
            <a:off x="179070" y="132106"/>
            <a:ext cx="28282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solidFill>
                  <a:schemeClr val="tx2"/>
                </a:solidFill>
                <a:latin typeface="黑体" panose="02010609060101010101" pitchFamily="49" charset="-122"/>
                <a:ea typeface="黑体" panose="02010609060101010101" pitchFamily="49" charset="-122"/>
                <a:cs typeface="+mj-cs"/>
              </a:rPr>
              <a:t>编码规范</a:t>
            </a:r>
            <a:r>
              <a:rPr lang="en-US" altLang="zh-CN" sz="4000" b="1" dirty="0" smtClean="0">
                <a:solidFill>
                  <a:schemeClr val="tx2"/>
                </a:solidFill>
                <a:latin typeface="黑体" panose="02010609060101010101" pitchFamily="49" charset="-122"/>
                <a:ea typeface="黑体" panose="02010609060101010101" pitchFamily="49" charset="-122"/>
                <a:cs typeface="+mj-cs"/>
              </a:rPr>
              <a:t>2</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4" name="矩形 3"/>
          <p:cNvSpPr/>
          <p:nvPr/>
        </p:nvSpPr>
        <p:spPr>
          <a:xfrm>
            <a:off x="270828" y="4268920"/>
            <a:ext cx="1762021" cy="461665"/>
          </a:xfrm>
          <a:prstGeom prst="rect">
            <a:avLst/>
          </a:prstGeom>
        </p:spPr>
        <p:txBody>
          <a:bodyPr wrap="none">
            <a:spAutoFit/>
          </a:bodyPr>
          <a:lstStyle/>
          <a:p>
            <a:pPr marL="342900" indent="-342900">
              <a:buFont typeface="Wingdings" panose="05000000000000000000" pitchFamily="2" charset="2"/>
              <a:buChar char="ü"/>
              <a:defRPr/>
            </a:pPr>
            <a:r>
              <a:rPr lang="zh-CN" altLang="en-US" sz="2400" dirty="0" smtClean="0">
                <a:latin typeface="黑体" panose="02010609060101010101" pitchFamily="49" charset="-122"/>
                <a:ea typeface="黑体" panose="02010609060101010101" pitchFamily="49" charset="-122"/>
                <a:cs typeface="+mj-cs"/>
              </a:rPr>
              <a:t>解码公式</a:t>
            </a:r>
            <a:endParaRPr lang="zh-CN" altLang="en-US" sz="2400" dirty="0">
              <a:latin typeface="黑体" panose="02010609060101010101" pitchFamily="49" charset="-122"/>
              <a:ea typeface="黑体" panose="02010609060101010101" pitchFamily="49" charset="-122"/>
              <a:cs typeface="+mj-cs"/>
            </a:endParaRPr>
          </a:p>
        </p:txBody>
      </p:sp>
      <p:sp>
        <p:nvSpPr>
          <p:cNvPr id="15480" name="TextBox 8"/>
          <p:cNvSpPr txBox="1">
            <a:spLocks noChangeArrowheads="1"/>
          </p:cNvSpPr>
          <p:nvPr/>
        </p:nvSpPr>
        <p:spPr bwMode="auto">
          <a:xfrm>
            <a:off x="1070293" y="4751379"/>
            <a:ext cx="49295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2000" dirty="0" smtClean="0">
                <a:latin typeface="黑体" pitchFamily="49" charset="-122"/>
                <a:cs typeface="Times New Roman" pitchFamily="18" charset="0"/>
              </a:rPr>
              <a:t>通过信号大小编码</a:t>
            </a:r>
            <a:r>
              <a:rPr lang="en-US" altLang="zh-CN" sz="2000" dirty="0" smtClean="0">
                <a:latin typeface="黑体" pitchFamily="49" charset="-122"/>
                <a:cs typeface="Times New Roman" pitchFamily="18" charset="0"/>
              </a:rPr>
              <a:t>(</a:t>
            </a:r>
            <a:r>
              <a:rPr lang="en-US" altLang="zh-CN" sz="2000" dirty="0" err="1" smtClean="0">
                <a:latin typeface="黑体" pitchFamily="49" charset="-122"/>
                <a:cs typeface="Times New Roman" pitchFamily="18" charset="0"/>
              </a:rPr>
              <a:t>xy</a:t>
            </a:r>
            <a:r>
              <a:rPr lang="en-US" altLang="zh-CN" sz="2000" dirty="0" smtClean="0">
                <a:latin typeface="黑体" pitchFamily="49" charset="-122"/>
                <a:cs typeface="Times New Roman" pitchFamily="18" charset="0"/>
              </a:rPr>
              <a:t>)</a:t>
            </a:r>
            <a:r>
              <a:rPr lang="zh-CN" altLang="en-US" sz="2000" dirty="0" smtClean="0">
                <a:latin typeface="黑体" pitchFamily="49" charset="-122"/>
                <a:cs typeface="Times New Roman" pitchFamily="18" charset="0"/>
              </a:rPr>
              <a:t>，则击中</a:t>
            </a:r>
            <a:r>
              <a:rPr lang="zh-CN" altLang="en-US" sz="2000" dirty="0">
                <a:latin typeface="黑体" pitchFamily="49" charset="-122"/>
                <a:cs typeface="Times New Roman" pitchFamily="18" charset="0"/>
              </a:rPr>
              <a:t>位置第</a:t>
            </a:r>
            <a:r>
              <a:rPr lang="en-US" altLang="zh-CN" sz="2000" dirty="0" err="1">
                <a:latin typeface="黑体" pitchFamily="49" charset="-122"/>
                <a:cs typeface="Times New Roman" pitchFamily="18" charset="0"/>
              </a:rPr>
              <a:t>i</a:t>
            </a:r>
            <a:r>
              <a:rPr lang="zh-CN" altLang="en-US" sz="2000" dirty="0">
                <a:latin typeface="黑体" pitchFamily="49" charset="-122"/>
                <a:cs typeface="Times New Roman" pitchFamily="18" charset="0"/>
              </a:rPr>
              <a:t>条</a:t>
            </a:r>
            <a:endParaRPr lang="en-US" altLang="en-US" sz="2000" dirty="0">
              <a:latin typeface="Arial" pitchFamily="34" charset="0"/>
              <a:cs typeface="Times New Roman" pitchFamily="18" charset="0"/>
            </a:endParaRPr>
          </a:p>
        </p:txBody>
      </p:sp>
      <p:pic>
        <p:nvPicPr>
          <p:cNvPr id="15483" name="Picture 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45" y="1248921"/>
            <a:ext cx="8229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graphicFrame>
        <p:nvGraphicFramePr>
          <p:cNvPr id="3" name="表格 2"/>
          <p:cNvGraphicFramePr>
            <a:graphicFrameLocks noGrp="1"/>
          </p:cNvGraphicFramePr>
          <p:nvPr>
            <p:extLst>
              <p:ext uri="{D42A27DB-BD31-4B8C-83A1-F6EECF244321}">
                <p14:modId xmlns:p14="http://schemas.microsoft.com/office/powerpoint/2010/main" val="3843280958"/>
              </p:ext>
            </p:extLst>
          </p:nvPr>
        </p:nvGraphicFramePr>
        <p:xfrm>
          <a:off x="451410" y="3007016"/>
          <a:ext cx="7467601" cy="2560320"/>
        </p:xfrm>
        <a:graphic>
          <a:graphicData uri="http://schemas.openxmlformats.org/drawingml/2006/table">
            <a:tbl>
              <a:tblPr firstRow="1" firstCol="1" bandRow="1">
                <a:tableStyleId>{5C22544A-7EE6-4342-B048-85BDC9FD1C3A}</a:tableStyleId>
              </a:tblPr>
              <a:tblGrid>
                <a:gridCol w="612745"/>
                <a:gridCol w="506340"/>
                <a:gridCol w="507258"/>
                <a:gridCol w="506340"/>
                <a:gridCol w="506340"/>
                <a:gridCol w="505422"/>
                <a:gridCol w="505422"/>
                <a:gridCol w="505422"/>
                <a:gridCol w="885177"/>
                <a:gridCol w="909945"/>
                <a:gridCol w="909945"/>
                <a:gridCol w="607245"/>
              </a:tblGrid>
              <a:tr h="267757">
                <a:tc>
                  <a:txBody>
                    <a:bodyPr/>
                    <a:lstStyle/>
                    <a:p>
                      <a:pPr marR="75565" algn="ctr">
                        <a:lnSpc>
                          <a:spcPct val="150000"/>
                        </a:lnSpc>
                        <a:spcAft>
                          <a:spcPts val="0"/>
                        </a:spcAft>
                      </a:pPr>
                      <a:r>
                        <a:rPr lang="zh-CN" sz="1400" kern="100" dirty="0">
                          <a:effectLst/>
                        </a:rPr>
                        <a:t>行</a:t>
                      </a:r>
                      <a:endParaRPr lang="en-US" sz="1400" kern="100" dirty="0">
                        <a:effectLst/>
                        <a:latin typeface="Calibri"/>
                        <a:ea typeface="宋体"/>
                        <a:cs typeface="Times New Roman"/>
                      </a:endParaRPr>
                    </a:p>
                  </a:txBody>
                  <a:tcPr marL="68580" marR="68580" marT="0" marB="0"/>
                </a:tc>
                <a:tc gridSpan="11">
                  <a:txBody>
                    <a:bodyPr/>
                    <a:lstStyle/>
                    <a:p>
                      <a:pPr marR="75565" algn="ctr">
                        <a:lnSpc>
                          <a:spcPct val="150000"/>
                        </a:lnSpc>
                        <a:spcAft>
                          <a:spcPts val="0"/>
                        </a:spcAft>
                      </a:pPr>
                      <a:r>
                        <a:rPr lang="zh-CN" altLang="en-US" sz="1400" kern="100" dirty="0" smtClean="0">
                          <a:effectLst/>
                        </a:rPr>
                        <a:t>感应</a:t>
                      </a:r>
                      <a:r>
                        <a:rPr lang="zh-CN" sz="1400" kern="100" dirty="0" smtClean="0">
                          <a:effectLst/>
                        </a:rPr>
                        <a:t>编码</a:t>
                      </a:r>
                      <a:r>
                        <a:rPr lang="zh-CN" sz="1400" kern="100" dirty="0">
                          <a:effectLst/>
                        </a:rPr>
                        <a:t>表</a:t>
                      </a:r>
                      <a:endParaRPr lang="en-US" sz="1400" kern="100" dirty="0">
                        <a:effectLst/>
                        <a:latin typeface="Calibri"/>
                        <a:ea typeface="宋体"/>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7757">
                <a:tc>
                  <a:txBody>
                    <a:bodyPr/>
                    <a:lstStyle/>
                    <a:p>
                      <a:pPr marR="75565" algn="ctr">
                        <a:lnSpc>
                          <a:spcPct val="150000"/>
                        </a:lnSpc>
                        <a:spcAft>
                          <a:spcPts val="0"/>
                        </a:spcAft>
                      </a:pPr>
                      <a:r>
                        <a:rPr lang="en-US" sz="1400" kern="100" dirty="0">
                          <a:effectLst/>
                        </a:rPr>
                        <a:t>1</a:t>
                      </a:r>
                      <a:endParaRPr lang="en-US" sz="14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12</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21</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dirty="0">
                          <a:effectLst/>
                        </a:rPr>
                        <a:t> </a:t>
                      </a:r>
                      <a:endParaRPr lang="en-US" sz="1400" kern="100" dirty="0">
                        <a:effectLst/>
                        <a:latin typeface="Calibri"/>
                        <a:ea typeface="宋体"/>
                        <a:cs typeface="Times New Roman"/>
                      </a:endParaRPr>
                    </a:p>
                  </a:txBody>
                  <a:tcPr marL="68580" marR="68580" marT="0" marB="0"/>
                </a:tc>
              </a:tr>
              <a:tr h="267757">
                <a:tc>
                  <a:txBody>
                    <a:bodyPr/>
                    <a:lstStyle/>
                    <a:p>
                      <a:pPr marR="75565" algn="ctr">
                        <a:lnSpc>
                          <a:spcPct val="150000"/>
                        </a:lnSpc>
                        <a:spcAft>
                          <a:spcPts val="0"/>
                        </a:spcAft>
                      </a:pPr>
                      <a:r>
                        <a:rPr lang="en-US" sz="1400" kern="100" dirty="0">
                          <a:effectLst/>
                        </a:rPr>
                        <a:t>2</a:t>
                      </a:r>
                      <a:endParaRPr lang="en-US" sz="14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13</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32</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23</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31</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dirty="0">
                          <a:effectLst/>
                        </a:rPr>
                        <a:t> </a:t>
                      </a:r>
                      <a:endParaRPr lang="en-US" sz="1400" kern="100" dirty="0">
                        <a:effectLst/>
                        <a:latin typeface="Calibri"/>
                        <a:ea typeface="宋体"/>
                        <a:cs typeface="Times New Roman"/>
                      </a:endParaRPr>
                    </a:p>
                  </a:txBody>
                  <a:tcPr marL="68580" marR="68580" marT="0" marB="0"/>
                </a:tc>
              </a:tr>
              <a:tr h="267757">
                <a:tc>
                  <a:txBody>
                    <a:bodyPr/>
                    <a:lstStyle/>
                    <a:p>
                      <a:pPr marR="75565" algn="ctr">
                        <a:lnSpc>
                          <a:spcPct val="150000"/>
                        </a:lnSpc>
                        <a:spcAft>
                          <a:spcPts val="0"/>
                        </a:spcAft>
                      </a:pPr>
                      <a:r>
                        <a:rPr lang="en-US" sz="1400" kern="100">
                          <a:effectLst/>
                        </a:rPr>
                        <a:t>3</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14</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42</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24</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43</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34</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dirty="0">
                          <a:effectLst/>
                        </a:rPr>
                        <a:t>41</a:t>
                      </a:r>
                      <a:endParaRPr lang="en-US" sz="14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r>
              <a:tr h="267757">
                <a:tc>
                  <a:txBody>
                    <a:bodyPr/>
                    <a:lstStyle/>
                    <a:p>
                      <a:pPr marR="75565" algn="ctr">
                        <a:lnSpc>
                          <a:spcPct val="150000"/>
                        </a:lnSpc>
                        <a:spcAft>
                          <a:spcPts val="0"/>
                        </a:spcAft>
                      </a:pPr>
                      <a:r>
                        <a:rPr lang="en-US" sz="1400" kern="100">
                          <a:effectLst/>
                        </a:rPr>
                        <a:t>.</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dirty="0">
                          <a:effectLst/>
                        </a:rPr>
                        <a:t> </a:t>
                      </a:r>
                      <a:endParaRPr lang="en-US" sz="14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dirty="0">
                          <a:effectLst/>
                        </a:rPr>
                        <a:t> </a:t>
                      </a:r>
                      <a:endParaRPr lang="en-US" sz="1400" kern="100" dirty="0">
                        <a:effectLst/>
                        <a:latin typeface="Calibri"/>
                        <a:ea typeface="宋体"/>
                        <a:cs typeface="Times New Roman"/>
                      </a:endParaRPr>
                    </a:p>
                  </a:txBody>
                  <a:tcPr marL="68580" marR="68580" marT="0" marB="0"/>
                </a:tc>
              </a:tr>
              <a:tr h="267757">
                <a:tc>
                  <a:txBody>
                    <a:bodyPr/>
                    <a:lstStyle/>
                    <a:p>
                      <a:pPr marR="75565" algn="ctr">
                        <a:lnSpc>
                          <a:spcPct val="150000"/>
                        </a:lnSpc>
                        <a:spcAft>
                          <a:spcPts val="0"/>
                        </a:spcAft>
                      </a:pPr>
                      <a:r>
                        <a:rPr lang="en-US" sz="1400" kern="100">
                          <a:effectLst/>
                        </a:rPr>
                        <a:t>k-1</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1k</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k2</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2k</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k3</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3k</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k4</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dirty="0">
                          <a:effectLst/>
                        </a:rPr>
                        <a:t>k(k-1)</a:t>
                      </a:r>
                      <a:endParaRPr lang="en-US" sz="14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(k-1)k</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k1</a:t>
                      </a:r>
                      <a:endParaRPr lang="en-US" sz="1400" kern="100">
                        <a:effectLst/>
                        <a:latin typeface="Calibri"/>
                        <a:ea typeface="宋体"/>
                        <a:cs typeface="Times New Roman"/>
                      </a:endParaRPr>
                    </a:p>
                  </a:txBody>
                  <a:tcPr marL="68580" marR="68580" marT="0" marB="0"/>
                </a:tc>
                <a:tc>
                  <a:txBody>
                    <a:bodyPr/>
                    <a:lstStyle/>
                    <a:p>
                      <a:pPr marR="75565" algn="just">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r>
              <a:tr h="267757">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dirty="0">
                          <a:effectLst/>
                        </a:rPr>
                        <a:t> </a:t>
                      </a:r>
                      <a:endParaRPr lang="en-US" sz="1400" kern="100" dirty="0">
                        <a:effectLst/>
                        <a:latin typeface="Calibri"/>
                        <a:ea typeface="宋体"/>
                        <a:cs typeface="Times New Roman"/>
                      </a:endParaRPr>
                    </a:p>
                  </a:txBody>
                  <a:tcPr marL="68580" marR="68580" marT="0" marB="0"/>
                </a:tc>
              </a:tr>
              <a:tr h="267757">
                <a:tc>
                  <a:txBody>
                    <a:bodyPr/>
                    <a:lstStyle/>
                    <a:p>
                      <a:pPr marR="75565" algn="ctr">
                        <a:lnSpc>
                          <a:spcPct val="150000"/>
                        </a:lnSpc>
                        <a:spcAft>
                          <a:spcPts val="0"/>
                        </a:spcAft>
                      </a:pPr>
                      <a:r>
                        <a:rPr lang="en-US" sz="1400" kern="100" dirty="0">
                          <a:effectLst/>
                        </a:rPr>
                        <a:t>n-1</a:t>
                      </a:r>
                      <a:endParaRPr lang="en-US" sz="14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1n</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dirty="0">
                          <a:effectLst/>
                        </a:rPr>
                        <a:t>n2</a:t>
                      </a:r>
                      <a:endParaRPr lang="en-US" sz="14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dirty="0">
                          <a:effectLst/>
                        </a:rPr>
                        <a:t>2n</a:t>
                      </a:r>
                      <a:endParaRPr lang="en-US" sz="1400" kern="100" dirty="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n3</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3n</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n4</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just">
                        <a:lnSpc>
                          <a:spcPct val="150000"/>
                        </a:lnSpc>
                        <a:spcAft>
                          <a:spcPts val="0"/>
                        </a:spcAft>
                      </a:pPr>
                      <a:r>
                        <a:rPr lang="en-US" sz="1400" kern="100">
                          <a:effectLst/>
                        </a:rPr>
                        <a:t> </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n(n-1)</a:t>
                      </a:r>
                      <a:endParaRPr lang="en-US" sz="1400" kern="100">
                        <a:effectLst/>
                        <a:latin typeface="Calibri"/>
                        <a:ea typeface="宋体"/>
                        <a:cs typeface="Times New Roman"/>
                      </a:endParaRPr>
                    </a:p>
                  </a:txBody>
                  <a:tcPr marL="68580" marR="68580" marT="0" marB="0"/>
                </a:tc>
                <a:tc>
                  <a:txBody>
                    <a:bodyPr/>
                    <a:lstStyle/>
                    <a:p>
                      <a:pPr marR="75565" algn="ctr">
                        <a:lnSpc>
                          <a:spcPct val="150000"/>
                        </a:lnSpc>
                        <a:spcAft>
                          <a:spcPts val="0"/>
                        </a:spcAft>
                      </a:pPr>
                      <a:r>
                        <a:rPr lang="en-US" sz="1400" kern="100">
                          <a:effectLst/>
                        </a:rPr>
                        <a:t>(n-1)n</a:t>
                      </a:r>
                      <a:endParaRPr lang="en-US" sz="1400" kern="100">
                        <a:effectLst/>
                        <a:latin typeface="Calibri"/>
                        <a:ea typeface="宋体"/>
                        <a:cs typeface="Times New Roman"/>
                      </a:endParaRPr>
                    </a:p>
                  </a:txBody>
                  <a:tcPr marL="68580" marR="68580" marT="0" marB="0"/>
                </a:tc>
                <a:tc>
                  <a:txBody>
                    <a:bodyPr/>
                    <a:lstStyle/>
                    <a:p>
                      <a:pPr marR="75565" algn="just">
                        <a:lnSpc>
                          <a:spcPct val="150000"/>
                        </a:lnSpc>
                        <a:spcAft>
                          <a:spcPts val="0"/>
                        </a:spcAft>
                      </a:pPr>
                      <a:r>
                        <a:rPr lang="en-US" sz="1400" kern="100" dirty="0">
                          <a:effectLst/>
                        </a:rPr>
                        <a:t>n1</a:t>
                      </a:r>
                      <a:endParaRPr lang="en-US" sz="1400" kern="100" dirty="0">
                        <a:effectLst/>
                        <a:latin typeface="Calibri"/>
                        <a:ea typeface="宋体"/>
                        <a:cs typeface="Times New Roman"/>
                      </a:endParaRPr>
                    </a:p>
                  </a:txBody>
                  <a:tcPr marL="68580" marR="68580" marT="0" marB="0"/>
                </a:tc>
              </a:tr>
            </a:tbl>
          </a:graphicData>
        </a:graphic>
      </p:graphicFrame>
      <p:pic>
        <p:nvPicPr>
          <p:cNvPr id="43009" name="Picture 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60" r="11518"/>
          <a:stretch/>
        </p:blipFill>
        <p:spPr bwMode="auto">
          <a:xfrm>
            <a:off x="983189" y="5158849"/>
            <a:ext cx="6979184" cy="133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
          <p:cNvSpPr>
            <a:spLocks noChangeArrowheads="1"/>
          </p:cNvSpPr>
          <p:nvPr/>
        </p:nvSpPr>
        <p:spPr bwMode="auto">
          <a:xfrm>
            <a:off x="311799" y="5889747"/>
            <a:ext cx="50225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defRPr/>
            </a:pPr>
            <a:r>
              <a:rPr lang="zh-CN" altLang="en-US" sz="2000" dirty="0" smtClean="0">
                <a:latin typeface="Times New Roman" panose="02020603050405020304" pitchFamily="18" charset="0"/>
                <a:cs typeface="Times New Roman" panose="02020603050405020304" pitchFamily="18" charset="0"/>
              </a:rPr>
              <a:t>规范</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具有更好的继承性和可扩展性</a:t>
            </a:r>
            <a:endParaRPr lang="en-US" altLang="zh-CN" sz="2000" dirty="0">
              <a:latin typeface="Times New Roman" panose="02020603050405020304" pitchFamily="18" charset="0"/>
              <a:cs typeface="Times New Roman" panose="02020603050405020304" pitchFamily="18" charset="0"/>
            </a:endParaRPr>
          </a:p>
        </p:txBody>
      </p:sp>
      <p:sp>
        <p:nvSpPr>
          <p:cNvPr id="17" name="灯片编号占位符 3"/>
          <p:cNvSpPr>
            <a:spLocks noGrp="1"/>
          </p:cNvSpPr>
          <p:nvPr>
            <p:ph type="sldNum" sz="quarter" idx="12"/>
          </p:nvPr>
        </p:nvSpPr>
        <p:spPr bwMode="auto">
          <a:xfrm>
            <a:off x="8647113" y="6504435"/>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24</a:t>
            </a:fld>
            <a:endParaRPr lang="zh-CN" altLang="en-US" sz="1000" smtClean="0">
              <a:ea typeface="宋体" panose="02010600030101010101" pitchFamily="2" charset="-122"/>
            </a:endParaRPr>
          </a:p>
        </p:txBody>
      </p:sp>
      <p:sp>
        <p:nvSpPr>
          <p:cNvPr id="18" name="页脚占位符 4"/>
          <p:cNvSpPr>
            <a:spLocks noGrp="1"/>
          </p:cNvSpPr>
          <p:nvPr>
            <p:ph type="ftr" sz="quarter" idx="11"/>
          </p:nvPr>
        </p:nvSpPr>
        <p:spPr bwMode="auto">
          <a:xfrm>
            <a:off x="2653423" y="6512599"/>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2" name="矩形 1"/>
          <p:cNvSpPr/>
          <p:nvPr/>
        </p:nvSpPr>
        <p:spPr>
          <a:xfrm>
            <a:off x="451410" y="1302212"/>
            <a:ext cx="5353291" cy="1323439"/>
          </a:xfrm>
          <a:prstGeom prst="rect">
            <a:avLst/>
          </a:prstGeom>
        </p:spPr>
        <p:txBody>
          <a:bodyPr wrap="square">
            <a:spAutoFit/>
          </a:bodyPr>
          <a:lstStyle/>
          <a:p>
            <a:pPr marL="342900" lvl="0" indent="-342900">
              <a:buFont typeface="Wingdings" panose="05000000000000000000" pitchFamily="2" charset="2"/>
              <a:buChar char="ü"/>
            </a:pPr>
            <a:r>
              <a:rPr lang="zh-CN" altLang="en-US" sz="2000" kern="100" dirty="0" smtClean="0">
                <a:latin typeface="+mn-ea"/>
                <a:cs typeface="Times New Roman"/>
              </a:rPr>
              <a:t>优先</a:t>
            </a:r>
            <a:r>
              <a:rPr lang="zh-CN" altLang="en-US" sz="2000" kern="100" dirty="0">
                <a:latin typeface="+mn-ea"/>
                <a:cs typeface="Times New Roman"/>
              </a:rPr>
              <a:t>排列小于通道号数的相关组合</a:t>
            </a:r>
            <a:r>
              <a:rPr lang="en-US" altLang="zh-CN" sz="2000" kern="100" dirty="0">
                <a:latin typeface="+mn-ea"/>
                <a:cs typeface="Times New Roman"/>
              </a:rPr>
              <a:t>;</a:t>
            </a:r>
          </a:p>
          <a:p>
            <a:pPr marL="342900" lvl="0" indent="-342900">
              <a:buFont typeface="Wingdings" panose="05000000000000000000" pitchFamily="2" charset="2"/>
              <a:buChar char="ü"/>
            </a:pPr>
            <a:r>
              <a:rPr lang="zh-CN" altLang="en-US" sz="2000" kern="100" dirty="0">
                <a:latin typeface="+mn-ea"/>
                <a:cs typeface="Times New Roman"/>
              </a:rPr>
              <a:t>排列次序为从小到大</a:t>
            </a:r>
            <a:r>
              <a:rPr lang="zh-CN" altLang="en-US" sz="2000" kern="100" dirty="0" smtClean="0">
                <a:latin typeface="+mn-ea"/>
                <a:cs typeface="Times New Roman"/>
              </a:rPr>
              <a:t>，组合不重复</a:t>
            </a:r>
            <a:r>
              <a:rPr lang="zh-CN" altLang="en-US" sz="2000" kern="100" dirty="0">
                <a:latin typeface="+mn-ea"/>
                <a:cs typeface="Times New Roman"/>
              </a:rPr>
              <a:t>；</a:t>
            </a:r>
            <a:endParaRPr lang="en-US" altLang="zh-CN" sz="2000" kern="100" dirty="0">
              <a:latin typeface="+mn-ea"/>
              <a:cs typeface="Times New Roman"/>
            </a:endParaRPr>
          </a:p>
          <a:p>
            <a:pPr marL="342900" lvl="0" indent="-342900">
              <a:buFont typeface="Wingdings" panose="05000000000000000000" pitchFamily="2" charset="2"/>
              <a:buChar char="ü"/>
            </a:pPr>
            <a:r>
              <a:rPr lang="zh-CN" altLang="en-US" sz="2000" kern="100" dirty="0">
                <a:latin typeface="+mn-ea"/>
                <a:cs typeface="Times New Roman"/>
              </a:rPr>
              <a:t>首尾相接，</a:t>
            </a:r>
            <a:r>
              <a:rPr lang="en-US" sz="2000" kern="100" dirty="0" err="1">
                <a:latin typeface="+mn-ea"/>
                <a:cs typeface="Times New Roman"/>
              </a:rPr>
              <a:t>yx</a:t>
            </a:r>
            <a:r>
              <a:rPr lang="zh-CN" altLang="en-US" sz="2000" kern="100" dirty="0">
                <a:latin typeface="+mn-ea"/>
                <a:cs typeface="Times New Roman"/>
              </a:rPr>
              <a:t>和</a:t>
            </a:r>
            <a:r>
              <a:rPr lang="en-US" sz="2000" kern="100" dirty="0" err="1">
                <a:latin typeface="+mn-ea"/>
                <a:cs typeface="Times New Roman"/>
              </a:rPr>
              <a:t>xy</a:t>
            </a:r>
            <a:r>
              <a:rPr lang="zh-CN" altLang="en-US" sz="2000" kern="100" dirty="0">
                <a:latin typeface="+mn-ea"/>
                <a:cs typeface="Times New Roman"/>
              </a:rPr>
              <a:t>组合相邻</a:t>
            </a:r>
            <a:r>
              <a:rPr lang="zh-CN" altLang="en-US" sz="2000" kern="100" dirty="0" smtClean="0">
                <a:latin typeface="+mn-ea"/>
                <a:cs typeface="Times New Roman"/>
              </a:rPr>
              <a:t>放置</a:t>
            </a:r>
            <a:endParaRPr lang="en-US" altLang="zh-CN" sz="2000" kern="100" dirty="0">
              <a:latin typeface="+mn-ea"/>
              <a:cs typeface="Times New Roman"/>
            </a:endParaRPr>
          </a:p>
          <a:p>
            <a:pPr marL="342900" lvl="0" indent="-342900">
              <a:buFont typeface="Wingdings" panose="05000000000000000000" pitchFamily="2" charset="2"/>
              <a:buChar char="ü"/>
            </a:pPr>
            <a:r>
              <a:rPr lang="zh-CN" altLang="en-US" sz="2000" kern="100" dirty="0">
                <a:latin typeface="+mn-ea"/>
                <a:cs typeface="Times New Roman"/>
              </a:rPr>
              <a:t>对于第</a:t>
            </a:r>
            <a:r>
              <a:rPr lang="en-US" sz="2000" kern="100" dirty="0">
                <a:latin typeface="+mn-ea"/>
                <a:cs typeface="Times New Roman"/>
              </a:rPr>
              <a:t>k</a:t>
            </a:r>
            <a:r>
              <a:rPr lang="zh-CN" altLang="en-US" sz="2000" kern="100" dirty="0">
                <a:latin typeface="+mn-ea"/>
                <a:cs typeface="Times New Roman"/>
              </a:rPr>
              <a:t>通道</a:t>
            </a:r>
            <a:r>
              <a:rPr lang="en-US" sz="2000" kern="100" dirty="0">
                <a:latin typeface="+mn-ea"/>
                <a:cs typeface="Times New Roman"/>
              </a:rPr>
              <a:t>(</a:t>
            </a:r>
            <a:r>
              <a:rPr lang="zh-CN" altLang="en-US" sz="2000" kern="100" dirty="0">
                <a:latin typeface="+mn-ea"/>
                <a:cs typeface="Times New Roman"/>
              </a:rPr>
              <a:t>即</a:t>
            </a:r>
            <a:r>
              <a:rPr lang="en-US" sz="2000" kern="100" dirty="0">
                <a:latin typeface="+mn-ea"/>
                <a:cs typeface="Times New Roman"/>
              </a:rPr>
              <a:t>k-1</a:t>
            </a:r>
            <a:r>
              <a:rPr lang="zh-CN" altLang="en-US" sz="2000" kern="100" dirty="0">
                <a:latin typeface="+mn-ea"/>
                <a:cs typeface="Times New Roman"/>
              </a:rPr>
              <a:t>行</a:t>
            </a:r>
            <a:r>
              <a:rPr lang="en-US" sz="2000" kern="100" dirty="0">
                <a:latin typeface="+mn-ea"/>
                <a:cs typeface="Times New Roman"/>
              </a:rPr>
              <a:t>)</a:t>
            </a:r>
            <a:r>
              <a:rPr lang="zh-CN" altLang="en-US" sz="2000" kern="100" dirty="0">
                <a:latin typeface="+mn-ea"/>
                <a:cs typeface="Times New Roman"/>
              </a:rPr>
              <a:t>，首个排列取</a:t>
            </a:r>
            <a:r>
              <a:rPr lang="en-US" sz="2000" kern="100" dirty="0">
                <a:latin typeface="+mn-ea"/>
                <a:cs typeface="Times New Roman"/>
              </a:rPr>
              <a:t>1k.</a:t>
            </a:r>
            <a:endParaRPr lang="en-US" altLang="zh-CN" sz="2000" dirty="0"/>
          </a:p>
        </p:txBody>
      </p:sp>
    </p:spTree>
    <p:extLst>
      <p:ext uri="{BB962C8B-B14F-4D97-AF65-F5344CB8AC3E}">
        <p14:creationId xmlns:p14="http://schemas.microsoft.com/office/powerpoint/2010/main" val="164217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480"/>
                                        </p:tgtEl>
                                        <p:attrNameLst>
                                          <p:attrName>style.visibility</p:attrName>
                                        </p:attrNameLst>
                                      </p:cBhvr>
                                      <p:to>
                                        <p:strVal val="visible"/>
                                      </p:to>
                                    </p:set>
                                    <p:animEffect transition="in" filter="fade">
                                      <p:cBhvr>
                                        <p:cTn id="18" dur="500"/>
                                        <p:tgtEl>
                                          <p:spTgt spid="15480"/>
                                        </p:tgtEl>
                                      </p:cBhvr>
                                    </p:animEffect>
                                  </p:childTnLst>
                                </p:cTn>
                              </p:par>
                              <p:par>
                                <p:cTn id="19" presetID="10" presetClass="entr" presetSubtype="0" fill="hold" nodeType="withEffect">
                                  <p:stCondLst>
                                    <p:cond delay="0"/>
                                  </p:stCondLst>
                                  <p:childTnLst>
                                    <p:set>
                                      <p:cBhvr>
                                        <p:cTn id="20" dur="1" fill="hold">
                                          <p:stCondLst>
                                            <p:cond delay="0"/>
                                          </p:stCondLst>
                                        </p:cTn>
                                        <p:tgtEl>
                                          <p:spTgt spid="43009"/>
                                        </p:tgtEl>
                                        <p:attrNameLst>
                                          <p:attrName>style.visibility</p:attrName>
                                        </p:attrNameLst>
                                      </p:cBhvr>
                                      <p:to>
                                        <p:strVal val="visible"/>
                                      </p:to>
                                    </p:set>
                                    <p:animEffect transition="in" filter="fade">
                                      <p:cBhvr>
                                        <p:cTn id="21" dur="500"/>
                                        <p:tgtEl>
                                          <p:spTgt spid="4300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483"/>
                                        </p:tgtEl>
                                        <p:attrNameLst>
                                          <p:attrName>style.visibility</p:attrName>
                                        </p:attrNameLst>
                                      </p:cBhvr>
                                      <p:to>
                                        <p:strVal val="visible"/>
                                      </p:to>
                                    </p:set>
                                    <p:animEffect transition="in" filter="fade">
                                      <p:cBhvr>
                                        <p:cTn id="27" dur="500"/>
                                        <p:tgtEl>
                                          <p:spTgt spid="15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480" grpId="0"/>
      <p:bldP spid="12"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768" y="-63798"/>
            <a:ext cx="8362950" cy="1143000"/>
          </a:xfrm>
        </p:spPr>
        <p:txBody>
          <a:bodyPr/>
          <a:lstStyle/>
          <a:p>
            <a:pPr>
              <a:defRPr/>
            </a:pPr>
            <a:r>
              <a:rPr lang="zh-CN" altLang="en-US" sz="4000" dirty="0">
                <a:solidFill>
                  <a:schemeClr val="tx1"/>
                </a:solidFill>
                <a:effectLst/>
                <a:latin typeface="Times New Roman" panose="02020603050405020304" pitchFamily="18" charset="0"/>
                <a:cs typeface="Times New Roman" panose="02020603050405020304" pitchFamily="18" charset="0"/>
              </a:rPr>
              <a:t>感应编码读出仿真测试</a:t>
            </a:r>
          </a:p>
        </p:txBody>
      </p:sp>
      <p:sp>
        <p:nvSpPr>
          <p:cNvPr id="2" name="矩形 1"/>
          <p:cNvSpPr/>
          <p:nvPr/>
        </p:nvSpPr>
        <p:spPr>
          <a:xfrm>
            <a:off x="219430" y="1126995"/>
            <a:ext cx="4635257" cy="400110"/>
          </a:xfrm>
          <a:prstGeom prst="rect">
            <a:avLst/>
          </a:prstGeom>
        </p:spPr>
        <p:txBody>
          <a:bodyPr wrap="square">
            <a:spAutoFit/>
          </a:bodyPr>
          <a:lstStyle/>
          <a:p>
            <a:pPr>
              <a:defRPr/>
            </a:pPr>
            <a:r>
              <a:rPr lang="zh-CN" altLang="en-US" sz="2000" b="1" kern="100" dirty="0">
                <a:latin typeface="Times New Roman" panose="02020603050405020304" pitchFamily="18" charset="0"/>
                <a:ea typeface="+mn-ea"/>
                <a:cs typeface="Times New Roman" panose="02020603050405020304" pitchFamily="18" charset="0"/>
              </a:rPr>
              <a:t>仿真工具</a:t>
            </a:r>
            <a:r>
              <a:rPr lang="en-US" altLang="zh-CN" sz="2000" b="1" kern="100" dirty="0" smtClean="0">
                <a:latin typeface="Times New Roman" panose="02020603050405020304" pitchFamily="18" charset="0"/>
                <a:ea typeface="+mn-ea"/>
                <a:cs typeface="Times New Roman" panose="02020603050405020304" pitchFamily="18" charset="0"/>
              </a:rPr>
              <a:t>: </a:t>
            </a:r>
            <a:r>
              <a:rPr lang="en-US" altLang="zh-CN" sz="2000" kern="100" dirty="0" smtClean="0">
                <a:latin typeface="Times New Roman" panose="02020603050405020304" pitchFamily="18" charset="0"/>
                <a:ea typeface="+mn-ea"/>
                <a:cs typeface="Times New Roman" panose="02020603050405020304" pitchFamily="18" charset="0"/>
              </a:rPr>
              <a:t>Cadence </a:t>
            </a:r>
            <a:r>
              <a:rPr lang="en-US" altLang="zh-CN" sz="2000" kern="100" dirty="0">
                <a:latin typeface="Times New Roman" panose="02020603050405020304" pitchFamily="18" charset="0"/>
                <a:ea typeface="+mn-ea"/>
                <a:cs typeface="Times New Roman" panose="02020603050405020304" pitchFamily="18" charset="0"/>
              </a:rPr>
              <a:t>+ </a:t>
            </a:r>
            <a:r>
              <a:rPr lang="en-US" altLang="zh-CN" sz="2000" kern="100" dirty="0" smtClean="0">
                <a:latin typeface="Times New Roman" panose="02020603050405020304" pitchFamily="18" charset="0"/>
                <a:ea typeface="+mn-ea"/>
                <a:cs typeface="Times New Roman" panose="02020603050405020304" pitchFamily="18" charset="0"/>
              </a:rPr>
              <a:t>ANSYS</a:t>
            </a:r>
            <a:endParaRPr lang="en-US" altLang="zh-CN" sz="2000" kern="100" dirty="0">
              <a:latin typeface="Times New Roman" panose="02020603050405020304" pitchFamily="18" charset="0"/>
              <a:ea typeface="+mn-ea"/>
              <a:cs typeface="Times New Roman" panose="02020603050405020304" pitchFamily="18" charset="0"/>
            </a:endParaRPr>
          </a:p>
        </p:txBody>
      </p:sp>
      <p:sp>
        <p:nvSpPr>
          <p:cNvPr id="17" name="矩形 1"/>
          <p:cNvSpPr>
            <a:spLocks noChangeArrowheads="1"/>
          </p:cNvSpPr>
          <p:nvPr/>
        </p:nvSpPr>
        <p:spPr bwMode="auto">
          <a:xfrm>
            <a:off x="351510" y="1547425"/>
            <a:ext cx="578974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Aft>
                <a:spcPts val="400"/>
              </a:spcAft>
              <a:buClrTx/>
              <a:buSzTx/>
              <a:buFont typeface="Wingdings" pitchFamily="2" charset="2"/>
              <a:buChar char="u"/>
              <a:defRPr/>
            </a:pPr>
            <a:r>
              <a:rPr lang="zh-CN" altLang="en-US" sz="2000" dirty="0">
                <a:latin typeface="Times New Roman" panose="02020603050405020304" pitchFamily="18" charset="0"/>
                <a:cs typeface="Times New Roman" panose="02020603050405020304" pitchFamily="18" charset="0"/>
              </a:rPr>
              <a:t>输入</a:t>
            </a:r>
            <a:r>
              <a:rPr lang="en-US" altLang="zh-CN" sz="2000" dirty="0" smtClean="0">
                <a:latin typeface="Times New Roman" panose="02020603050405020304" pitchFamily="18" charset="0"/>
                <a:cs typeface="Times New Roman" panose="02020603050405020304" pitchFamily="18" charset="0"/>
              </a:rPr>
              <a:t>1mA, </a:t>
            </a:r>
            <a:r>
              <a:rPr lang="zh-CN" altLang="en-US" sz="2000" dirty="0" smtClean="0">
                <a:latin typeface="Times New Roman" panose="02020603050405020304" pitchFamily="18" charset="0"/>
                <a:cs typeface="Times New Roman" panose="02020603050405020304" pitchFamily="18" charset="0"/>
              </a:rPr>
              <a:t>最大感应信号</a:t>
            </a:r>
            <a:r>
              <a:rPr lang="en-US" altLang="zh-CN" sz="2000" dirty="0" smtClean="0">
                <a:latin typeface="Times New Roman" panose="02020603050405020304" pitchFamily="18" charset="0"/>
                <a:cs typeface="Times New Roman" panose="02020603050405020304" pitchFamily="18" charset="0"/>
              </a:rPr>
              <a:t>58%,</a:t>
            </a:r>
            <a:r>
              <a:rPr lang="zh-CN" altLang="en-US" sz="2000" dirty="0" smtClean="0">
                <a:latin typeface="Times New Roman" panose="02020603050405020304" pitchFamily="18" charset="0"/>
                <a:cs typeface="Times New Roman" panose="02020603050405020304" pitchFamily="18" charset="0"/>
              </a:rPr>
              <a:t>次大</a:t>
            </a:r>
            <a:r>
              <a:rPr lang="en-US" altLang="zh-CN" sz="2000" dirty="0" smtClean="0">
                <a:latin typeface="Times New Roman" panose="02020603050405020304" pitchFamily="18" charset="0"/>
                <a:cs typeface="Times New Roman" panose="02020603050405020304" pitchFamily="18" charset="0"/>
              </a:rPr>
              <a:t>33%</a:t>
            </a:r>
          </a:p>
          <a:p>
            <a:pPr eaLnBrk="1" hangingPunct="1">
              <a:spcAft>
                <a:spcPts val="400"/>
              </a:spcAft>
              <a:buClrTx/>
              <a:buSzTx/>
              <a:buFont typeface="Wingdings" pitchFamily="2" charset="2"/>
              <a:buChar char="u"/>
              <a:defRPr/>
            </a:pPr>
            <a:r>
              <a:rPr lang="en-US" altLang="zh-CN" sz="2000" dirty="0" smtClean="0">
                <a:latin typeface="Times New Roman" panose="02020603050405020304" pitchFamily="18" charset="0"/>
                <a:cs typeface="Times New Roman" panose="02020603050405020304" pitchFamily="18" charset="0"/>
              </a:rPr>
              <a:t>THGEM</a:t>
            </a:r>
            <a:r>
              <a:rPr lang="zh-CN" altLang="en-US" sz="2000" dirty="0" smtClean="0">
                <a:latin typeface="Times New Roman" panose="02020603050405020304" pitchFamily="18" charset="0"/>
                <a:cs typeface="Times New Roman" panose="02020603050405020304" pitchFamily="18" charset="0"/>
              </a:rPr>
              <a:t>：感应信号</a:t>
            </a:r>
            <a:r>
              <a:rPr lang="en-US" altLang="zh-CN" sz="2000" dirty="0" smtClean="0">
                <a:latin typeface="Times New Roman" panose="02020603050405020304" pitchFamily="18" charset="0"/>
                <a:cs typeface="Times New Roman" panose="02020603050405020304" pitchFamily="18" charset="0"/>
              </a:rPr>
              <a:t>1.5~60fC</a:t>
            </a:r>
          </a:p>
          <a:p>
            <a:pPr eaLnBrk="1" hangingPunct="1">
              <a:spcAft>
                <a:spcPts val="400"/>
              </a:spcAft>
              <a:buClrTx/>
              <a:buSzTx/>
              <a:buFont typeface="Wingdings" pitchFamily="2" charset="2"/>
              <a:buChar char="u"/>
              <a:defRPr/>
            </a:pPr>
            <a:r>
              <a:rPr lang="zh-CN" altLang="en-US" sz="2000" dirty="0" smtClean="0">
                <a:latin typeface="Times New Roman" panose="02020603050405020304" pitchFamily="18" charset="0"/>
                <a:cs typeface="Times New Roman" panose="02020603050405020304" pitchFamily="18" charset="0"/>
              </a:rPr>
              <a:t>可行，但信噪比要求提高</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噪声</a:t>
            </a:r>
            <a:r>
              <a:rPr lang="en-US" altLang="zh-CN" sz="2000" dirty="0" smtClean="0">
                <a:latin typeface="Times New Roman" panose="02020603050405020304" pitchFamily="18" charset="0"/>
                <a:cs typeface="Times New Roman" panose="02020603050405020304" pitchFamily="18" charset="0"/>
              </a:rPr>
              <a:t>RMS</a:t>
            </a:r>
            <a:r>
              <a:rPr lang="en-US" altLang="zh-CN" sz="2000" dirty="0">
                <a:latin typeface="Times New Roman" panose="02020603050405020304" pitchFamily="18" charset="0"/>
                <a:cs typeface="Times New Roman" panose="02020603050405020304" pitchFamily="18" charset="0"/>
              </a:rPr>
              <a:t> &lt;0.5fC </a:t>
            </a:r>
          </a:p>
          <a:p>
            <a:pPr eaLnBrk="1" hangingPunct="1">
              <a:spcAft>
                <a:spcPts val="400"/>
              </a:spcAft>
              <a:buClrTx/>
              <a:buSzTx/>
              <a:buFont typeface="Wingdings" pitchFamily="2" charset="2"/>
              <a:buChar char="u"/>
              <a:defRPr/>
            </a:pPr>
            <a:r>
              <a:rPr lang="zh-CN" altLang="en-US" sz="2000" dirty="0" smtClean="0">
                <a:latin typeface="Times New Roman" panose="02020603050405020304" pitchFamily="18" charset="0"/>
                <a:cs typeface="Times New Roman" panose="02020603050405020304" pitchFamily="18" charset="0"/>
              </a:rPr>
              <a:t>感应条比例</a:t>
            </a:r>
            <a:r>
              <a:rPr lang="en-US" altLang="zh-CN" sz="2000" dirty="0" smtClean="0">
                <a:latin typeface="Times New Roman" panose="02020603050405020304" pitchFamily="18" charset="0"/>
                <a:cs typeface="Times New Roman" panose="02020603050405020304" pitchFamily="18" charset="0"/>
              </a:rPr>
              <a:t>2:1</a:t>
            </a:r>
            <a:r>
              <a:rPr lang="zh-CN" altLang="en-US" sz="2000" dirty="0" smtClean="0">
                <a:latin typeface="Times New Roman" panose="02020603050405020304" pitchFamily="18" charset="0"/>
                <a:cs typeface="Times New Roman" panose="02020603050405020304" pitchFamily="18" charset="0"/>
              </a:rPr>
              <a:t>最合适</a:t>
            </a:r>
            <a:endParaRPr lang="en-US" altLang="zh-CN" sz="2000" dirty="0" smtClean="0">
              <a:latin typeface="Times New Roman" panose="02020603050405020304" pitchFamily="18" charset="0"/>
              <a:cs typeface="Times New Roman" panose="02020603050405020304" pitchFamily="18" charset="0"/>
            </a:endParaRPr>
          </a:p>
        </p:txBody>
      </p:sp>
      <p:sp>
        <p:nvSpPr>
          <p:cNvPr id="15" name="TextBox 14"/>
          <p:cNvSpPr txBox="1"/>
          <p:nvPr/>
        </p:nvSpPr>
        <p:spPr>
          <a:xfrm>
            <a:off x="2878776" y="6519430"/>
            <a:ext cx="2954655" cy="338554"/>
          </a:xfrm>
          <a:prstGeom prst="rect">
            <a:avLst/>
          </a:prstGeom>
          <a:noFill/>
        </p:spPr>
        <p:txBody>
          <a:bodyPr wrap="none" rtlCol="0">
            <a:spAutoFit/>
          </a:bodyPr>
          <a:lstStyle/>
          <a:p>
            <a:r>
              <a:rPr lang="en-US" altLang="zh-CN" sz="1600" dirty="0" smtClean="0">
                <a:latin typeface="黑体" panose="02010609060101010101" pitchFamily="49" charset="-122"/>
                <a:ea typeface="黑体" panose="02010609060101010101" pitchFamily="49" charset="-122"/>
              </a:rPr>
              <a:t>2:1</a:t>
            </a:r>
            <a:r>
              <a:rPr lang="zh-CN" altLang="en-US" sz="1600" dirty="0" smtClean="0">
                <a:latin typeface="黑体" panose="02010609060101010101" pitchFamily="49" charset="-122"/>
                <a:ea typeface="黑体" panose="02010609060101010101" pitchFamily="49" charset="-122"/>
              </a:rPr>
              <a:t>比例时各通道输出仿真信号</a:t>
            </a:r>
            <a:endParaRPr lang="en-US" sz="1600" dirty="0">
              <a:latin typeface="黑体" panose="02010609060101010101" pitchFamily="49" charset="-122"/>
              <a:ea typeface="黑体" panose="02010609060101010101" pitchFamily="49" charset="-122"/>
            </a:endParaRPr>
          </a:p>
        </p:txBody>
      </p:sp>
      <p:pic>
        <p:nvPicPr>
          <p:cNvPr id="20" name="Picture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846" y="1119648"/>
            <a:ext cx="2685970" cy="16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cxnSp>
        <p:nvCxnSpPr>
          <p:cNvPr id="18" name="直接箭头连接符 17"/>
          <p:cNvCxnSpPr/>
          <p:nvPr/>
        </p:nvCxnSpPr>
        <p:spPr>
          <a:xfrm>
            <a:off x="7000702" y="716280"/>
            <a:ext cx="0" cy="472440"/>
          </a:xfrm>
          <a:prstGeom prst="straightConnector1">
            <a:avLst/>
          </a:prstGeom>
          <a:ln w="28575">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021215" y="757663"/>
            <a:ext cx="389850" cy="369332"/>
          </a:xfrm>
          <a:prstGeom prst="rect">
            <a:avLst/>
          </a:prstGeom>
          <a:noFill/>
        </p:spPr>
        <p:txBody>
          <a:bodyPr wrap="none" rtlCol="0">
            <a:spAutoFit/>
          </a:bodyPr>
          <a:lstStyle/>
          <a:p>
            <a:r>
              <a:rPr lang="en-US" altLang="zh-CN" dirty="0" smtClean="0">
                <a:solidFill>
                  <a:srgbClr val="0066FF"/>
                </a:solidFill>
              </a:rPr>
              <a:t>e-</a:t>
            </a:r>
            <a:endParaRPr lang="en-US" dirty="0">
              <a:solidFill>
                <a:srgbClr val="0066FF"/>
              </a:solidFill>
            </a:endParaRPr>
          </a:p>
        </p:txBody>
      </p:sp>
      <p:sp>
        <p:nvSpPr>
          <p:cNvPr id="16" name="灯片编号占位符 3"/>
          <p:cNvSpPr>
            <a:spLocks noGrp="1"/>
          </p:cNvSpPr>
          <p:nvPr>
            <p:ph type="sldNum" sz="quarter" idx="12"/>
          </p:nvPr>
        </p:nvSpPr>
        <p:spPr bwMode="auto">
          <a:xfrm>
            <a:off x="8647113" y="6493802"/>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25</a:t>
            </a:fld>
            <a:endParaRPr lang="zh-CN" altLang="en-US" sz="1000" smtClean="0">
              <a:ea typeface="宋体" panose="02010600030101010101" pitchFamily="2" charset="-122"/>
            </a:endParaRPr>
          </a:p>
        </p:txBody>
      </p:sp>
      <p:grpSp>
        <p:nvGrpSpPr>
          <p:cNvPr id="6" name="组合 5"/>
          <p:cNvGrpSpPr/>
          <p:nvPr/>
        </p:nvGrpSpPr>
        <p:grpSpPr>
          <a:xfrm>
            <a:off x="1778000" y="3144244"/>
            <a:ext cx="4908672" cy="3415826"/>
            <a:chOff x="1778000" y="3144244"/>
            <a:chExt cx="4908672" cy="3415826"/>
          </a:xfrm>
        </p:grpSpPr>
        <p:pic>
          <p:nvPicPr>
            <p:cNvPr id="69637" name="Picture 5"/>
            <p:cNvPicPr>
              <a:picLocks noChangeAspect="1" noChangeArrowheads="1"/>
            </p:cNvPicPr>
            <p:nvPr/>
          </p:nvPicPr>
          <p:blipFill rotWithShape="1">
            <a:blip r:embed="rId4"/>
            <a:srcRect r="15459"/>
            <a:stretch/>
          </p:blipFill>
          <p:spPr bwMode="auto">
            <a:xfrm>
              <a:off x="1778000" y="3144244"/>
              <a:ext cx="4908672" cy="341582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22574" y="5779551"/>
              <a:ext cx="1261884" cy="307777"/>
            </a:xfrm>
            <a:prstGeom prst="rect">
              <a:avLst/>
            </a:prstGeom>
            <a:noFill/>
          </p:spPr>
          <p:txBody>
            <a:bodyPr wrap="none" rtlCol="0">
              <a:spAutoFit/>
            </a:bodyPr>
            <a:lstStyle/>
            <a:p>
              <a:r>
                <a:rPr lang="zh-CN" altLang="en-US" sz="1400" dirty="0" smtClean="0">
                  <a:latin typeface="+mn-ea"/>
                  <a:ea typeface="+mn-ea"/>
                </a:rPr>
                <a:t>最大感应信号</a:t>
              </a:r>
              <a:endParaRPr lang="en-US" sz="1400" dirty="0">
                <a:latin typeface="+mn-ea"/>
                <a:ea typeface="+mn-ea"/>
              </a:endParaRPr>
            </a:p>
          </p:txBody>
        </p:sp>
        <p:sp>
          <p:nvSpPr>
            <p:cNvPr id="14" name="TextBox 13"/>
            <p:cNvSpPr txBox="1"/>
            <p:nvPr/>
          </p:nvSpPr>
          <p:spPr>
            <a:xfrm>
              <a:off x="3022574" y="4821677"/>
              <a:ext cx="1261884" cy="307777"/>
            </a:xfrm>
            <a:prstGeom prst="rect">
              <a:avLst/>
            </a:prstGeom>
            <a:noFill/>
          </p:spPr>
          <p:txBody>
            <a:bodyPr wrap="none" rtlCol="0">
              <a:spAutoFit/>
            </a:bodyPr>
            <a:lstStyle/>
            <a:p>
              <a:r>
                <a:rPr lang="zh-CN" altLang="en-US" sz="1400" dirty="0" smtClean="0">
                  <a:latin typeface="+mn-ea"/>
                  <a:ea typeface="+mn-ea"/>
                </a:rPr>
                <a:t>次大感应信号</a:t>
              </a:r>
              <a:endParaRPr lang="en-US" sz="1400" dirty="0">
                <a:latin typeface="+mn-ea"/>
                <a:ea typeface="+mn-ea"/>
              </a:endParaRPr>
            </a:p>
          </p:txBody>
        </p:sp>
        <p:sp>
          <p:nvSpPr>
            <p:cNvPr id="21" name="TextBox 20"/>
            <p:cNvSpPr txBox="1"/>
            <p:nvPr/>
          </p:nvSpPr>
          <p:spPr>
            <a:xfrm>
              <a:off x="3287020" y="3866637"/>
              <a:ext cx="543739" cy="307777"/>
            </a:xfrm>
            <a:prstGeom prst="rect">
              <a:avLst/>
            </a:prstGeom>
            <a:noFill/>
          </p:spPr>
          <p:txBody>
            <a:bodyPr wrap="none" rtlCol="0">
              <a:spAutoFit/>
            </a:bodyPr>
            <a:lstStyle/>
            <a:p>
              <a:r>
                <a:rPr lang="zh-CN" altLang="en-US" sz="1400" dirty="0" smtClean="0">
                  <a:latin typeface="+mn-ea"/>
                  <a:ea typeface="+mn-ea"/>
                </a:rPr>
                <a:t>串扰</a:t>
              </a:r>
              <a:endParaRPr lang="en-US" sz="1400" dirty="0">
                <a:latin typeface="+mn-ea"/>
                <a:ea typeface="+mn-ea"/>
              </a:endParaRPr>
            </a:p>
          </p:txBody>
        </p:sp>
      </p:grpSp>
    </p:spTree>
    <p:extLst>
      <p:ext uri="{BB962C8B-B14F-4D97-AF65-F5344CB8AC3E}">
        <p14:creationId xmlns:p14="http://schemas.microsoft.com/office/powerpoint/2010/main" val="15107658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Users\andy\Documents\Tencent Files\1623569289\Image\C2C\Z%85RO}E1XP5O3N}8846PJQ.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291" y="1805023"/>
            <a:ext cx="4701828" cy="2523642"/>
          </a:xfrm>
          <a:prstGeom prst="rect">
            <a:avLst/>
          </a:prstGeom>
          <a:noFill/>
          <a:ln>
            <a:noFill/>
          </a:ln>
        </p:spPr>
      </p:pic>
      <p:sp>
        <p:nvSpPr>
          <p:cNvPr id="2" name="标题 1"/>
          <p:cNvSpPr>
            <a:spLocks noGrp="1"/>
          </p:cNvSpPr>
          <p:nvPr>
            <p:ph type="title"/>
          </p:nvPr>
        </p:nvSpPr>
        <p:spPr>
          <a:xfrm>
            <a:off x="157416" y="12725"/>
            <a:ext cx="8229600" cy="983452"/>
          </a:xfrm>
        </p:spPr>
        <p:txBody>
          <a:bodyPr/>
          <a:lstStyle/>
          <a:p>
            <a:pPr>
              <a:defRPr/>
            </a:pPr>
            <a:r>
              <a:rPr lang="zh-CN" altLang="en-US" sz="4000" dirty="0">
                <a:solidFill>
                  <a:schemeClr val="tx1"/>
                </a:solidFill>
                <a:effectLst/>
              </a:rPr>
              <a:t>感应编码</a:t>
            </a:r>
            <a:r>
              <a:rPr lang="zh-CN" altLang="en-US" sz="4000" dirty="0" smtClean="0">
                <a:solidFill>
                  <a:schemeClr val="tx1"/>
                </a:solidFill>
                <a:effectLst/>
              </a:rPr>
              <a:t>读出可行性验证测试</a:t>
            </a:r>
            <a:endParaRPr lang="zh-CN" altLang="en-US" sz="4000" dirty="0">
              <a:solidFill>
                <a:schemeClr val="tx1"/>
              </a:solidFill>
              <a:effectLst/>
            </a:endParaRPr>
          </a:p>
        </p:txBody>
      </p:sp>
      <p:sp>
        <p:nvSpPr>
          <p:cNvPr id="4" name="Rectangle 7"/>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sp>
        <p:nvSpPr>
          <p:cNvPr id="6" name="Rectangle 9"/>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p>
        </p:txBody>
      </p:sp>
      <p:sp>
        <p:nvSpPr>
          <p:cNvPr id="21513" name="TextBox 8"/>
          <p:cNvSpPr txBox="1">
            <a:spLocks noChangeArrowheads="1"/>
          </p:cNvSpPr>
          <p:nvPr/>
        </p:nvSpPr>
        <p:spPr bwMode="auto">
          <a:xfrm>
            <a:off x="250825" y="1196658"/>
            <a:ext cx="8893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defRPr/>
            </a:pPr>
            <a:r>
              <a:rPr lang="zh-CN" altLang="en-US" sz="2000" dirty="0">
                <a:latin typeface="+mn-ea"/>
                <a:ea typeface="+mn-ea"/>
              </a:rPr>
              <a:t>多</a:t>
            </a:r>
            <a:r>
              <a:rPr lang="zh-CN" altLang="en-US" sz="2000" dirty="0" smtClean="0">
                <a:latin typeface="+mn-ea"/>
                <a:ea typeface="+mn-ea"/>
              </a:rPr>
              <a:t>通道信号发生器产生模拟探测器的信号，接入读出板阳极条，验证可行性。</a:t>
            </a:r>
          </a:p>
        </p:txBody>
      </p:sp>
      <p:pic>
        <p:nvPicPr>
          <p:cNvPr id="14" name="图片 13"/>
          <p:cNvPicPr/>
          <p:nvPr/>
        </p:nvPicPr>
        <p:blipFill rotWithShape="1">
          <a:blip r:embed="rId4" cstate="print">
            <a:extLst>
              <a:ext uri="{28A0092B-C50C-407E-A947-70E740481C1C}">
                <a14:useLocalDpi xmlns:a14="http://schemas.microsoft.com/office/drawing/2010/main" val="0"/>
              </a:ext>
            </a:extLst>
          </a:blip>
          <a:srcRect r="25867"/>
          <a:stretch/>
        </p:blipFill>
        <p:spPr bwMode="auto">
          <a:xfrm>
            <a:off x="445625" y="4647126"/>
            <a:ext cx="4180839" cy="1980397"/>
          </a:xfrm>
          <a:prstGeom prst="rect">
            <a:avLst/>
          </a:prstGeom>
          <a:noFill/>
          <a:ln>
            <a:noFill/>
          </a:ln>
          <a:extLst>
            <a:ext uri="{53640926-AAD7-44D8-BBD7-CCE9431645EC}">
              <a14:shadowObscured xmlns:a14="http://schemas.microsoft.com/office/drawing/2010/main"/>
            </a:ext>
          </a:extLst>
        </p:spPr>
      </p:pic>
      <p:sp>
        <p:nvSpPr>
          <p:cNvPr id="11" name="矩形 1"/>
          <p:cNvSpPr>
            <a:spLocks noChangeArrowheads="1"/>
          </p:cNvSpPr>
          <p:nvPr/>
        </p:nvSpPr>
        <p:spPr bwMode="auto">
          <a:xfrm>
            <a:off x="5531458" y="2214115"/>
            <a:ext cx="3426544"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ts val="600"/>
              </a:spcBef>
              <a:spcAft>
                <a:spcPts val="600"/>
              </a:spcAft>
              <a:buClrTx/>
              <a:buSzTx/>
              <a:buFont typeface="Wingdings" pitchFamily="2" charset="2"/>
              <a:buChar char="u"/>
              <a:defRPr/>
            </a:pP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一维感应编码读出；</a:t>
            </a: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spcAft>
                <a:spcPts val="600"/>
              </a:spcAft>
              <a:buClrTx/>
              <a:buSzTx/>
              <a:buFont typeface="Wingdings" pitchFamily="2" charset="2"/>
              <a:buChar char="u"/>
              <a:defRPr/>
            </a:pPr>
            <a:r>
              <a:rPr lang="en-US" sz="1800" dirty="0" smtClean="0">
                <a:latin typeface="Times New Roman" panose="02020603050405020304" pitchFamily="18" charset="0"/>
                <a:ea typeface="宋体" panose="02010600030101010101" pitchFamily="2" charset="-122"/>
                <a:cs typeface="Times New Roman" panose="02020603050405020304" pitchFamily="18" charset="0"/>
              </a:rPr>
              <a:t>10x10cm</a:t>
            </a:r>
            <a:r>
              <a:rPr lang="en-US" sz="1800" baseline="30000" dirty="0" smtClean="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spcAft>
                <a:spcPts val="600"/>
              </a:spcAft>
              <a:buClrTx/>
              <a:buSzTx/>
              <a:buFont typeface="Wingdings" pitchFamily="2" charset="2"/>
              <a:buChar char="u"/>
              <a:defRPr/>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1mm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pitch</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100 strips</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ts val="600"/>
              </a:spcBef>
              <a:spcAft>
                <a:spcPts val="600"/>
              </a:spcAft>
              <a:buClrTx/>
              <a:buSzTx/>
              <a:buFont typeface="Wingdings" pitchFamily="2" charset="2"/>
              <a:buChar char="u"/>
              <a:defRPr/>
            </a:pP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分区域设计三种不同条宽；</a:t>
            </a: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 name="直接箭头连接符 15"/>
          <p:cNvCxnSpPr/>
          <p:nvPr/>
        </p:nvCxnSpPr>
        <p:spPr bwMode="auto">
          <a:xfrm flipH="1">
            <a:off x="3474721" y="3840480"/>
            <a:ext cx="367505" cy="87648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nvGrpSpPr>
          <p:cNvPr id="15" name="组合 14"/>
          <p:cNvGrpSpPr/>
          <p:nvPr/>
        </p:nvGrpSpPr>
        <p:grpSpPr>
          <a:xfrm>
            <a:off x="5475778" y="4306598"/>
            <a:ext cx="3624249" cy="2168525"/>
            <a:chOff x="1419528" y="3822847"/>
            <a:chExt cx="3624249" cy="2168525"/>
          </a:xfrm>
        </p:grpSpPr>
        <p:pic>
          <p:nvPicPr>
            <p:cNvPr id="18"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8334" t="22275" r="26302" b="9724"/>
            <a:stretch/>
          </p:blipFill>
          <p:spPr bwMode="auto">
            <a:xfrm>
              <a:off x="1419528" y="4111772"/>
              <a:ext cx="2727022" cy="187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直接箭头连接符 18"/>
            <p:cNvCxnSpPr/>
            <p:nvPr/>
          </p:nvCxnSpPr>
          <p:spPr>
            <a:xfrm flipV="1">
              <a:off x="1616075" y="3940322"/>
              <a:ext cx="1017588" cy="585787"/>
            </a:xfrm>
            <a:prstGeom prst="straightConnector1">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20" name="TextBox 6"/>
            <p:cNvSpPr txBox="1">
              <a:spLocks noChangeArrowheads="1"/>
            </p:cNvSpPr>
            <p:nvPr/>
          </p:nvSpPr>
          <p:spPr bwMode="auto">
            <a:xfrm>
              <a:off x="2597150" y="382284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dirty="0">
                  <a:latin typeface="Arial" pitchFamily="34" charset="0"/>
                  <a:ea typeface="宋体" pitchFamily="2" charset="-122"/>
                </a:rPr>
                <a:t>阳极</a:t>
              </a:r>
              <a:r>
                <a:rPr lang="zh-CN" altLang="en-US" sz="1800" dirty="0" smtClean="0">
                  <a:latin typeface="Arial" pitchFamily="34" charset="0"/>
                  <a:ea typeface="宋体" pitchFamily="2" charset="-122"/>
                </a:rPr>
                <a:t>条</a:t>
              </a:r>
              <a:endParaRPr lang="zh-CN" altLang="en-US" sz="1800" dirty="0">
                <a:latin typeface="Arial" pitchFamily="34" charset="0"/>
                <a:ea typeface="宋体" pitchFamily="2" charset="-122"/>
              </a:endParaRPr>
            </a:p>
          </p:txBody>
        </p:sp>
        <p:cxnSp>
          <p:nvCxnSpPr>
            <p:cNvPr id="23" name="直接箭头连接符 22"/>
            <p:cNvCxnSpPr/>
            <p:nvPr/>
          </p:nvCxnSpPr>
          <p:spPr>
            <a:xfrm flipV="1">
              <a:off x="3636963" y="4662634"/>
              <a:ext cx="652462" cy="2159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636963" y="4367704"/>
              <a:ext cx="652462" cy="211138"/>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5" name="矩形 37"/>
            <p:cNvSpPr>
              <a:spLocks noChangeArrowheads="1"/>
            </p:cNvSpPr>
            <p:nvPr/>
          </p:nvSpPr>
          <p:spPr bwMode="auto">
            <a:xfrm>
              <a:off x="4165889" y="4461022"/>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dirty="0">
                  <a:latin typeface="Arial" pitchFamily="34" charset="0"/>
                  <a:ea typeface="宋体" pitchFamily="2" charset="-122"/>
                </a:rPr>
                <a:t>感应条</a:t>
              </a:r>
            </a:p>
          </p:txBody>
        </p:sp>
      </p:grpSp>
      <p:sp>
        <p:nvSpPr>
          <p:cNvPr id="30" name="灯片编号占位符 3"/>
          <p:cNvSpPr>
            <a:spLocks noGrp="1"/>
          </p:cNvSpPr>
          <p:nvPr>
            <p:ph type="sldNum" sz="quarter" idx="12"/>
          </p:nvPr>
        </p:nvSpPr>
        <p:spPr bwMode="auto">
          <a:xfrm>
            <a:off x="8647113" y="6461903"/>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26</a:t>
            </a:fld>
            <a:endParaRPr lang="zh-CN" altLang="en-US" sz="1000" dirty="0" smtClean="0">
              <a:ea typeface="宋体" panose="02010600030101010101" pitchFamily="2" charset="-122"/>
            </a:endParaRPr>
          </a:p>
        </p:txBody>
      </p:sp>
      <p:sp>
        <p:nvSpPr>
          <p:cNvPr id="31" name="页脚占位符 4"/>
          <p:cNvSpPr>
            <a:spLocks noGrp="1"/>
          </p:cNvSpPr>
          <p:nvPr>
            <p:ph type="ftr" sz="quarter" idx="11"/>
          </p:nvPr>
        </p:nvSpPr>
        <p:spPr bwMode="auto">
          <a:xfrm>
            <a:off x="2653423" y="6470067"/>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9133882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0455" y="-41945"/>
            <a:ext cx="8362950" cy="1143000"/>
          </a:xfrm>
        </p:spPr>
        <p:txBody>
          <a:bodyPr/>
          <a:lstStyle/>
          <a:p>
            <a:pPr>
              <a:defRPr/>
            </a:pPr>
            <a:r>
              <a:rPr lang="zh-CN" altLang="en-US" sz="4000" dirty="0" smtClean="0">
                <a:solidFill>
                  <a:schemeClr val="tx1"/>
                </a:solidFill>
                <a:effectLst/>
                <a:latin typeface="Times New Roman" panose="02020603050405020304" pitchFamily="18" charset="0"/>
                <a:cs typeface="Times New Roman" panose="02020603050405020304" pitchFamily="18" charset="0"/>
              </a:rPr>
              <a:t>模拟击中测试</a:t>
            </a:r>
            <a:endParaRPr lang="zh-CN" altLang="en-US" sz="4000" dirty="0">
              <a:solidFill>
                <a:schemeClr val="tx1"/>
              </a:solidFill>
              <a:effectLst/>
              <a:latin typeface="Times New Roman" panose="02020603050405020304" pitchFamily="18" charset="0"/>
              <a:cs typeface="Times New Roman" panose="02020603050405020304" pitchFamily="18" charset="0"/>
            </a:endParaRPr>
          </a:p>
        </p:txBody>
      </p:sp>
      <p:sp>
        <p:nvSpPr>
          <p:cNvPr id="45068" name="TextBox 15"/>
          <p:cNvSpPr txBox="1">
            <a:spLocks noChangeArrowheads="1"/>
          </p:cNvSpPr>
          <p:nvPr/>
        </p:nvSpPr>
        <p:spPr bwMode="auto">
          <a:xfrm>
            <a:off x="349853" y="5335697"/>
            <a:ext cx="75803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buFont typeface="Wingdings" pitchFamily="2" charset="2"/>
              <a:buChar char="l"/>
              <a:defRPr/>
            </a:pPr>
            <a:r>
              <a:rPr lang="zh-CN" altLang="en-US" sz="2000" dirty="0" smtClean="0">
                <a:latin typeface="Times New Roman" panose="02020603050405020304" pitchFamily="18" charset="0"/>
                <a:ea typeface="+mn-ea"/>
                <a:cs typeface="Times New Roman" panose="02020603050405020304" pitchFamily="18" charset="0"/>
              </a:rPr>
              <a:t>感应</a:t>
            </a:r>
            <a:r>
              <a:rPr lang="zh-CN" altLang="en-US" sz="2000" dirty="0">
                <a:latin typeface="Times New Roman" panose="02020603050405020304" pitchFamily="18" charset="0"/>
                <a:ea typeface="+mn-ea"/>
                <a:cs typeface="Times New Roman" panose="02020603050405020304" pitchFamily="18" charset="0"/>
              </a:rPr>
              <a:t>条越宽，信号越大；</a:t>
            </a:r>
            <a:endParaRPr lang="en-US" altLang="zh-CN" sz="2000" dirty="0">
              <a:latin typeface="Times New Roman" panose="02020603050405020304" pitchFamily="18" charset="0"/>
              <a:ea typeface="+mn-ea"/>
              <a:cs typeface="Times New Roman" panose="02020603050405020304" pitchFamily="18" charset="0"/>
            </a:endParaRPr>
          </a:p>
          <a:p>
            <a:pPr algn="just">
              <a:buFont typeface="Wingdings" pitchFamily="2" charset="2"/>
              <a:buChar char="l"/>
              <a:defRPr/>
            </a:pPr>
            <a:endParaRPr lang="en-US" altLang="zh-CN" sz="2000" dirty="0">
              <a:latin typeface="Times New Roman" panose="02020603050405020304" pitchFamily="18" charset="0"/>
              <a:ea typeface="+mn-ea"/>
              <a:cs typeface="Times New Roman" panose="02020603050405020304" pitchFamily="18" charset="0"/>
            </a:endParaRPr>
          </a:p>
          <a:p>
            <a:pPr eaLnBrk="1" hangingPunct="1">
              <a:buFont typeface="Wingdings" pitchFamily="2" charset="2"/>
              <a:buChar char="u"/>
              <a:defRPr/>
            </a:pPr>
            <a:r>
              <a:rPr lang="zh-CN" altLang="en-US" sz="2000" dirty="0" smtClean="0">
                <a:latin typeface="Times New Roman" panose="02020603050405020304" pitchFamily="18" charset="0"/>
                <a:ea typeface="+mn-ea"/>
                <a:cs typeface="Times New Roman" panose="02020603050405020304" pitchFamily="18" charset="0"/>
              </a:rPr>
              <a:t>可行，但要求较高信噪比，</a:t>
            </a:r>
            <a:r>
              <a:rPr lang="zh-CN" altLang="en-US" sz="2000" dirty="0">
                <a:latin typeface="Times New Roman" panose="02020603050405020304" pitchFamily="18" charset="0"/>
                <a:ea typeface="+mn-ea"/>
                <a:cs typeface="Times New Roman" panose="02020603050405020304" pitchFamily="18" charset="0"/>
              </a:rPr>
              <a:t>噪声</a:t>
            </a:r>
            <a:r>
              <a:rPr lang="en-US" altLang="zh-CN" sz="2000" dirty="0">
                <a:latin typeface="Times New Roman" panose="02020603050405020304" pitchFamily="18" charset="0"/>
                <a:cs typeface="Times New Roman" panose="02020603050405020304" pitchFamily="18" charset="0"/>
              </a:rPr>
              <a:t>RMS &lt;</a:t>
            </a:r>
            <a:r>
              <a:rPr lang="en-US" altLang="zh-CN" sz="2000" dirty="0" smtClean="0">
                <a:latin typeface="Times New Roman" panose="02020603050405020304" pitchFamily="18" charset="0"/>
                <a:cs typeface="Times New Roman" panose="02020603050405020304" pitchFamily="18" charset="0"/>
              </a:rPr>
              <a:t>0.4fC </a:t>
            </a:r>
            <a:endParaRPr lang="en-US" altLang="zh-CN" sz="2000" dirty="0">
              <a:latin typeface="Times New Roman" panose="02020603050405020304" pitchFamily="18" charset="0"/>
              <a:cs typeface="Times New Roman" panose="02020603050405020304" pitchFamily="18" charset="0"/>
            </a:endParaRPr>
          </a:p>
        </p:txBody>
      </p:sp>
      <p:sp>
        <p:nvSpPr>
          <p:cNvPr id="22536" name="矩形 4"/>
          <p:cNvSpPr>
            <a:spLocks noChangeArrowheads="1"/>
          </p:cNvSpPr>
          <p:nvPr/>
        </p:nvSpPr>
        <p:spPr bwMode="auto">
          <a:xfrm>
            <a:off x="5359275" y="2043340"/>
            <a:ext cx="368312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marL="285750" indent="-285750" eaLnBrk="1" hangingPunct="1">
              <a:lnSpc>
                <a:spcPct val="150000"/>
              </a:lnSpc>
              <a:spcBef>
                <a:spcPts val="600"/>
              </a:spcBef>
              <a:spcAft>
                <a:spcPts val="600"/>
              </a:spcAft>
              <a:buClrTx/>
              <a:buSzTx/>
              <a:buFont typeface="Wingdings" panose="05000000000000000000" pitchFamily="2" charset="2"/>
              <a:buChar char="q"/>
              <a:defRPr/>
            </a:pPr>
            <a:r>
              <a:rPr lang="zh-CN" altLang="en-US" sz="1800" dirty="0" smtClean="0">
                <a:latin typeface="Times New Roman" panose="02020603050405020304" pitchFamily="18" charset="0"/>
                <a:ea typeface="+mn-ea"/>
                <a:cs typeface="Times New Roman" panose="02020603050405020304" pitchFamily="18" charset="0"/>
              </a:rPr>
              <a:t>输入</a:t>
            </a:r>
            <a:r>
              <a:rPr lang="en-US" altLang="zh-CN" sz="1800" dirty="0" smtClean="0">
                <a:latin typeface="Times New Roman" panose="02020603050405020304" pitchFamily="18" charset="0"/>
                <a:ea typeface="+mn-ea"/>
                <a:cs typeface="Times New Roman" panose="02020603050405020304" pitchFamily="18" charset="0"/>
              </a:rPr>
              <a:t>1000mv</a:t>
            </a:r>
            <a:r>
              <a:rPr lang="zh-CN" altLang="en-US" sz="1800" dirty="0" smtClean="0">
                <a:latin typeface="Times New Roman" panose="02020603050405020304" pitchFamily="18" charset="0"/>
                <a:ea typeface="+mn-ea"/>
                <a:cs typeface="Times New Roman" panose="02020603050405020304" pitchFamily="18" charset="0"/>
              </a:rPr>
              <a:t>信号；</a:t>
            </a:r>
            <a:endParaRPr lang="en-US" altLang="zh-CN" sz="1800" dirty="0" smtClean="0">
              <a:latin typeface="Times New Roman" panose="02020603050405020304" pitchFamily="18" charset="0"/>
              <a:ea typeface="+mn-ea"/>
              <a:cs typeface="Times New Roman" panose="02020603050405020304" pitchFamily="18" charset="0"/>
            </a:endParaRPr>
          </a:p>
          <a:p>
            <a:pPr marL="285750" indent="-285750" eaLnBrk="1" hangingPunct="1">
              <a:spcBef>
                <a:spcPct val="0"/>
              </a:spcBef>
              <a:buClrTx/>
              <a:buSzTx/>
              <a:buFont typeface="Wingdings" panose="05000000000000000000" pitchFamily="2" charset="2"/>
              <a:buChar char="q"/>
              <a:defRPr/>
            </a:pPr>
            <a:r>
              <a:rPr lang="zh-CN" altLang="en-US" sz="1800" dirty="0" smtClean="0">
                <a:latin typeface="Times New Roman" pitchFamily="18" charset="0"/>
                <a:cs typeface="Times New Roman" pitchFamily="18" charset="0"/>
              </a:rPr>
              <a:t>阳极</a:t>
            </a:r>
            <a:r>
              <a:rPr lang="zh-CN" altLang="en-US" sz="1800" dirty="0">
                <a:latin typeface="Times New Roman" pitchFamily="18" charset="0"/>
                <a:cs typeface="Times New Roman" pitchFamily="18" charset="0"/>
              </a:rPr>
              <a:t>条宽</a:t>
            </a:r>
            <a:r>
              <a:rPr lang="en-US" altLang="zh-CN" sz="1800" dirty="0" smtClean="0">
                <a:latin typeface="Times New Roman" pitchFamily="18" charset="0"/>
                <a:cs typeface="Times New Roman" pitchFamily="18" charset="0"/>
              </a:rPr>
              <a:t>39mil</a:t>
            </a:r>
            <a:r>
              <a:rPr lang="zh-CN" altLang="en-US" sz="1800" dirty="0" smtClean="0">
                <a:latin typeface="Times New Roman" panose="02020603050405020304" pitchFamily="18" charset="0"/>
                <a:cs typeface="Times New Roman" panose="02020603050405020304" pitchFamily="18" charset="0"/>
              </a:rPr>
              <a:t>；</a:t>
            </a:r>
            <a:endParaRPr lang="en-US" altLang="zh-CN" sz="1800" dirty="0" smtClean="0">
              <a:latin typeface="Times New Roman" panose="02020603050405020304" pitchFamily="18" charset="0"/>
              <a:cs typeface="Times New Roman" panose="02020603050405020304" pitchFamily="18" charset="0"/>
            </a:endParaRPr>
          </a:p>
          <a:p>
            <a:pPr eaLnBrk="1" hangingPunct="1">
              <a:spcBef>
                <a:spcPct val="0"/>
              </a:spcBef>
              <a:buClrTx/>
              <a:buSzTx/>
              <a:buNone/>
              <a:defRPr/>
            </a:pPr>
            <a:r>
              <a:rPr lang="zh-CN" altLang="en-US" sz="1800" dirty="0" smtClean="0">
                <a:latin typeface="Times New Roman" pitchFamily="18" charset="0"/>
                <a:cs typeface="Times New Roman" pitchFamily="18" charset="0"/>
              </a:rPr>
              <a:t>     感应</a:t>
            </a:r>
            <a:r>
              <a:rPr lang="zh-CN" altLang="en-US" sz="1800" dirty="0">
                <a:latin typeface="Times New Roman" pitchFamily="18" charset="0"/>
                <a:cs typeface="Times New Roman" pitchFamily="18" charset="0"/>
              </a:rPr>
              <a:t>条宽</a:t>
            </a:r>
            <a:r>
              <a:rPr lang="en-US" altLang="zh-CN" sz="1800" dirty="0">
                <a:latin typeface="Times New Roman" pitchFamily="18" charset="0"/>
                <a:cs typeface="Times New Roman" pitchFamily="18" charset="0"/>
              </a:rPr>
              <a:t>9mil:18mil</a:t>
            </a:r>
            <a:r>
              <a:rPr lang="zh-CN" altLang="en-US" sz="1800" dirty="0">
                <a:latin typeface="Times New Roman" pitchFamily="18" charset="0"/>
                <a:cs typeface="Times New Roman" pitchFamily="18" charset="0"/>
              </a:rPr>
              <a:t>，间距</a:t>
            </a:r>
            <a:r>
              <a:rPr lang="en-US" altLang="zh-CN" sz="1800" dirty="0">
                <a:latin typeface="Times New Roman" pitchFamily="18" charset="0"/>
                <a:cs typeface="Times New Roman" pitchFamily="18" charset="0"/>
              </a:rPr>
              <a:t>6mil</a:t>
            </a:r>
            <a:r>
              <a:rPr lang="zh-CN" altLang="en-US" sz="1800" dirty="0" smtClean="0">
                <a:latin typeface="Times New Roman" pitchFamily="18" charset="0"/>
                <a:cs typeface="Times New Roman" pitchFamily="18" charset="0"/>
              </a:rPr>
              <a:t>；</a:t>
            </a:r>
            <a:endParaRPr lang="en-US" altLang="zh-CN" sz="1800" dirty="0" smtClean="0">
              <a:latin typeface="Times New Roman" pitchFamily="18" charset="0"/>
              <a:cs typeface="Times New Roman" pitchFamily="18" charset="0"/>
            </a:endParaRPr>
          </a:p>
          <a:p>
            <a:pPr eaLnBrk="1" hangingPunct="1">
              <a:spcBef>
                <a:spcPct val="0"/>
              </a:spcBef>
              <a:buClrTx/>
              <a:buSzTx/>
              <a:buNone/>
              <a:defRPr/>
            </a:pPr>
            <a:endParaRPr lang="en-US" altLang="zh-CN" sz="1800" dirty="0">
              <a:latin typeface="Times New Roman" pitchFamily="18" charset="0"/>
              <a:cs typeface="Times New Roman" pitchFamily="18" charset="0"/>
            </a:endParaRPr>
          </a:p>
          <a:p>
            <a:pPr marL="285750" indent="-285750" eaLnBrk="1" hangingPunct="1">
              <a:lnSpc>
                <a:spcPct val="150000"/>
              </a:lnSpc>
              <a:spcBef>
                <a:spcPct val="0"/>
              </a:spcBef>
              <a:buClrTx/>
              <a:buSzTx/>
              <a:buFont typeface="Wingdings" panose="05000000000000000000" pitchFamily="2" charset="2"/>
              <a:buChar char="q"/>
              <a:defRPr/>
            </a:pPr>
            <a:r>
              <a:rPr lang="zh-CN" altLang="en-US" sz="1800" dirty="0">
                <a:latin typeface="Times New Roman" panose="02020603050405020304" pitchFamily="18" charset="0"/>
                <a:cs typeface="Times New Roman" panose="02020603050405020304" pitchFamily="18" charset="0"/>
              </a:rPr>
              <a:t>最大</a:t>
            </a:r>
            <a:r>
              <a:rPr lang="zh-CN" altLang="en-US" sz="1800" dirty="0" smtClean="0">
                <a:latin typeface="Times New Roman" panose="02020603050405020304" pitchFamily="18" charset="0"/>
                <a:cs typeface="Times New Roman" panose="02020603050405020304" pitchFamily="18" charset="0"/>
              </a:rPr>
              <a:t>信号感应</a:t>
            </a:r>
            <a:r>
              <a:rPr lang="zh-CN" altLang="en-US" sz="1800" dirty="0">
                <a:latin typeface="Times New Roman" panose="02020603050405020304" pitchFamily="18" charset="0"/>
                <a:cs typeface="Times New Roman" panose="02020603050405020304" pitchFamily="18" charset="0"/>
              </a:rPr>
              <a:t>约</a:t>
            </a:r>
            <a:r>
              <a:rPr lang="en-US" altLang="zh-CN" sz="1800" dirty="0">
                <a:latin typeface="Times New Roman" panose="02020603050405020304" pitchFamily="18" charset="0"/>
                <a:cs typeface="Times New Roman" panose="02020603050405020304" pitchFamily="18" charset="0"/>
              </a:rPr>
              <a:t>35%</a:t>
            </a:r>
            <a:r>
              <a:rPr lang="zh-CN" altLang="en-US" sz="1800" dirty="0" smtClean="0">
                <a:latin typeface="Times New Roman" panose="02020603050405020304" pitchFamily="18" charset="0"/>
                <a:cs typeface="Times New Roman" panose="02020603050405020304" pitchFamily="18" charset="0"/>
              </a:rPr>
              <a:t>，次大</a:t>
            </a:r>
            <a:r>
              <a:rPr lang="en-US" altLang="zh-CN" sz="1800" dirty="0" smtClean="0">
                <a:latin typeface="Times New Roman" panose="02020603050405020304" pitchFamily="18" charset="0"/>
                <a:cs typeface="Times New Roman" panose="02020603050405020304" pitchFamily="18" charset="0"/>
              </a:rPr>
              <a:t>26%</a:t>
            </a:r>
            <a:r>
              <a:rPr lang="zh-CN" altLang="en-US" sz="1800" dirty="0" smtClean="0">
                <a:latin typeface="Times New Roman" panose="02020603050405020304" pitchFamily="18" charset="0"/>
                <a:cs typeface="Times New Roman" panose="02020603050405020304" pitchFamily="18" charset="0"/>
              </a:rPr>
              <a:t>；</a:t>
            </a:r>
            <a:endParaRPr lang="en-US" altLang="zh-CN" sz="1800" dirty="0" smtClean="0">
              <a:latin typeface="Times New Roman" panose="02020603050405020304" pitchFamily="18" charset="0"/>
              <a:cs typeface="Times New Roman" panose="02020603050405020304" pitchFamily="18" charset="0"/>
            </a:endParaRPr>
          </a:p>
          <a:p>
            <a:pPr marL="285750" indent="-285750" eaLnBrk="1" hangingPunct="1">
              <a:lnSpc>
                <a:spcPct val="150000"/>
              </a:lnSpc>
              <a:spcBef>
                <a:spcPct val="0"/>
              </a:spcBef>
              <a:buClrTx/>
              <a:buSzTx/>
              <a:buFont typeface="Wingdings" panose="05000000000000000000" pitchFamily="2" charset="2"/>
              <a:buChar char="q"/>
              <a:defRPr/>
            </a:pPr>
            <a:r>
              <a:rPr lang="zh-CN" altLang="en-US" sz="1800" dirty="0" smtClean="0">
                <a:latin typeface="Times New Roman" panose="02020603050405020304" pitchFamily="18" charset="0"/>
                <a:cs typeface="Times New Roman" panose="02020603050405020304" pitchFamily="18" charset="0"/>
              </a:rPr>
              <a:t>串扰</a:t>
            </a:r>
            <a:r>
              <a:rPr lang="en-US" altLang="zh-CN" sz="1800" dirty="0">
                <a:latin typeface="Times New Roman" panose="02020603050405020304" pitchFamily="18" charset="0"/>
                <a:cs typeface="Times New Roman" panose="02020603050405020304" pitchFamily="18" charset="0"/>
              </a:rPr>
              <a:t>~</a:t>
            </a:r>
            <a:r>
              <a:rPr lang="en-US" altLang="zh-CN" sz="1800" dirty="0" smtClean="0">
                <a:latin typeface="Times New Roman" panose="02020603050405020304" pitchFamily="18" charset="0"/>
                <a:cs typeface="Times New Roman" panose="02020603050405020304" pitchFamily="18" charset="0"/>
              </a:rPr>
              <a:t>150mv</a:t>
            </a:r>
            <a:endParaRPr lang="en-US" altLang="zh-CN" sz="1800" dirty="0">
              <a:latin typeface="Times New Roman" panose="02020603050405020304" pitchFamily="18" charset="0"/>
              <a:cs typeface="Times New Roman" panose="02020603050405020304" pitchFamily="18" charset="0"/>
            </a:endParaRPr>
          </a:p>
        </p:txBody>
      </p:sp>
      <p:sp>
        <p:nvSpPr>
          <p:cNvPr id="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721277979"/>
              </p:ext>
            </p:extLst>
          </p:nvPr>
        </p:nvGraphicFramePr>
        <p:xfrm>
          <a:off x="27723" y="1096773"/>
          <a:ext cx="5519854" cy="3870070"/>
        </p:xfrm>
        <a:graphic>
          <a:graphicData uri="http://schemas.openxmlformats.org/presentationml/2006/ole">
            <mc:AlternateContent xmlns:mc="http://schemas.openxmlformats.org/markup-compatibility/2006">
              <mc:Choice xmlns:v="urn:schemas-microsoft-com:vml" Requires="v">
                <p:oleObj spid="_x0000_s45257" name="Graph" r:id="rId4" imgW="4132800" imgH="2901600" progId="Origin50.Graph">
                  <p:embed/>
                </p:oleObj>
              </mc:Choice>
              <mc:Fallback>
                <p:oleObj name="Graph" r:id="rId4" imgW="4132800" imgH="2901600" progId="Origin50.Graph">
                  <p:embed/>
                  <p:pic>
                    <p:nvPicPr>
                      <p:cNvPr id="0" name="Object 3"/>
                      <p:cNvPicPr>
                        <a:picLocks noChangeAspect="1" noChangeArrowheads="1"/>
                      </p:cNvPicPr>
                      <p:nvPr/>
                    </p:nvPicPr>
                    <p:blipFill>
                      <a:blip r:embed="rId5"/>
                      <a:srcRect/>
                      <a:stretch>
                        <a:fillRect/>
                      </a:stretch>
                    </p:blipFill>
                    <p:spPr bwMode="auto">
                      <a:xfrm>
                        <a:off x="27723" y="1096773"/>
                        <a:ext cx="5519854" cy="3870070"/>
                      </a:xfrm>
                      <a:prstGeom prst="rect">
                        <a:avLst/>
                      </a:prstGeom>
                      <a:noFill/>
                      <a:extLst/>
                    </p:spPr>
                  </p:pic>
                </p:oleObj>
              </mc:Fallback>
            </mc:AlternateContent>
          </a:graphicData>
        </a:graphic>
      </p:graphicFrame>
      <p:sp>
        <p:nvSpPr>
          <p:cNvPr id="5" name="Rectangle 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7" name="Rectangle 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16" name="TextBox 15"/>
          <p:cNvSpPr txBox="1"/>
          <p:nvPr/>
        </p:nvSpPr>
        <p:spPr>
          <a:xfrm>
            <a:off x="1014875" y="4743323"/>
            <a:ext cx="3775393" cy="338554"/>
          </a:xfrm>
          <a:prstGeom prst="rect">
            <a:avLst/>
          </a:prstGeom>
          <a:noFill/>
        </p:spPr>
        <p:txBody>
          <a:bodyPr wrap="none" rtlCol="0">
            <a:spAutoFit/>
          </a:bodyPr>
          <a:lstStyle/>
          <a:p>
            <a:r>
              <a:rPr lang="zh-CN" altLang="en-US" sz="1600" dirty="0" smtClean="0">
                <a:latin typeface="黑体" panose="02010609060101010101" pitchFamily="49" charset="-122"/>
                <a:ea typeface="黑体" panose="02010609060101010101" pitchFamily="49" charset="-122"/>
              </a:rPr>
              <a:t>击中区域</a:t>
            </a:r>
            <a:r>
              <a:rPr lang="en-US" altLang="zh-CN" sz="1600" dirty="0" smtClean="0">
                <a:latin typeface="黑体" panose="02010609060101010101" pitchFamily="49" charset="-122"/>
                <a:ea typeface="黑体" panose="02010609060101010101" pitchFamily="49" charset="-122"/>
              </a:rPr>
              <a:t>1</a:t>
            </a:r>
            <a:r>
              <a:rPr lang="zh-CN" altLang="en-US" sz="1600" dirty="0" smtClean="0">
                <a:latin typeface="黑体" panose="02010609060101010101" pitchFamily="49" charset="-122"/>
                <a:ea typeface="黑体" panose="02010609060101010101" pitchFamily="49" charset="-122"/>
              </a:rPr>
              <a:t>的</a:t>
            </a:r>
            <a:r>
              <a:rPr lang="en-US" altLang="zh-CN" sz="1600" dirty="0" smtClean="0">
                <a:latin typeface="黑体" panose="02010609060101010101" pitchFamily="49" charset="-122"/>
                <a:ea typeface="黑体" panose="02010609060101010101" pitchFamily="49" charset="-122"/>
              </a:rPr>
              <a:t>strip5</a:t>
            </a:r>
            <a:r>
              <a:rPr lang="zh-CN" altLang="en-US" sz="1600" dirty="0" smtClean="0">
                <a:latin typeface="黑体" panose="02010609060101010101" pitchFamily="49" charset="-122"/>
                <a:ea typeface="黑体" panose="02010609060101010101" pitchFamily="49" charset="-122"/>
              </a:rPr>
              <a:t>时，各通道信号幅值</a:t>
            </a:r>
            <a:endParaRPr lang="en-US" sz="1600" dirty="0">
              <a:latin typeface="黑体" panose="02010609060101010101" pitchFamily="49" charset="-122"/>
              <a:ea typeface="黑体" panose="02010609060101010101" pitchFamily="49" charset="-122"/>
            </a:endParaRPr>
          </a:p>
        </p:txBody>
      </p:sp>
      <p:sp>
        <p:nvSpPr>
          <p:cNvPr id="17"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27</a:t>
            </a:fld>
            <a:endParaRPr lang="zh-CN" altLang="en-US" sz="1000" smtClean="0">
              <a:ea typeface="宋体" panose="02010600030101010101" pitchFamily="2" charset="-122"/>
            </a:endParaRPr>
          </a:p>
        </p:txBody>
      </p:sp>
      <p:sp>
        <p:nvSpPr>
          <p:cNvPr id="18"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19168895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464" y="102133"/>
            <a:ext cx="8215312" cy="796925"/>
          </a:xfrm>
        </p:spPr>
        <p:txBody>
          <a:bodyPr/>
          <a:lstStyle/>
          <a:p>
            <a:pPr>
              <a:defRPr/>
            </a:pPr>
            <a:r>
              <a:rPr lang="zh-CN" altLang="en-US" sz="4000" dirty="0" smtClean="0">
                <a:solidFill>
                  <a:schemeClr val="tx1"/>
                </a:solidFill>
                <a:effectLst/>
                <a:latin typeface="黑体" panose="02010609060101010101" pitchFamily="49" charset="-122"/>
              </a:rPr>
              <a:t>分组</a:t>
            </a:r>
            <a:r>
              <a:rPr lang="zh-CN" altLang="en-US" sz="4000" dirty="0">
                <a:solidFill>
                  <a:schemeClr val="tx1"/>
                </a:solidFill>
                <a:effectLst/>
                <a:latin typeface="黑体" panose="02010609060101010101" pitchFamily="49" charset="-122"/>
              </a:rPr>
              <a:t>感应编码读出</a:t>
            </a:r>
            <a:endParaRPr lang="en-US" altLang="zh-CN" sz="4000" dirty="0">
              <a:solidFill>
                <a:schemeClr val="tx1"/>
              </a:solidFill>
              <a:effectLst/>
              <a:latin typeface="黑体" panose="02010609060101010101" pitchFamily="49" charset="-122"/>
            </a:endParaRPr>
          </a:p>
        </p:txBody>
      </p:sp>
      <p:sp>
        <p:nvSpPr>
          <p:cNvPr id="13" name="矩形 12"/>
          <p:cNvSpPr/>
          <p:nvPr/>
        </p:nvSpPr>
        <p:spPr>
          <a:xfrm>
            <a:off x="252729" y="1084697"/>
            <a:ext cx="8458725" cy="2000548"/>
          </a:xfrm>
          <a:prstGeom prst="rect">
            <a:avLst/>
          </a:prstGeom>
        </p:spPr>
        <p:txBody>
          <a:bodyPr wrap="square">
            <a:spAutoFit/>
          </a:bodyPr>
          <a:lstStyle/>
          <a:p>
            <a:pPr>
              <a:defRPr/>
            </a:pPr>
            <a:r>
              <a:rPr lang="zh-CN" altLang="en-US" sz="2400" dirty="0">
                <a:solidFill>
                  <a:srgbClr val="FF0000"/>
                </a:solidFill>
                <a:latin typeface="华文琥珀" pitchFamily="2" charset="-122"/>
                <a:ea typeface="华文琥珀" pitchFamily="2" charset="-122"/>
              </a:rPr>
              <a:t>为什么要分组？</a:t>
            </a:r>
            <a:endParaRPr lang="en-US" altLang="zh-CN" sz="2400" dirty="0">
              <a:solidFill>
                <a:srgbClr val="FF0000"/>
              </a:solidFill>
              <a:latin typeface="华文琥珀" pitchFamily="2" charset="-122"/>
              <a:ea typeface="华文琥珀" pitchFamily="2" charset="-122"/>
            </a:endParaRPr>
          </a:p>
          <a:p>
            <a:pPr marL="285750" indent="-285750">
              <a:lnSpc>
                <a:spcPct val="150000"/>
              </a:lnSpc>
              <a:buFont typeface="Arial" pitchFamily="34" charset="0"/>
              <a:buChar char="•"/>
              <a:defRPr/>
            </a:pPr>
            <a:r>
              <a:rPr lang="zh-CN" altLang="en-US" sz="2000" kern="100" dirty="0" smtClean="0">
                <a:latin typeface="+mn-ea"/>
                <a:ea typeface="+mn-ea"/>
                <a:cs typeface="Times New Roman"/>
              </a:rPr>
              <a:t>高分辨率</a:t>
            </a:r>
            <a:r>
              <a:rPr lang="en-US" altLang="zh-CN" sz="2000" kern="100" dirty="0" smtClean="0">
                <a:latin typeface="+mn-ea"/>
                <a:ea typeface="+mn-ea"/>
                <a:cs typeface="Times New Roman"/>
              </a:rPr>
              <a:t>-&gt;</a:t>
            </a:r>
            <a:r>
              <a:rPr lang="zh-CN" altLang="en-US" sz="2000" kern="100" dirty="0" smtClean="0">
                <a:latin typeface="+mn-ea"/>
                <a:ea typeface="+mn-ea"/>
                <a:cs typeface="Times New Roman"/>
              </a:rPr>
              <a:t>阳极条越细</a:t>
            </a:r>
            <a:r>
              <a:rPr lang="en-US" altLang="zh-CN" sz="2000" kern="100" dirty="0" smtClean="0">
                <a:latin typeface="+mn-ea"/>
                <a:ea typeface="+mn-ea"/>
                <a:cs typeface="Times New Roman"/>
              </a:rPr>
              <a:t>-&gt;</a:t>
            </a:r>
            <a:r>
              <a:rPr lang="zh-CN" altLang="en-US" sz="2000" kern="100" dirty="0" smtClean="0">
                <a:latin typeface="+mn-ea"/>
                <a:ea typeface="+mn-ea"/>
                <a:cs typeface="Times New Roman"/>
              </a:rPr>
              <a:t>击中多个相邻条</a:t>
            </a:r>
            <a:endParaRPr lang="en-US" altLang="zh-CN" sz="2000" kern="100" dirty="0" smtClean="0">
              <a:latin typeface="+mn-ea"/>
              <a:ea typeface="+mn-ea"/>
              <a:cs typeface="Times New Roman"/>
            </a:endParaRPr>
          </a:p>
          <a:p>
            <a:pPr marL="285750" indent="-285750">
              <a:lnSpc>
                <a:spcPct val="150000"/>
              </a:lnSpc>
              <a:buFont typeface="Arial" pitchFamily="34" charset="0"/>
              <a:buChar char="•"/>
              <a:defRPr/>
            </a:pPr>
            <a:r>
              <a:rPr lang="zh-CN" altLang="en-US" sz="2000" kern="100" dirty="0">
                <a:latin typeface="+mn-ea"/>
                <a:ea typeface="+mn-ea"/>
                <a:cs typeface="Times New Roman"/>
              </a:rPr>
              <a:t>击中多个相邻条，</a:t>
            </a:r>
            <a:r>
              <a:rPr lang="zh-CN" altLang="en-US" sz="2000" kern="100" dirty="0" smtClean="0">
                <a:latin typeface="+mn-ea"/>
                <a:ea typeface="+mn-ea"/>
                <a:cs typeface="Times New Roman"/>
              </a:rPr>
              <a:t>无法解码，</a:t>
            </a:r>
            <a:r>
              <a:rPr lang="zh-CN" altLang="en-US" sz="2000" kern="100" dirty="0">
                <a:latin typeface="+mn-ea"/>
                <a:ea typeface="+mn-ea"/>
                <a:cs typeface="Times New Roman"/>
              </a:rPr>
              <a:t>需要</a:t>
            </a:r>
            <a:r>
              <a:rPr lang="zh-CN" altLang="en-US" sz="2000" kern="100" dirty="0" smtClean="0">
                <a:latin typeface="+mn-ea"/>
                <a:ea typeface="+mn-ea"/>
                <a:cs typeface="Times New Roman"/>
              </a:rPr>
              <a:t>分组</a:t>
            </a:r>
            <a:endParaRPr lang="en-US" altLang="zh-CN" sz="2000" kern="100" dirty="0" smtClean="0">
              <a:latin typeface="+mn-ea"/>
              <a:ea typeface="+mn-ea"/>
              <a:cs typeface="Times New Roman"/>
            </a:endParaRPr>
          </a:p>
          <a:p>
            <a:pPr marL="285750" indent="-285750">
              <a:lnSpc>
                <a:spcPct val="150000"/>
              </a:lnSpc>
              <a:spcBef>
                <a:spcPts val="1200"/>
              </a:spcBef>
              <a:buFont typeface="Wingdings" panose="05000000000000000000" pitchFamily="2" charset="2"/>
              <a:buChar char="ü"/>
              <a:defRPr/>
            </a:pPr>
            <a:r>
              <a:rPr lang="zh-CN" altLang="en-US" sz="2000" kern="100" dirty="0" smtClean="0">
                <a:latin typeface="+mn-ea"/>
                <a:ea typeface="+mn-ea"/>
                <a:cs typeface="Times New Roman"/>
              </a:rPr>
              <a:t>电荷重心法可精确定位多条击中位置</a:t>
            </a:r>
            <a:endParaRPr lang="zh-CN" altLang="en-US" sz="2000" kern="100" dirty="0">
              <a:latin typeface="+mn-ea"/>
              <a:ea typeface="+mn-ea"/>
              <a:cs typeface="Times New Roman"/>
            </a:endParaRPr>
          </a:p>
        </p:txBody>
      </p:sp>
      <p:sp>
        <p:nvSpPr>
          <p:cNvPr id="3" name="矩形 2"/>
          <p:cNvSpPr/>
          <p:nvPr/>
        </p:nvSpPr>
        <p:spPr>
          <a:xfrm>
            <a:off x="1259235" y="6261694"/>
            <a:ext cx="2441694" cy="338554"/>
          </a:xfrm>
          <a:prstGeom prst="rect">
            <a:avLst/>
          </a:prstGeom>
        </p:spPr>
        <p:txBody>
          <a:bodyPr wrap="none">
            <a:spAutoFit/>
          </a:bodyPr>
          <a:lstStyle/>
          <a:p>
            <a:pPr>
              <a:defRPr/>
            </a:pPr>
            <a:r>
              <a:rPr lang="zh-CN" altLang="en-US" sz="1600" kern="100" dirty="0" smtClean="0">
                <a:latin typeface="黑体" pitchFamily="49" charset="-122"/>
                <a:ea typeface="黑体" pitchFamily="49" charset="-122"/>
                <a:cs typeface="Times New Roman"/>
              </a:rPr>
              <a:t>单个事例信号的横向</a:t>
            </a:r>
            <a:r>
              <a:rPr lang="zh-CN" altLang="en-US" sz="1600" kern="100" dirty="0">
                <a:latin typeface="黑体" pitchFamily="49" charset="-122"/>
                <a:ea typeface="黑体" pitchFamily="49" charset="-122"/>
                <a:cs typeface="Times New Roman"/>
              </a:rPr>
              <a:t>扩散</a:t>
            </a:r>
            <a:endParaRPr lang="en-US" sz="1600" kern="100" dirty="0">
              <a:latin typeface="黑体" pitchFamily="49" charset="-122"/>
              <a:ea typeface="黑体" pitchFamily="49" charset="-122"/>
              <a:cs typeface="Times New Roman"/>
            </a:endParaRPr>
          </a:p>
        </p:txBody>
      </p:sp>
      <p:sp>
        <p:nvSpPr>
          <p:cNvPr id="4"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5" name="图片 14" descr="C:\Users\andy\AppData\Roaming\Tencent\Users\251111564\QQ\WinTemp\RichOle\}D3P5((F6J7@S7NA{460`WD.png"/>
          <p:cNvPicPr/>
          <p:nvPr/>
        </p:nvPicPr>
        <p:blipFill>
          <a:blip r:embed="rId3">
            <a:extLst>
              <a:ext uri="{28A0092B-C50C-407E-A947-70E740481C1C}">
                <a14:useLocalDpi xmlns:a14="http://schemas.microsoft.com/office/drawing/2010/main" val="0"/>
              </a:ext>
            </a:extLst>
          </a:blip>
          <a:srcRect/>
          <a:stretch>
            <a:fillRect/>
          </a:stretch>
        </p:blipFill>
        <p:spPr bwMode="auto">
          <a:xfrm>
            <a:off x="455930" y="3206111"/>
            <a:ext cx="4248150" cy="3078268"/>
          </a:xfrm>
          <a:prstGeom prst="rect">
            <a:avLst/>
          </a:prstGeom>
          <a:noFill/>
          <a:ln>
            <a:noFill/>
          </a:ln>
        </p:spPr>
      </p:pic>
      <p:sp>
        <p:nvSpPr>
          <p:cNvPr id="23" name="灯片编号占位符 3"/>
          <p:cNvSpPr>
            <a:spLocks noGrp="1"/>
          </p:cNvSpPr>
          <p:nvPr>
            <p:ph type="sldNum" sz="quarter" idx="12"/>
          </p:nvPr>
        </p:nvSpPr>
        <p:spPr bwMode="auto">
          <a:xfrm>
            <a:off x="8647113" y="6483169"/>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28</a:t>
            </a:fld>
            <a:endParaRPr lang="zh-CN" altLang="en-US" sz="1000" smtClean="0">
              <a:ea typeface="宋体" panose="02010600030101010101" pitchFamily="2" charset="-122"/>
            </a:endParaRPr>
          </a:p>
        </p:txBody>
      </p:sp>
      <p:sp>
        <p:nvSpPr>
          <p:cNvPr id="24" name="页脚占位符 4"/>
          <p:cNvSpPr>
            <a:spLocks noGrp="1"/>
          </p:cNvSpPr>
          <p:nvPr>
            <p:ph type="ftr" sz="quarter" idx="11"/>
          </p:nvPr>
        </p:nvSpPr>
        <p:spPr bwMode="auto">
          <a:xfrm>
            <a:off x="2653423" y="6491333"/>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7" name="TextBox 6"/>
          <p:cNvSpPr txBox="1"/>
          <p:nvPr/>
        </p:nvSpPr>
        <p:spPr>
          <a:xfrm>
            <a:off x="5700801" y="6193980"/>
            <a:ext cx="2441694" cy="338554"/>
          </a:xfrm>
          <a:prstGeom prst="rect">
            <a:avLst/>
          </a:prstGeom>
          <a:noFill/>
        </p:spPr>
        <p:txBody>
          <a:bodyPr wrap="none" rtlCol="0">
            <a:spAutoFit/>
          </a:bodyPr>
          <a:lstStyle/>
          <a:p>
            <a:r>
              <a:rPr lang="zh-CN" altLang="en-US" sz="1600" dirty="0">
                <a:latin typeface="+mn-ea"/>
                <a:ea typeface="+mn-ea"/>
              </a:rPr>
              <a:t>读出</a:t>
            </a:r>
            <a:r>
              <a:rPr lang="zh-CN" altLang="en-US" sz="1600" dirty="0" smtClean="0">
                <a:latin typeface="+mn-ea"/>
                <a:ea typeface="+mn-ea"/>
              </a:rPr>
              <a:t>条信号呈近高斯分布</a:t>
            </a:r>
            <a:endParaRPr lang="en-US" sz="1600" dirty="0">
              <a:latin typeface="+mn-ea"/>
              <a:ea typeface="+mn-ea"/>
            </a:endParaRPr>
          </a:p>
        </p:txBody>
      </p:sp>
      <p:pic>
        <p:nvPicPr>
          <p:cNvPr id="111670" name="Picture 54" descr="https://upload.wikimedia.org/wikipedia/commons/thumb/f/f6/Gaussian_Filter.svg/2000px-Gaussian_Filter.sv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879" r="5820" b="10043"/>
          <a:stretch/>
        </p:blipFill>
        <p:spPr bwMode="auto">
          <a:xfrm>
            <a:off x="4972575" y="3396834"/>
            <a:ext cx="3820160" cy="27904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099" y="2135771"/>
            <a:ext cx="2180316" cy="94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1128923"/>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69" y="102133"/>
            <a:ext cx="8215312" cy="796925"/>
          </a:xfrm>
        </p:spPr>
        <p:txBody>
          <a:bodyPr/>
          <a:lstStyle/>
          <a:p>
            <a:pPr>
              <a:defRPr/>
            </a:pPr>
            <a:r>
              <a:rPr lang="zh-CN" altLang="en-US" sz="4000" dirty="0" smtClean="0">
                <a:solidFill>
                  <a:schemeClr val="tx1"/>
                </a:solidFill>
                <a:effectLst/>
                <a:latin typeface="黑体" panose="02010609060101010101" pitchFamily="49" charset="-122"/>
              </a:rPr>
              <a:t>分组</a:t>
            </a:r>
            <a:r>
              <a:rPr lang="zh-CN" altLang="en-US" sz="4000" dirty="0">
                <a:solidFill>
                  <a:schemeClr val="tx1"/>
                </a:solidFill>
                <a:effectLst/>
                <a:latin typeface="黑体" panose="02010609060101010101" pitchFamily="49" charset="-122"/>
              </a:rPr>
              <a:t>感应编码读出</a:t>
            </a:r>
            <a:endParaRPr lang="en-US" altLang="zh-CN" sz="4000" dirty="0">
              <a:solidFill>
                <a:schemeClr val="tx1"/>
              </a:solidFill>
              <a:effectLst/>
              <a:latin typeface="黑体" panose="02010609060101010101" pitchFamily="49" charset="-122"/>
            </a:endParaRPr>
          </a:p>
        </p:txBody>
      </p:sp>
      <p:sp>
        <p:nvSpPr>
          <p:cNvPr id="5248" name="矩形 5247"/>
          <p:cNvSpPr/>
          <p:nvPr/>
        </p:nvSpPr>
        <p:spPr>
          <a:xfrm>
            <a:off x="2232898" y="5392432"/>
            <a:ext cx="2339102" cy="307777"/>
          </a:xfrm>
          <a:prstGeom prst="rect">
            <a:avLst/>
          </a:prstGeom>
        </p:spPr>
        <p:txBody>
          <a:bodyPr wrap="none">
            <a:spAutoFit/>
          </a:bodyPr>
          <a:lstStyle/>
          <a:p>
            <a:pPr>
              <a:defRPr/>
            </a:pPr>
            <a:r>
              <a:rPr lang="zh-CN" altLang="en-US" sz="1400" kern="100" dirty="0" smtClean="0">
                <a:latin typeface="黑体" pitchFamily="49" charset="-122"/>
                <a:ea typeface="黑体" pitchFamily="49" charset="-122"/>
                <a:cs typeface="Times New Roman"/>
              </a:rPr>
              <a:t>分三组</a:t>
            </a:r>
            <a:r>
              <a:rPr lang="zh-CN" altLang="en-US" sz="1400" kern="100" dirty="0">
                <a:latin typeface="黑体" pitchFamily="49" charset="-122"/>
                <a:ea typeface="黑体" pitchFamily="49" charset="-122"/>
                <a:cs typeface="Times New Roman"/>
              </a:rPr>
              <a:t>感应</a:t>
            </a:r>
            <a:r>
              <a:rPr lang="zh-CN" altLang="zh-CN" sz="1400" kern="100" dirty="0">
                <a:latin typeface="黑体" pitchFamily="49" charset="-122"/>
                <a:ea typeface="黑体" pitchFamily="49" charset="-122"/>
                <a:cs typeface="Times New Roman"/>
              </a:rPr>
              <a:t>编码读出原理图</a:t>
            </a:r>
            <a:endParaRPr lang="zh-CN" altLang="en-US" sz="1400" dirty="0">
              <a:latin typeface="黑体" pitchFamily="49" charset="-122"/>
              <a:ea typeface="黑体" pitchFamily="49" charset="-122"/>
            </a:endParaRPr>
          </a:p>
        </p:txBody>
      </p:sp>
      <p:sp>
        <p:nvSpPr>
          <p:cNvPr id="14" name="矩形 13"/>
          <p:cNvSpPr/>
          <p:nvPr/>
        </p:nvSpPr>
        <p:spPr>
          <a:xfrm>
            <a:off x="232553" y="5684838"/>
            <a:ext cx="8964612" cy="861774"/>
          </a:xfrm>
          <a:prstGeom prst="rect">
            <a:avLst/>
          </a:prstGeom>
          <a:solidFill>
            <a:schemeClr val="bg1"/>
          </a:solidFill>
        </p:spPr>
        <p:txBody>
          <a:bodyPr wrap="square">
            <a:spAutoFit/>
          </a:bodyPr>
          <a:lstStyle/>
          <a:p>
            <a:pPr marL="342900" indent="-342900">
              <a:buFont typeface="Arial" pitchFamily="34" charset="0"/>
              <a:buChar char="•"/>
              <a:defRPr/>
            </a:pPr>
            <a:endParaRPr lang="en-US" altLang="zh-CN" sz="1000" kern="100" dirty="0">
              <a:solidFill>
                <a:srgbClr val="7030A0"/>
              </a:solidFill>
              <a:latin typeface="+mn-ea"/>
              <a:ea typeface="+mn-ea"/>
              <a:cs typeface="Times New Roman"/>
            </a:endParaRPr>
          </a:p>
          <a:p>
            <a:pPr marL="342900" indent="-342900">
              <a:buFont typeface="Wingdings" pitchFamily="2" charset="2"/>
              <a:buChar char="Ø"/>
              <a:defRPr/>
            </a:pPr>
            <a:r>
              <a:rPr lang="zh-CN" altLang="zh-CN" sz="2000" kern="100" dirty="0" smtClean="0">
                <a:latin typeface="+mn-ea"/>
                <a:ea typeface="+mn-ea"/>
                <a:cs typeface="Times New Roman"/>
              </a:rPr>
              <a:t>若</a:t>
            </a:r>
            <a:r>
              <a:rPr lang="zh-CN" altLang="en-US" sz="2000" kern="100" dirty="0" smtClean="0">
                <a:latin typeface="+mn-ea"/>
                <a:ea typeface="+mn-ea"/>
                <a:cs typeface="Times New Roman"/>
              </a:rPr>
              <a:t>最多击中</a:t>
            </a:r>
            <a:r>
              <a:rPr lang="zh-CN" altLang="en-US" sz="2000" kern="100" dirty="0">
                <a:latin typeface="+mn-ea"/>
                <a:ea typeface="+mn-ea"/>
                <a:cs typeface="Times New Roman"/>
              </a:rPr>
              <a:t>相邻</a:t>
            </a:r>
            <a:r>
              <a:rPr lang="en-US" altLang="zh-CN" sz="2000" kern="100" dirty="0" smtClean="0">
                <a:latin typeface="+mn-ea"/>
                <a:ea typeface="+mn-ea"/>
                <a:cs typeface="Times New Roman"/>
              </a:rPr>
              <a:t>m</a:t>
            </a:r>
            <a:r>
              <a:rPr lang="zh-CN" altLang="en-US" sz="2000" kern="100" dirty="0" smtClean="0">
                <a:latin typeface="+mn-ea"/>
                <a:ea typeface="+mn-ea"/>
                <a:cs typeface="Times New Roman"/>
              </a:rPr>
              <a:t>条</a:t>
            </a:r>
            <a:r>
              <a:rPr lang="zh-CN" altLang="zh-CN" sz="2000" kern="100" dirty="0" smtClean="0">
                <a:latin typeface="+mn-ea"/>
                <a:ea typeface="+mn-ea"/>
                <a:cs typeface="Times New Roman"/>
              </a:rPr>
              <a:t>，可分</a:t>
            </a:r>
            <a:r>
              <a:rPr lang="en-US" altLang="zh-CN" sz="2000" kern="100" dirty="0" smtClean="0">
                <a:latin typeface="+mn-ea"/>
                <a:ea typeface="+mn-ea"/>
                <a:cs typeface="Times New Roman"/>
              </a:rPr>
              <a:t>m</a:t>
            </a:r>
            <a:r>
              <a:rPr lang="zh-CN" altLang="zh-CN" sz="2000" kern="100" dirty="0">
                <a:latin typeface="+mn-ea"/>
                <a:ea typeface="+mn-ea"/>
                <a:cs typeface="Times New Roman"/>
              </a:rPr>
              <a:t>组</a:t>
            </a:r>
            <a:r>
              <a:rPr lang="zh-CN" altLang="en-US" sz="2000" kern="100" dirty="0">
                <a:latin typeface="+mn-ea"/>
                <a:ea typeface="+mn-ea"/>
                <a:cs typeface="Times New Roman"/>
              </a:rPr>
              <a:t>，</a:t>
            </a:r>
            <a:r>
              <a:rPr lang="zh-CN" altLang="zh-CN" sz="2000" kern="100" dirty="0" smtClean="0">
                <a:latin typeface="+mn-ea"/>
                <a:ea typeface="+mn-ea"/>
                <a:cs typeface="Times New Roman"/>
              </a:rPr>
              <a:t>利用</a:t>
            </a:r>
            <a:r>
              <a:rPr lang="en-US" altLang="zh-CN" sz="2000" kern="100" dirty="0" smtClean="0">
                <a:latin typeface="+mn-ea"/>
                <a:ea typeface="+mn-ea"/>
                <a:cs typeface="Times New Roman"/>
              </a:rPr>
              <a:t>m</a:t>
            </a:r>
            <a:r>
              <a:rPr lang="zh-CN" altLang="zh-CN" sz="2000" kern="100" dirty="0">
                <a:latin typeface="+mn-ea"/>
                <a:ea typeface="+mn-ea"/>
                <a:cs typeface="Times New Roman"/>
              </a:rPr>
              <a:t>×</a:t>
            </a:r>
            <a:r>
              <a:rPr lang="en-US" altLang="zh-CN" sz="2000" kern="100" dirty="0">
                <a:latin typeface="+mn-ea"/>
                <a:ea typeface="+mn-ea"/>
                <a:cs typeface="Times New Roman"/>
              </a:rPr>
              <a:t>n</a:t>
            </a:r>
            <a:r>
              <a:rPr lang="zh-CN" altLang="zh-CN" sz="2000" kern="100" dirty="0">
                <a:latin typeface="+mn-ea"/>
                <a:ea typeface="+mn-ea"/>
                <a:cs typeface="Times New Roman"/>
              </a:rPr>
              <a:t>路读出电子学</a:t>
            </a:r>
            <a:r>
              <a:rPr lang="zh-CN" altLang="zh-CN" sz="2000" kern="100" dirty="0" smtClean="0">
                <a:latin typeface="+mn-ea"/>
                <a:ea typeface="+mn-ea"/>
                <a:cs typeface="Times New Roman"/>
              </a:rPr>
              <a:t>，确定</a:t>
            </a:r>
            <a:r>
              <a:rPr lang="en-US" altLang="zh-CN" sz="2000" kern="100" dirty="0">
                <a:latin typeface="+mn-ea"/>
                <a:ea typeface="+mn-ea"/>
                <a:cs typeface="Times New Roman"/>
              </a:rPr>
              <a:t>m</a:t>
            </a:r>
            <a:r>
              <a:rPr lang="zh-CN" altLang="zh-CN" sz="2000" kern="100" dirty="0">
                <a:latin typeface="+mn-ea"/>
                <a:ea typeface="+mn-ea"/>
                <a:cs typeface="Times New Roman"/>
              </a:rPr>
              <a:t>×</a:t>
            </a:r>
            <a:r>
              <a:rPr lang="en-US" altLang="zh-CN" sz="2000" kern="100" dirty="0">
                <a:latin typeface="+mn-ea"/>
                <a:ea typeface="+mn-ea"/>
                <a:cs typeface="Times New Roman"/>
              </a:rPr>
              <a:t>  </a:t>
            </a:r>
            <a:r>
              <a:rPr lang="zh-CN" altLang="en-US" sz="2000" kern="100" dirty="0" smtClean="0">
                <a:latin typeface="+mn-ea"/>
                <a:ea typeface="+mn-ea"/>
                <a:cs typeface="Times New Roman"/>
              </a:rPr>
              <a:t>条</a:t>
            </a:r>
            <a:r>
              <a:rPr lang="zh-CN" altLang="zh-CN" sz="2000" kern="100" dirty="0" smtClean="0">
                <a:latin typeface="+mn-ea"/>
                <a:ea typeface="+mn-ea"/>
                <a:cs typeface="Times New Roman"/>
              </a:rPr>
              <a:t>位置</a:t>
            </a:r>
            <a:r>
              <a:rPr lang="en-US" altLang="zh-CN" sz="2000" kern="100" dirty="0" smtClean="0">
                <a:latin typeface="+mn-ea"/>
                <a:ea typeface="+mn-ea"/>
                <a:cs typeface="Times New Roman"/>
              </a:rPr>
              <a:t>,</a:t>
            </a:r>
          </a:p>
          <a:p>
            <a:pPr>
              <a:defRPr/>
            </a:pPr>
            <a:r>
              <a:rPr lang="en-US" altLang="zh-CN" sz="2000" kern="100" dirty="0" smtClean="0">
                <a:latin typeface="+mn-ea"/>
                <a:ea typeface="+mn-ea"/>
                <a:cs typeface="Times New Roman"/>
              </a:rPr>
              <a:t>   m</a:t>
            </a:r>
            <a:r>
              <a:rPr lang="zh-CN" altLang="en-US" sz="2000" kern="100" dirty="0" smtClean="0">
                <a:latin typeface="+mn-ea"/>
                <a:ea typeface="+mn-ea"/>
                <a:cs typeface="Times New Roman"/>
              </a:rPr>
              <a:t>个相邻条，可使用电荷重心法</a:t>
            </a:r>
            <a:endParaRPr lang="zh-CN" altLang="en-US" sz="2000" kern="100" dirty="0">
              <a:latin typeface="+mn-ea"/>
              <a:ea typeface="+mn-ea"/>
              <a:cs typeface="Times New Roman"/>
            </a:endParaRPr>
          </a:p>
        </p:txBody>
      </p:sp>
      <p:graphicFrame>
        <p:nvGraphicFramePr>
          <p:cNvPr id="18437" name="对象 6"/>
          <p:cNvGraphicFramePr>
            <a:graphicFrameLocks noChangeAspect="1"/>
          </p:cNvGraphicFramePr>
          <p:nvPr>
            <p:extLst>
              <p:ext uri="{D42A27DB-BD31-4B8C-83A1-F6EECF244321}">
                <p14:modId xmlns:p14="http://schemas.microsoft.com/office/powerpoint/2010/main" val="4293703558"/>
              </p:ext>
            </p:extLst>
          </p:nvPr>
        </p:nvGraphicFramePr>
        <p:xfrm>
          <a:off x="7796869" y="5823764"/>
          <a:ext cx="295275" cy="368300"/>
        </p:xfrm>
        <a:graphic>
          <a:graphicData uri="http://schemas.openxmlformats.org/presentationml/2006/ole">
            <mc:AlternateContent xmlns:mc="http://schemas.openxmlformats.org/markup-compatibility/2006">
              <mc:Choice xmlns:v="urn:schemas-microsoft-com:vml" Requires="v">
                <p:oleObj spid="_x0000_s139376" name="公式" r:id="rId4" imgW="190417" imgH="241195" progId="Equation.3">
                  <p:embed/>
                </p:oleObj>
              </mc:Choice>
              <mc:Fallback>
                <p:oleObj name="公式" r:id="rId4" imgW="190417"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6869" y="5823764"/>
                        <a:ext cx="29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506097948"/>
              </p:ext>
            </p:extLst>
          </p:nvPr>
        </p:nvGraphicFramePr>
        <p:xfrm>
          <a:off x="254226" y="713768"/>
          <a:ext cx="6644414" cy="4952984"/>
        </p:xfrm>
        <a:graphic>
          <a:graphicData uri="http://schemas.openxmlformats.org/presentationml/2006/ole">
            <mc:AlternateContent xmlns:mc="http://schemas.openxmlformats.org/markup-compatibility/2006">
              <mc:Choice xmlns:v="urn:schemas-microsoft-com:vml" Requires="v">
                <p:oleObj spid="_x0000_s139377" name="Visio" r:id="rId6" imgW="4814308" imgH="3588773" progId="Visio.Drawing.11">
                  <p:embed/>
                </p:oleObj>
              </mc:Choice>
              <mc:Fallback>
                <p:oleObj name="Visio" r:id="rId6" imgW="4814308" imgH="3588773" progId="Visio.Drawing.11">
                  <p:embed/>
                  <p:pic>
                    <p:nvPicPr>
                      <p:cNvPr id="0" name=""/>
                      <p:cNvPicPr>
                        <a:picLocks noChangeAspect="1" noChangeArrowheads="1"/>
                      </p:cNvPicPr>
                      <p:nvPr/>
                    </p:nvPicPr>
                    <p:blipFill>
                      <a:blip r:embed="rId7"/>
                      <a:srcRect/>
                      <a:stretch>
                        <a:fillRect/>
                      </a:stretch>
                    </p:blipFill>
                    <p:spPr bwMode="auto">
                      <a:xfrm>
                        <a:off x="254226" y="713768"/>
                        <a:ext cx="6644414" cy="4952984"/>
                      </a:xfrm>
                      <a:prstGeom prst="rect">
                        <a:avLst/>
                      </a:prstGeom>
                      <a:noFill/>
                      <a:extLst/>
                    </p:spPr>
                  </p:pic>
                </p:oleObj>
              </mc:Fallback>
            </mc:AlternateContent>
          </a:graphicData>
        </a:graphic>
      </p:graphicFrame>
      <p:sp>
        <p:nvSpPr>
          <p:cNvPr id="23" name="灯片编号占位符 3"/>
          <p:cNvSpPr>
            <a:spLocks noGrp="1"/>
          </p:cNvSpPr>
          <p:nvPr>
            <p:ph type="sldNum" sz="quarter" idx="12"/>
          </p:nvPr>
        </p:nvSpPr>
        <p:spPr bwMode="auto">
          <a:xfrm>
            <a:off x="8647113" y="6483169"/>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29</a:t>
            </a:fld>
            <a:endParaRPr lang="zh-CN" altLang="en-US" sz="1000" smtClean="0">
              <a:ea typeface="宋体" panose="02010600030101010101" pitchFamily="2" charset="-122"/>
            </a:endParaRPr>
          </a:p>
        </p:txBody>
      </p:sp>
      <p:sp>
        <p:nvSpPr>
          <p:cNvPr id="24" name="页脚占位符 4"/>
          <p:cNvSpPr>
            <a:spLocks noGrp="1"/>
          </p:cNvSpPr>
          <p:nvPr>
            <p:ph type="ftr" sz="quarter" idx="11"/>
          </p:nvPr>
        </p:nvSpPr>
        <p:spPr bwMode="auto">
          <a:xfrm>
            <a:off x="2653423" y="6491333"/>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6" name="矩形 5"/>
          <p:cNvSpPr/>
          <p:nvPr/>
        </p:nvSpPr>
        <p:spPr>
          <a:xfrm>
            <a:off x="4490720" y="1169184"/>
            <a:ext cx="4572000" cy="1015663"/>
          </a:xfrm>
          <a:prstGeom prst="rect">
            <a:avLst/>
          </a:prstGeom>
        </p:spPr>
        <p:txBody>
          <a:bodyPr>
            <a:spAutoFit/>
          </a:bodyPr>
          <a:lstStyle/>
          <a:p>
            <a:pPr marL="342900" indent="-342900">
              <a:lnSpc>
                <a:spcPct val="150000"/>
              </a:lnSpc>
              <a:buFont typeface="Wingdings" panose="05000000000000000000" pitchFamily="2" charset="2"/>
              <a:buChar char="§"/>
              <a:defRPr/>
            </a:pPr>
            <a:r>
              <a:rPr lang="zh-CN" altLang="en-US" sz="2000" kern="100" dirty="0">
                <a:latin typeface="+mn-ea"/>
                <a:ea typeface="+mn-ea"/>
                <a:cs typeface="Times New Roman"/>
              </a:rPr>
              <a:t>每组分别进行</a:t>
            </a:r>
            <a:r>
              <a:rPr lang="zh-CN" altLang="en-US" sz="2000" kern="100" dirty="0" smtClean="0">
                <a:latin typeface="+mn-ea"/>
                <a:ea typeface="+mn-ea"/>
                <a:cs typeface="Times New Roman"/>
              </a:rPr>
              <a:t>独立编码</a:t>
            </a:r>
            <a:r>
              <a:rPr lang="zh-CN" altLang="en-US" sz="2000" kern="100" dirty="0">
                <a:latin typeface="+mn-ea"/>
                <a:ea typeface="+mn-ea"/>
                <a:cs typeface="Times New Roman"/>
              </a:rPr>
              <a:t>与解码；</a:t>
            </a:r>
            <a:endParaRPr lang="en-US" altLang="zh-CN" sz="2000" kern="100" dirty="0">
              <a:latin typeface="+mn-ea"/>
              <a:ea typeface="+mn-ea"/>
              <a:cs typeface="Times New Roman"/>
            </a:endParaRPr>
          </a:p>
          <a:p>
            <a:pPr marL="342900" indent="-342900">
              <a:lnSpc>
                <a:spcPct val="150000"/>
              </a:lnSpc>
              <a:buFont typeface="Wingdings" panose="05000000000000000000" pitchFamily="2" charset="2"/>
              <a:buChar char="§"/>
              <a:defRPr/>
            </a:pPr>
            <a:r>
              <a:rPr lang="zh-CN" altLang="en-US" sz="2000" kern="100" dirty="0">
                <a:latin typeface="+mn-ea"/>
                <a:ea typeface="+mn-ea"/>
                <a:cs typeface="Times New Roman"/>
              </a:rPr>
              <a:t>三个相邻的读出条可用电荷重心法</a:t>
            </a:r>
            <a:endParaRPr lang="en-US" altLang="zh-CN" sz="2000" kern="100" dirty="0">
              <a:latin typeface="+mn-ea"/>
              <a:ea typeface="+mn-ea"/>
              <a:cs typeface="Times New Roman"/>
            </a:endParaRPr>
          </a:p>
        </p:txBody>
      </p:sp>
    </p:spTree>
    <p:extLst>
      <p:ext uri="{BB962C8B-B14F-4D97-AF65-F5344CB8AC3E}">
        <p14:creationId xmlns:p14="http://schemas.microsoft.com/office/powerpoint/2010/main" val="317956383"/>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4438" y="118136"/>
            <a:ext cx="8229600" cy="796925"/>
          </a:xfrm>
        </p:spPr>
        <p:txBody>
          <a:bodyPr/>
          <a:lstStyle/>
          <a:p>
            <a:pPr eaLnBrk="1" fontAlgn="auto" hangingPunct="1">
              <a:spcAft>
                <a:spcPts val="0"/>
              </a:spcAft>
              <a:defRPr/>
            </a:pPr>
            <a:r>
              <a:rPr lang="zh-CN" dirty="0" smtClean="0">
                <a:solidFill>
                  <a:schemeClr val="tx1"/>
                </a:solidFill>
                <a:effectLst/>
              </a:rPr>
              <a:t>报告内容</a:t>
            </a:r>
            <a:endParaRPr lang="zh-CN"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xfrm>
            <a:off x="2571751" y="6416902"/>
            <a:ext cx="3310194"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smtClean="0"/>
              <a:t>中国</a:t>
            </a:r>
            <a:r>
              <a:rPr lang="zh-CN" altLang="en-US" sz="1000" dirty="0"/>
              <a:t>科学技术大学   核探测与核电子学国家重点实验室</a:t>
            </a:r>
          </a:p>
        </p:txBody>
      </p:sp>
      <p:graphicFrame>
        <p:nvGraphicFramePr>
          <p:cNvPr id="5" name="对象 4"/>
          <p:cNvGraphicFramePr>
            <a:graphicFrameLocks noChangeAspect="1"/>
          </p:cNvGraphicFramePr>
          <p:nvPr>
            <p:extLst>
              <p:ext uri="{D42A27DB-BD31-4B8C-83A1-F6EECF244321}">
                <p14:modId xmlns:p14="http://schemas.microsoft.com/office/powerpoint/2010/main" val="2839852814"/>
              </p:ext>
            </p:extLst>
          </p:nvPr>
        </p:nvGraphicFramePr>
        <p:xfrm>
          <a:off x="226591" y="1269365"/>
          <a:ext cx="5804744" cy="5233036"/>
        </p:xfrm>
        <a:graphic>
          <a:graphicData uri="http://schemas.openxmlformats.org/presentationml/2006/ole">
            <mc:AlternateContent xmlns:mc="http://schemas.openxmlformats.org/markup-compatibility/2006">
              <mc:Choice xmlns:v="urn:schemas-microsoft-com:vml" Requires="v">
                <p:oleObj spid="_x0000_s144430" name="Visio" r:id="rId4" imgW="4831147" imgH="4357950" progId="Visio.Drawing.11">
                  <p:embed/>
                </p:oleObj>
              </mc:Choice>
              <mc:Fallback>
                <p:oleObj name="Visio" r:id="rId4" imgW="4831147" imgH="4357950" progId="Visio.Drawing.11">
                  <p:embed/>
                  <p:pic>
                    <p:nvPicPr>
                      <p:cNvPr id="0" name=""/>
                      <p:cNvPicPr>
                        <a:picLocks noChangeAspect="1" noChangeArrowheads="1"/>
                      </p:cNvPicPr>
                      <p:nvPr/>
                    </p:nvPicPr>
                    <p:blipFill>
                      <a:blip r:embed="rId5"/>
                      <a:srcRect/>
                      <a:stretch>
                        <a:fillRect/>
                      </a:stretch>
                    </p:blipFill>
                    <p:spPr bwMode="auto">
                      <a:xfrm>
                        <a:off x="226591" y="1269365"/>
                        <a:ext cx="5804744" cy="523303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92514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171748" y="190319"/>
            <a:ext cx="4287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sz="4000" b="1" dirty="0">
                <a:solidFill>
                  <a:schemeClr val="tx2"/>
                </a:solidFill>
                <a:latin typeface="黑体" panose="02010609060101010101" pitchFamily="49" charset="-122"/>
                <a:ea typeface="黑体" panose="02010609060101010101" pitchFamily="49" charset="-122"/>
                <a:cs typeface="+mj-cs"/>
              </a:rPr>
              <a:t>一维感应编码设计</a:t>
            </a:r>
          </a:p>
        </p:txBody>
      </p:sp>
      <p:sp>
        <p:nvSpPr>
          <p:cNvPr id="63" name="TextBox 6"/>
          <p:cNvSpPr txBox="1">
            <a:spLocks noChangeArrowheads="1"/>
          </p:cNvSpPr>
          <p:nvPr/>
        </p:nvSpPr>
        <p:spPr bwMode="auto">
          <a:xfrm>
            <a:off x="5329079" y="5323669"/>
            <a:ext cx="3262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1600" dirty="0" smtClean="0">
                <a:latin typeface="+mn-ea"/>
                <a:ea typeface="+mn-ea"/>
              </a:rPr>
              <a:t>一维分组感应编码设计（分三组）</a:t>
            </a:r>
          </a:p>
        </p:txBody>
      </p:sp>
      <p:sp>
        <p:nvSpPr>
          <p:cNvPr id="19477" name="矩形 1"/>
          <p:cNvSpPr>
            <a:spLocks noChangeArrowheads="1"/>
          </p:cNvSpPr>
          <p:nvPr/>
        </p:nvSpPr>
        <p:spPr bwMode="auto">
          <a:xfrm>
            <a:off x="201768" y="1378537"/>
            <a:ext cx="4573905" cy="35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ts val="600"/>
              </a:spcBef>
              <a:buClrTx/>
              <a:buSzTx/>
              <a:buFont typeface="Wingdings" pitchFamily="2" charset="2"/>
              <a:buChar char="u"/>
              <a:defRPr/>
            </a:pPr>
            <a:r>
              <a:rPr lang="zh-CN" altLang="en-US" sz="2000" dirty="0" smtClean="0">
                <a:latin typeface="Times New Roman" panose="02020603050405020304" pitchFamily="18" charset="0"/>
                <a:cs typeface="Times New Roman" panose="02020603050405020304" pitchFamily="18" charset="0"/>
              </a:rPr>
              <a:t>基于</a:t>
            </a:r>
            <a:r>
              <a:rPr lang="en-US" sz="2000" dirty="0" smtClean="0">
                <a:latin typeface="Times New Roman" panose="02020603050405020304" pitchFamily="18" charset="0"/>
                <a:cs typeface="Times New Roman" panose="02020603050405020304" pitchFamily="18" charset="0"/>
              </a:rPr>
              <a:t>5x5cm</a:t>
            </a:r>
            <a:r>
              <a:rPr lang="en-US" sz="2000" baseline="30000" dirty="0" smtClean="0">
                <a:latin typeface="Times New Roman" panose="02020603050405020304" pitchFamily="18" charset="0"/>
                <a:cs typeface="Times New Roman" panose="02020603050405020304" pitchFamily="18" charset="0"/>
              </a:rPr>
              <a:t>2 </a:t>
            </a:r>
            <a:r>
              <a:rPr lang="en-US" altLang="zh-CN" sz="2000" dirty="0" smtClean="0">
                <a:latin typeface="Times New Roman" panose="02020603050405020304" pitchFamily="18" charset="0"/>
                <a:cs typeface="Times New Roman" panose="02020603050405020304" pitchFamily="18" charset="0"/>
              </a:rPr>
              <a:t>THGEM</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cluster 2mm</a:t>
            </a:r>
          </a:p>
          <a:p>
            <a:pPr marL="0" indent="0" eaLnBrk="1" hangingPunct="1">
              <a:spcBef>
                <a:spcPts val="600"/>
              </a:spcBef>
              <a:buClrTx/>
              <a:buSzTx/>
              <a:buNone/>
              <a:defRPr/>
            </a:pPr>
            <a:r>
              <a:rPr lang="zh-CN" altLang="en-US" sz="1800" dirty="0" smtClean="0">
                <a:latin typeface="宋体" panose="02010600030101010101" pitchFamily="2" charset="-122"/>
                <a:ea typeface="宋体" panose="02010600030101010101" pitchFamily="2" charset="-122"/>
                <a:cs typeface="Times New Roman" panose="02020603050405020304" pitchFamily="18" charset="0"/>
              </a:rPr>
              <a:t>  （中国科学院大学提供）</a:t>
            </a:r>
            <a:endParaRPr lang="en-US" altLang="zh-CN" sz="1800" dirty="0" smtClean="0">
              <a:latin typeface="宋体" panose="02010600030101010101" pitchFamily="2" charset="-122"/>
              <a:ea typeface="宋体" panose="02010600030101010101" pitchFamily="2" charset="-122"/>
              <a:cs typeface="Times New Roman" panose="02020603050405020304" pitchFamily="18" charset="0"/>
            </a:endParaRPr>
          </a:p>
          <a:p>
            <a:pPr marL="0" indent="0" eaLnBrk="1" hangingPunct="1">
              <a:spcBef>
                <a:spcPts val="0"/>
              </a:spcBef>
              <a:spcAft>
                <a:spcPts val="600"/>
              </a:spcAft>
              <a:buClrTx/>
              <a:buSzTx/>
              <a:buNone/>
              <a:defRPr/>
            </a:pPr>
            <a:r>
              <a:rPr lang="zh-CN" altLang="en-US" sz="2000" baseline="30000" dirty="0" smtClean="0">
                <a:latin typeface="宋体" panose="02010600030101010101" pitchFamily="2" charset="-122"/>
                <a:ea typeface="宋体" panose="02010600030101010101" pitchFamily="2" charset="-122"/>
                <a:cs typeface="Times New Roman" panose="02020603050405020304" pitchFamily="18" charset="0"/>
              </a:rPr>
              <a:t>   </a:t>
            </a:r>
            <a:endParaRPr lang="en-US" altLang="zh-CN" sz="2000" baseline="30000" dirty="0" smtClean="0">
              <a:latin typeface="宋体" panose="02010600030101010101" pitchFamily="2" charset="-122"/>
              <a:ea typeface="宋体" panose="02010600030101010101" pitchFamily="2" charset="-122"/>
              <a:cs typeface="Times New Roman" panose="02020603050405020304" pitchFamily="18" charset="0"/>
            </a:endParaRPr>
          </a:p>
          <a:p>
            <a:pPr marL="0" indent="0" eaLnBrk="1" hangingPunct="1">
              <a:spcBef>
                <a:spcPts val="0"/>
              </a:spcBef>
              <a:spcAft>
                <a:spcPts val="600"/>
              </a:spcAft>
              <a:buClrTx/>
              <a:buSzTx/>
              <a:buNone/>
              <a:defRPr/>
            </a:pPr>
            <a:endParaRPr lang="en-US" altLang="zh-CN" sz="2000" dirty="0" smtClean="0">
              <a:latin typeface="黑体" pitchFamily="49" charset="-122"/>
            </a:endParaRPr>
          </a:p>
          <a:p>
            <a:pPr eaLnBrk="1" hangingPunct="1">
              <a:spcBef>
                <a:spcPts val="0"/>
              </a:spcBef>
              <a:buClrTx/>
              <a:buSzTx/>
              <a:buFont typeface="Wingdings" panose="05000000000000000000" pitchFamily="2" charset="2"/>
              <a:buChar char="Ø"/>
              <a:defRPr/>
            </a:pPr>
            <a:r>
              <a:rPr lang="en-US" altLang="zh-CN" sz="2000" dirty="0" smtClean="0">
                <a:latin typeface="黑体" pitchFamily="49" charset="-122"/>
              </a:rPr>
              <a:t>1.07mm</a:t>
            </a:r>
            <a:r>
              <a:rPr lang="zh-CN" altLang="en-US" sz="2000" dirty="0">
                <a:latin typeface="黑体" pitchFamily="49" charset="-122"/>
              </a:rPr>
              <a:t>条宽，</a:t>
            </a:r>
            <a:r>
              <a:rPr lang="zh-CN" altLang="en-US" sz="2000" dirty="0" smtClean="0">
                <a:latin typeface="黑体" pitchFamily="49" charset="-122"/>
              </a:rPr>
              <a:t>分</a:t>
            </a:r>
            <a:r>
              <a:rPr lang="en-US" altLang="zh-CN" sz="2000" dirty="0" smtClean="0">
                <a:latin typeface="黑体" pitchFamily="49" charset="-122"/>
              </a:rPr>
              <a:t>3</a:t>
            </a:r>
            <a:r>
              <a:rPr lang="zh-CN" altLang="en-US" sz="2000" dirty="0" smtClean="0">
                <a:latin typeface="黑体" pitchFamily="49" charset="-122"/>
              </a:rPr>
              <a:t>组，</a:t>
            </a:r>
            <a:r>
              <a:rPr lang="en-US" altLang="zh-CN" sz="2000" dirty="0" smtClean="0">
                <a:latin typeface="黑体" pitchFamily="49" charset="-122"/>
              </a:rPr>
              <a:t>47</a:t>
            </a:r>
            <a:r>
              <a:rPr lang="zh-CN" altLang="en-US" sz="2000" dirty="0" smtClean="0">
                <a:latin typeface="黑体" pitchFamily="49" charset="-122"/>
              </a:rPr>
              <a:t>条阳极条</a:t>
            </a:r>
            <a:endParaRPr lang="en-US" altLang="zh-CN" sz="2000" dirty="0">
              <a:latin typeface="黑体" pitchFamily="49" charset="-122"/>
            </a:endParaRPr>
          </a:p>
          <a:p>
            <a:pPr eaLnBrk="1" hangingPunct="1">
              <a:spcBef>
                <a:spcPts val="0"/>
              </a:spcBef>
              <a:buClrTx/>
              <a:buSzTx/>
              <a:buFont typeface="Wingdings" panose="05000000000000000000" pitchFamily="2" charset="2"/>
              <a:buChar char="Ø"/>
              <a:defRPr/>
            </a:pPr>
            <a:endParaRPr lang="en-US" altLang="zh-CN" sz="2000" dirty="0" smtClean="0">
              <a:latin typeface="黑体" pitchFamily="49" charset="-122"/>
            </a:endParaRPr>
          </a:p>
          <a:p>
            <a:pPr eaLnBrk="1" hangingPunct="1">
              <a:spcBef>
                <a:spcPts val="0"/>
              </a:spcBef>
              <a:buClrTx/>
              <a:buSzTx/>
              <a:buFont typeface="Wingdings" panose="05000000000000000000" pitchFamily="2" charset="2"/>
              <a:buChar char="Ø"/>
              <a:defRPr/>
            </a:pPr>
            <a:r>
              <a:rPr lang="zh-CN" altLang="en-US" sz="2000" dirty="0" smtClean="0">
                <a:latin typeface="黑体" pitchFamily="49" charset="-122"/>
              </a:rPr>
              <a:t>各组独立编码读出，共用</a:t>
            </a:r>
            <a:r>
              <a:rPr lang="en-US" altLang="zh-CN" sz="2000" dirty="0" smtClean="0">
                <a:latin typeface="黑体" pitchFamily="49" charset="-122"/>
              </a:rPr>
              <a:t>15</a:t>
            </a:r>
            <a:r>
              <a:rPr lang="zh-CN" altLang="en-US" sz="2000" dirty="0" smtClean="0">
                <a:latin typeface="黑体" pitchFamily="49" charset="-122"/>
              </a:rPr>
              <a:t>路电子学</a:t>
            </a:r>
            <a:endParaRPr lang="en-US" altLang="zh-CN" sz="2000" dirty="0" smtClean="0">
              <a:latin typeface="黑体" pitchFamily="49" charset="-122"/>
            </a:endParaRPr>
          </a:p>
          <a:p>
            <a:pPr eaLnBrk="1" hangingPunct="1">
              <a:spcBef>
                <a:spcPts val="0"/>
              </a:spcBef>
              <a:buClrTx/>
              <a:buSzTx/>
              <a:buFont typeface="Wingdings" pitchFamily="2" charset="2"/>
              <a:buChar char="u"/>
              <a:defRPr/>
            </a:pPr>
            <a:endParaRPr lang="en-US" altLang="zh-CN" sz="2000" dirty="0">
              <a:latin typeface="黑体" pitchFamily="49" charset="-122"/>
            </a:endParaRPr>
          </a:p>
          <a:p>
            <a:pPr eaLnBrk="1" hangingPunct="1">
              <a:spcBef>
                <a:spcPts val="0"/>
              </a:spcBef>
              <a:buClrTx/>
              <a:buSzTx/>
              <a:buFont typeface="Wingdings" panose="05000000000000000000" pitchFamily="2" charset="2"/>
              <a:buChar char="Ø"/>
              <a:defRPr/>
            </a:pPr>
            <a:r>
              <a:rPr lang="zh-CN" altLang="en-US" sz="2000" dirty="0">
                <a:latin typeface="Times New Roman" panose="02020603050405020304" pitchFamily="18" charset="0"/>
                <a:cs typeface="Times New Roman" panose="02020603050405020304" pitchFamily="18" charset="0"/>
              </a:rPr>
              <a:t>使用编码规范</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设计</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ts val="0"/>
              </a:spcBef>
              <a:buClrTx/>
              <a:buSzTx/>
              <a:buFont typeface="Wingdings" pitchFamily="2" charset="2"/>
              <a:buChar char="u"/>
              <a:defRPr/>
            </a:pPr>
            <a:endParaRPr lang="en-US" altLang="zh-CN" sz="2000" dirty="0" smtClean="0">
              <a:latin typeface="黑体" pitchFamily="49" charset="-122"/>
            </a:endParaRPr>
          </a:p>
          <a:p>
            <a:pPr eaLnBrk="1" hangingPunct="1">
              <a:spcBef>
                <a:spcPts val="0"/>
              </a:spcBef>
              <a:buClrTx/>
              <a:buSzTx/>
              <a:buFont typeface="Wingdings" panose="05000000000000000000" pitchFamily="2" charset="2"/>
              <a:buChar char="Ø"/>
              <a:defRPr/>
            </a:pPr>
            <a:r>
              <a:rPr lang="zh-CN" altLang="en-US" sz="2000" dirty="0" smtClean="0">
                <a:latin typeface="黑体" pitchFamily="49" charset="-122"/>
              </a:rPr>
              <a:t>各组按下表进行编码</a:t>
            </a:r>
            <a:endParaRPr lang="en-US" altLang="zh-CN" sz="2000" dirty="0">
              <a:latin typeface="黑体" pitchFamily="49" charset="-122"/>
            </a:endParaRPr>
          </a:p>
        </p:txBody>
      </p:sp>
      <p:grpSp>
        <p:nvGrpSpPr>
          <p:cNvPr id="3" name="组合 2"/>
          <p:cNvGrpSpPr/>
          <p:nvPr/>
        </p:nvGrpSpPr>
        <p:grpSpPr>
          <a:xfrm>
            <a:off x="4752974" y="941205"/>
            <a:ext cx="4491038" cy="2168525"/>
            <a:chOff x="511175" y="3822847"/>
            <a:chExt cx="4491038" cy="2168525"/>
          </a:xfrm>
        </p:grpSpPr>
        <p:pic>
          <p:nvPicPr>
            <p:cNvPr id="19459" name="Picture 6"/>
            <p:cNvPicPr>
              <a:picLocks noChangeAspect="1" noChangeArrowheads="1"/>
            </p:cNvPicPr>
            <p:nvPr/>
          </p:nvPicPr>
          <p:blipFill>
            <a:blip r:embed="rId3">
              <a:extLst>
                <a:ext uri="{28A0092B-C50C-407E-A947-70E740481C1C}">
                  <a14:useLocalDpi xmlns:a14="http://schemas.microsoft.com/office/drawing/2010/main" val="0"/>
                </a:ext>
              </a:extLst>
            </a:blip>
            <a:srcRect l="-108" t="22275" r="26302" b="9724"/>
            <a:stretch>
              <a:fillRect/>
            </a:stretch>
          </p:blipFill>
          <p:spPr bwMode="auto">
            <a:xfrm>
              <a:off x="511175" y="4111772"/>
              <a:ext cx="3635375" cy="187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箭头连接符 3"/>
            <p:cNvCxnSpPr/>
            <p:nvPr/>
          </p:nvCxnSpPr>
          <p:spPr>
            <a:xfrm flipV="1">
              <a:off x="1616075" y="3940322"/>
              <a:ext cx="1017588" cy="585787"/>
            </a:xfrm>
            <a:prstGeom prst="straightConnector1">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9461" name="TextBox 6"/>
            <p:cNvSpPr txBox="1">
              <a:spLocks noChangeArrowheads="1"/>
            </p:cNvSpPr>
            <p:nvPr/>
          </p:nvSpPr>
          <p:spPr bwMode="auto">
            <a:xfrm>
              <a:off x="2597150" y="3822847"/>
              <a:ext cx="2095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a:latin typeface="Arial" pitchFamily="34" charset="0"/>
                  <a:ea typeface="宋体" pitchFamily="2" charset="-122"/>
                </a:rPr>
                <a:t>阳极条 </a:t>
              </a:r>
              <a:r>
                <a:rPr lang="en-US" altLang="zh-CN" sz="1800">
                  <a:latin typeface="Arial" pitchFamily="34" charset="0"/>
                  <a:ea typeface="宋体" pitchFamily="2" charset="-122"/>
                </a:rPr>
                <a:t>width 36mil</a:t>
              </a:r>
              <a:endParaRPr lang="zh-CN" altLang="en-US" sz="1800">
                <a:latin typeface="Arial" pitchFamily="34" charset="0"/>
                <a:ea typeface="宋体" pitchFamily="2" charset="-122"/>
              </a:endParaRPr>
            </a:p>
          </p:txBody>
        </p:sp>
        <p:sp>
          <p:nvSpPr>
            <p:cNvPr id="19462" name="TextBox 15"/>
            <p:cNvSpPr txBox="1">
              <a:spLocks noChangeArrowheads="1"/>
            </p:cNvSpPr>
            <p:nvPr/>
          </p:nvSpPr>
          <p:spPr bwMode="auto">
            <a:xfrm>
              <a:off x="2930525" y="4189559"/>
              <a:ext cx="736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dirty="0">
                  <a:solidFill>
                    <a:srgbClr val="FFFF00"/>
                  </a:solidFill>
                  <a:latin typeface="Arial" pitchFamily="34" charset="0"/>
                  <a:ea typeface="宋体" pitchFamily="2" charset="-122"/>
                </a:rPr>
                <a:t>10mil</a:t>
              </a:r>
              <a:endParaRPr lang="zh-CN" altLang="en-US" sz="1800" dirty="0">
                <a:solidFill>
                  <a:srgbClr val="FFFF00"/>
                </a:solidFill>
                <a:latin typeface="Arial" pitchFamily="34" charset="0"/>
                <a:ea typeface="宋体" pitchFamily="2" charset="-122"/>
              </a:endParaRPr>
            </a:p>
          </p:txBody>
        </p:sp>
        <p:sp>
          <p:nvSpPr>
            <p:cNvPr id="19463" name="TextBox 16"/>
            <p:cNvSpPr txBox="1">
              <a:spLocks noChangeArrowheads="1"/>
            </p:cNvSpPr>
            <p:nvPr/>
          </p:nvSpPr>
          <p:spPr bwMode="auto">
            <a:xfrm>
              <a:off x="2819400" y="4662634"/>
              <a:ext cx="736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dirty="0">
                  <a:solidFill>
                    <a:srgbClr val="FFFF00"/>
                  </a:solidFill>
                  <a:latin typeface="Arial" pitchFamily="34" charset="0"/>
                  <a:ea typeface="宋体" pitchFamily="2" charset="-122"/>
                </a:rPr>
                <a:t>20mil</a:t>
              </a:r>
              <a:endParaRPr lang="zh-CN" altLang="en-US" sz="1800" dirty="0">
                <a:solidFill>
                  <a:srgbClr val="FFFF00"/>
                </a:solidFill>
                <a:latin typeface="Arial" pitchFamily="34" charset="0"/>
                <a:ea typeface="宋体" pitchFamily="2" charset="-122"/>
              </a:endParaRPr>
            </a:p>
          </p:txBody>
        </p:sp>
        <p:cxnSp>
          <p:nvCxnSpPr>
            <p:cNvPr id="44" name="直接箭头连接符 43"/>
            <p:cNvCxnSpPr/>
            <p:nvPr/>
          </p:nvCxnSpPr>
          <p:spPr>
            <a:xfrm flipV="1">
              <a:off x="3636963" y="4662634"/>
              <a:ext cx="652462" cy="2159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36963" y="4376884"/>
              <a:ext cx="652462" cy="211138"/>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9467" name="矩形 37"/>
            <p:cNvSpPr>
              <a:spLocks noChangeArrowheads="1"/>
            </p:cNvSpPr>
            <p:nvPr/>
          </p:nvSpPr>
          <p:spPr bwMode="auto">
            <a:xfrm>
              <a:off x="4124325" y="4461022"/>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a:latin typeface="Arial" pitchFamily="34" charset="0"/>
                  <a:ea typeface="宋体" pitchFamily="2" charset="-122"/>
                </a:rPr>
                <a:t>感应条</a:t>
              </a:r>
            </a:p>
          </p:txBody>
        </p:sp>
        <p:cxnSp>
          <p:nvCxnSpPr>
            <p:cNvPr id="31" name="直接箭头连接符 30"/>
            <p:cNvCxnSpPr/>
            <p:nvPr/>
          </p:nvCxnSpPr>
          <p:spPr>
            <a:xfrm flipV="1">
              <a:off x="3465513" y="5030934"/>
              <a:ext cx="784225" cy="10795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9472" name="TextBox 15"/>
            <p:cNvSpPr txBox="1">
              <a:spLocks noChangeArrowheads="1"/>
            </p:cNvSpPr>
            <p:nvPr/>
          </p:nvSpPr>
          <p:spPr bwMode="auto">
            <a:xfrm>
              <a:off x="4287838" y="4965847"/>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a:latin typeface="Arial" pitchFamily="34" charset="0"/>
                  <a:ea typeface="宋体" pitchFamily="2" charset="-122"/>
                </a:rPr>
                <a:t>6mil</a:t>
              </a:r>
              <a:endParaRPr lang="zh-CN" altLang="en-US" sz="1800">
                <a:latin typeface="Arial" pitchFamily="34" charset="0"/>
                <a:ea typeface="宋体" pitchFamily="2" charset="-122"/>
              </a:endParaRPr>
            </a:p>
          </p:txBody>
        </p:sp>
      </p:grpSp>
      <p:pic>
        <p:nvPicPr>
          <p:cNvPr id="18" name="图片 17" descr="C:\Users\andy\AppData\Roaming\Tencent\Users\251111564\QQ\WinTemp\RichOle\X$9VUN$OJ@(_I8HE($NN)5O.png"/>
          <p:cNvPicPr/>
          <p:nvPr/>
        </p:nvPicPr>
        <p:blipFill rotWithShape="1">
          <a:blip r:embed="rId4">
            <a:extLst>
              <a:ext uri="{28A0092B-C50C-407E-A947-70E740481C1C}">
                <a14:useLocalDpi xmlns:a14="http://schemas.microsoft.com/office/drawing/2010/main" val="0"/>
              </a:ext>
            </a:extLst>
          </a:blip>
          <a:srcRect t="2809" b="8426"/>
          <a:stretch/>
        </p:blipFill>
        <p:spPr bwMode="auto">
          <a:xfrm>
            <a:off x="4752974" y="3341834"/>
            <a:ext cx="3904532" cy="2002326"/>
          </a:xfrm>
          <a:prstGeom prst="rect">
            <a:avLst/>
          </a:prstGeom>
          <a:noFill/>
          <a:ln>
            <a:noFill/>
          </a:ln>
          <a:extLst>
            <a:ext uri="{53640926-AAD7-44D8-BBD7-CCE9431645EC}">
              <a14:shadowObscured xmlns:a14="http://schemas.microsoft.com/office/drawing/2010/main"/>
            </a:ext>
          </a:extLst>
        </p:spPr>
      </p:pic>
      <p:graphicFrame>
        <p:nvGraphicFramePr>
          <p:cNvPr id="2" name="表格 1"/>
          <p:cNvGraphicFramePr>
            <a:graphicFrameLocks noGrp="1"/>
          </p:cNvGraphicFramePr>
          <p:nvPr>
            <p:extLst>
              <p:ext uri="{D42A27DB-BD31-4B8C-83A1-F6EECF244321}">
                <p14:modId xmlns:p14="http://schemas.microsoft.com/office/powerpoint/2010/main" val="3627615216"/>
              </p:ext>
            </p:extLst>
          </p:nvPr>
        </p:nvGraphicFramePr>
        <p:xfrm>
          <a:off x="594676" y="5902960"/>
          <a:ext cx="8097524" cy="579120"/>
        </p:xfrm>
        <a:graphic>
          <a:graphicData uri="http://schemas.openxmlformats.org/drawingml/2006/table">
            <a:tbl>
              <a:tblPr firstRow="1" firstCol="1" bandRow="1">
                <a:tableStyleId>{5C22544A-7EE6-4342-B048-85BDC9FD1C3A}</a:tableStyleId>
              </a:tblPr>
              <a:tblGrid>
                <a:gridCol w="905125"/>
                <a:gridCol w="405519"/>
                <a:gridCol w="416560"/>
                <a:gridCol w="447040"/>
                <a:gridCol w="477520"/>
                <a:gridCol w="370351"/>
                <a:gridCol w="411969"/>
                <a:gridCol w="436880"/>
                <a:gridCol w="447040"/>
                <a:gridCol w="477520"/>
                <a:gridCol w="436880"/>
                <a:gridCol w="447040"/>
                <a:gridCol w="436880"/>
                <a:gridCol w="528320"/>
                <a:gridCol w="497840"/>
                <a:gridCol w="497840"/>
                <a:gridCol w="457200"/>
              </a:tblGrid>
              <a:tr h="325120">
                <a:tc>
                  <a:txBody>
                    <a:bodyPr/>
                    <a:lstStyle/>
                    <a:p>
                      <a:pPr algn="just">
                        <a:lnSpc>
                          <a:spcPts val="2000"/>
                        </a:lnSpc>
                        <a:spcAft>
                          <a:spcPts val="0"/>
                        </a:spcAft>
                      </a:pPr>
                      <a:r>
                        <a:rPr lang="zh-CN" sz="1400" kern="100" dirty="0">
                          <a:effectLst/>
                        </a:rPr>
                        <a:t>阳极条</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1</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2</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3</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4</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5</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6</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7</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8</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9</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10</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11</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12</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13</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14</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15</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16</a:t>
                      </a:r>
                      <a:endParaRPr lang="en-US" sz="1400" kern="100" dirty="0">
                        <a:effectLst/>
                        <a:latin typeface="Calibri"/>
                        <a:ea typeface="宋体"/>
                        <a:cs typeface="Times New Roman"/>
                      </a:endParaRPr>
                    </a:p>
                  </a:txBody>
                  <a:tcPr marL="68580" marR="68580" marT="0" marB="0"/>
                </a:tc>
              </a:tr>
              <a:tr h="0">
                <a:tc>
                  <a:txBody>
                    <a:bodyPr/>
                    <a:lstStyle/>
                    <a:p>
                      <a:pPr algn="just">
                        <a:lnSpc>
                          <a:spcPts val="2000"/>
                        </a:lnSpc>
                        <a:spcAft>
                          <a:spcPts val="0"/>
                        </a:spcAft>
                      </a:pPr>
                      <a:r>
                        <a:rPr lang="zh-CN" sz="1400" kern="100">
                          <a:effectLst/>
                        </a:rPr>
                        <a:t>通道编码</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12</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21</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13</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32</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23</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31</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14</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a:effectLst/>
                        </a:rPr>
                        <a:t>42</a:t>
                      </a:r>
                      <a:endParaRPr lang="en-US" sz="1400" kern="10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24</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43</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34</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41</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15</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52</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25</a:t>
                      </a:r>
                      <a:endParaRPr lang="en-US" sz="1400" kern="100" dirty="0">
                        <a:effectLst/>
                        <a:latin typeface="Calibri"/>
                        <a:ea typeface="宋体"/>
                        <a:cs typeface="Times New Roman"/>
                      </a:endParaRPr>
                    </a:p>
                  </a:txBody>
                  <a:tcPr marL="68580" marR="68580" marT="0" marB="0"/>
                </a:tc>
                <a:tc>
                  <a:txBody>
                    <a:bodyPr/>
                    <a:lstStyle/>
                    <a:p>
                      <a:pPr algn="just">
                        <a:lnSpc>
                          <a:spcPts val="2000"/>
                        </a:lnSpc>
                        <a:spcAft>
                          <a:spcPts val="0"/>
                        </a:spcAft>
                      </a:pPr>
                      <a:r>
                        <a:rPr lang="en-US" sz="1400" kern="100" dirty="0">
                          <a:effectLst/>
                        </a:rPr>
                        <a:t>53</a:t>
                      </a:r>
                      <a:endParaRPr lang="en-US" sz="1400" kern="100" dirty="0">
                        <a:effectLst/>
                        <a:latin typeface="Calibri"/>
                        <a:ea typeface="宋体"/>
                        <a:cs typeface="Times New Roman"/>
                      </a:endParaRPr>
                    </a:p>
                  </a:txBody>
                  <a:tcPr marL="68580" marR="68580" marT="0" marB="0"/>
                </a:tc>
              </a:tr>
            </a:tbl>
          </a:graphicData>
        </a:graphic>
      </p:graphicFrame>
      <p:sp>
        <p:nvSpPr>
          <p:cNvPr id="21" name="TextBox 6"/>
          <p:cNvSpPr txBox="1">
            <a:spLocks noChangeArrowheads="1"/>
          </p:cNvSpPr>
          <p:nvPr/>
        </p:nvSpPr>
        <p:spPr bwMode="auto">
          <a:xfrm>
            <a:off x="3469799" y="5516709"/>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1600" dirty="0" smtClean="0">
                <a:latin typeface="+mn-ea"/>
                <a:ea typeface="+mn-ea"/>
              </a:rPr>
              <a:t>设计所需编码表</a:t>
            </a:r>
          </a:p>
        </p:txBody>
      </p:sp>
      <p:cxnSp>
        <p:nvCxnSpPr>
          <p:cNvPr id="22" name="直接箭头连接符 21"/>
          <p:cNvCxnSpPr/>
          <p:nvPr/>
        </p:nvCxnSpPr>
        <p:spPr bwMode="auto">
          <a:xfrm flipH="1" flipV="1">
            <a:off x="6756993" y="3109730"/>
            <a:ext cx="486452" cy="67501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7" name="灯片编号占位符 3"/>
          <p:cNvSpPr>
            <a:spLocks noGrp="1"/>
          </p:cNvSpPr>
          <p:nvPr>
            <p:ph type="sldNum" sz="quarter" idx="12"/>
          </p:nvPr>
        </p:nvSpPr>
        <p:spPr bwMode="auto">
          <a:xfrm>
            <a:off x="8647113" y="6440637"/>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30</a:t>
            </a:fld>
            <a:endParaRPr lang="zh-CN" altLang="en-US" sz="1000" smtClean="0">
              <a:ea typeface="宋体" panose="02010600030101010101" pitchFamily="2" charset="-122"/>
            </a:endParaRPr>
          </a:p>
        </p:txBody>
      </p:sp>
      <p:sp>
        <p:nvSpPr>
          <p:cNvPr id="28" name="页脚占位符 4"/>
          <p:cNvSpPr>
            <a:spLocks noGrp="1"/>
          </p:cNvSpPr>
          <p:nvPr>
            <p:ph type="ftr" sz="quarter" idx="11"/>
          </p:nvPr>
        </p:nvSpPr>
        <p:spPr bwMode="auto">
          <a:xfrm>
            <a:off x="2653423" y="6448801"/>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0568795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169383" y="157947"/>
            <a:ext cx="223651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sz="4000" b="1" dirty="0" smtClean="0">
                <a:solidFill>
                  <a:schemeClr val="tx2"/>
                </a:solidFill>
                <a:latin typeface="黑体" panose="02010609060101010101" pitchFamily="49" charset="-122"/>
                <a:ea typeface="黑体" panose="02010609060101010101" pitchFamily="49" charset="-122"/>
                <a:cs typeface="+mj-cs"/>
              </a:rPr>
              <a:t>解码算法</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19477" name="矩形 1"/>
          <p:cNvSpPr>
            <a:spLocks noChangeArrowheads="1"/>
          </p:cNvSpPr>
          <p:nvPr/>
        </p:nvSpPr>
        <p:spPr bwMode="auto">
          <a:xfrm>
            <a:off x="252095" y="1351826"/>
            <a:ext cx="5203825" cy="5309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marL="0" indent="0" eaLnBrk="1" hangingPunct="1">
              <a:spcBef>
                <a:spcPts val="600"/>
              </a:spcBef>
              <a:spcAft>
                <a:spcPts val="600"/>
              </a:spcAft>
              <a:buClrTx/>
              <a:buSzTx/>
              <a:buNone/>
              <a:defRPr/>
            </a:pPr>
            <a:r>
              <a:rPr lang="zh-CN" altLang="en-US" sz="2400" dirty="0" smtClean="0">
                <a:latin typeface="Times New Roman" panose="02020603050405020304" pitchFamily="18" charset="0"/>
                <a:cs typeface="Times New Roman" panose="02020603050405020304" pitchFamily="18" charset="0"/>
              </a:rPr>
              <a:t>各组独立初步解码，再确定实际位置</a:t>
            </a:r>
            <a:endParaRPr lang="en-US" altLang="zh-CN" sz="2400" dirty="0" smtClean="0">
              <a:latin typeface="Times New Roman" panose="02020603050405020304" pitchFamily="18" charset="0"/>
              <a:cs typeface="Times New Roman" panose="02020603050405020304" pitchFamily="18" charset="0"/>
            </a:endParaRPr>
          </a:p>
          <a:p>
            <a:pPr marL="0" indent="0" eaLnBrk="1" hangingPunct="1">
              <a:spcBef>
                <a:spcPct val="0"/>
              </a:spcBef>
              <a:buClrTx/>
              <a:buSzTx/>
              <a:buNone/>
              <a:defRPr/>
            </a:pPr>
            <a:endParaRPr lang="en-US" altLang="zh-CN" sz="1000" dirty="0" smtClean="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u"/>
              <a:defRPr/>
            </a:pPr>
            <a:r>
              <a:rPr lang="zh-CN" altLang="en-US" sz="2000" dirty="0" smtClean="0">
                <a:latin typeface="Times New Roman" panose="02020603050405020304" pitchFamily="18" charset="0"/>
                <a:cs typeface="Times New Roman" panose="02020603050405020304" pitchFamily="18" charset="0"/>
              </a:rPr>
              <a:t>根据信号大小，确定编码</a:t>
            </a:r>
            <a:r>
              <a:rPr lang="en-US" altLang="zh-CN" sz="2000" dirty="0" err="1" smtClean="0">
                <a:latin typeface="Times New Roman" panose="02020603050405020304" pitchFamily="18" charset="0"/>
                <a:cs typeface="Times New Roman" panose="02020603050405020304" pitchFamily="18" charset="0"/>
              </a:rPr>
              <a:t>xy</a:t>
            </a:r>
            <a:endParaRPr lang="en-US" altLang="zh-CN" sz="2000" dirty="0" smtClean="0">
              <a:latin typeface="Times New Roman" panose="02020603050405020304" pitchFamily="18" charset="0"/>
              <a:cs typeface="Times New Roman" panose="02020603050405020304" pitchFamily="18" charset="0"/>
            </a:endParaRPr>
          </a:p>
          <a:p>
            <a:pPr marL="0" indent="0" eaLnBrk="1" hangingPunct="1">
              <a:spcBef>
                <a:spcPct val="0"/>
              </a:spcBef>
              <a:buClrTx/>
              <a:buSzTx/>
              <a:buNone/>
              <a:defRPr/>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（通道</a:t>
            </a:r>
            <a:r>
              <a:rPr lang="en-US" altLang="zh-CN" sz="2000" dirty="0" smtClean="0">
                <a:latin typeface="宋体" panose="02010600030101010101" pitchFamily="2" charset="-122"/>
                <a:ea typeface="宋体" panose="02010600030101010101" pitchFamily="2" charset="-122"/>
                <a:cs typeface="Times New Roman" panose="02020603050405020304" pitchFamily="18" charset="0"/>
              </a:rPr>
              <a:t>X</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信号大于通道</a:t>
            </a:r>
            <a:r>
              <a:rPr lang="en-US" altLang="zh-CN" sz="2000" dirty="0" smtClean="0">
                <a:latin typeface="宋体" panose="02010600030101010101" pitchFamily="2" charset="-122"/>
                <a:ea typeface="宋体" panose="02010600030101010101" pitchFamily="2" charset="-122"/>
                <a:cs typeface="Times New Roman" panose="02020603050405020304" pitchFamily="18" charset="0"/>
              </a:rPr>
              <a:t>Y</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a:t>
            </a:r>
            <a:r>
              <a:rPr lang="en-US" altLang="zh-CN" sz="2000" dirty="0" smtClean="0">
                <a:latin typeface="宋体" panose="02010600030101010101" pitchFamily="2" charset="-122"/>
                <a:ea typeface="宋体" panose="02010600030101010101" pitchFamily="2" charset="-122"/>
                <a:cs typeface="Times New Roman" panose="02020603050405020304" pitchFamily="18" charset="0"/>
              </a:rPr>
              <a:t> </a:t>
            </a:r>
          </a:p>
          <a:p>
            <a:pPr marL="0" indent="0" eaLnBrk="1" hangingPunct="1">
              <a:spcBef>
                <a:spcPct val="0"/>
              </a:spcBef>
              <a:buClrTx/>
              <a:buSzTx/>
              <a:buNone/>
              <a:defRPr/>
            </a:pPr>
            <a:endParaRPr lang="en-US" altLang="zh-CN" sz="1000" dirty="0" smtClean="0">
              <a:latin typeface="黑体" pitchFamily="49" charset="-122"/>
            </a:endParaRPr>
          </a:p>
          <a:p>
            <a:pPr eaLnBrk="1" hangingPunct="1">
              <a:spcBef>
                <a:spcPct val="0"/>
              </a:spcBef>
              <a:buClrTx/>
              <a:buSzTx/>
              <a:buFont typeface="Wingdings" pitchFamily="2" charset="2"/>
              <a:buChar char="u"/>
              <a:defRPr/>
            </a:pPr>
            <a:r>
              <a:rPr lang="zh-CN" altLang="en-US" sz="2000" dirty="0" smtClean="0">
                <a:latin typeface="黑体" pitchFamily="49" charset="-122"/>
              </a:rPr>
              <a:t>各组初步解码：</a:t>
            </a:r>
            <a:endParaRPr lang="en-US" altLang="zh-CN" sz="2000" dirty="0" smtClean="0">
              <a:latin typeface="黑体" pitchFamily="49" charset="-122"/>
            </a:endParaRPr>
          </a:p>
          <a:p>
            <a:pPr eaLnBrk="1" hangingPunct="1">
              <a:spcBef>
                <a:spcPct val="0"/>
              </a:spcBef>
              <a:buClrTx/>
              <a:buSzTx/>
              <a:buFont typeface="Wingdings" pitchFamily="2" charset="2"/>
              <a:buChar char="u"/>
              <a:defRPr/>
            </a:pPr>
            <a:endParaRPr lang="en-US" altLang="zh-CN" sz="2000" dirty="0" smtClean="0">
              <a:latin typeface="黑体" pitchFamily="49" charset="-122"/>
            </a:endParaRPr>
          </a:p>
          <a:p>
            <a:pPr marL="0" indent="0" eaLnBrk="1" hangingPunct="1">
              <a:spcBef>
                <a:spcPct val="0"/>
              </a:spcBef>
              <a:buClrTx/>
              <a:buSzTx/>
              <a:buNone/>
              <a:defRPr/>
            </a:pPr>
            <a:endParaRPr lang="en-US" altLang="zh-CN" sz="1000" dirty="0" smtClean="0">
              <a:latin typeface="黑体" pitchFamily="49" charset="-122"/>
            </a:endParaRPr>
          </a:p>
          <a:p>
            <a:pPr marL="0" indent="0" eaLnBrk="1" hangingPunct="1">
              <a:spcBef>
                <a:spcPct val="0"/>
              </a:spcBef>
              <a:buClrTx/>
              <a:buSzTx/>
              <a:buNone/>
              <a:defRPr/>
            </a:pPr>
            <a:endParaRPr lang="en-US" altLang="zh-CN" sz="2000" dirty="0">
              <a:latin typeface="黑体" pitchFamily="49" charset="-122"/>
            </a:endParaRPr>
          </a:p>
          <a:p>
            <a:pPr marL="0" indent="0" eaLnBrk="1" hangingPunct="1">
              <a:spcBef>
                <a:spcPct val="0"/>
              </a:spcBef>
              <a:buClrTx/>
              <a:buSzTx/>
              <a:buNone/>
              <a:defRPr/>
            </a:pPr>
            <a:endParaRPr lang="en-US" altLang="zh-CN" sz="2000" dirty="0" smtClean="0">
              <a:latin typeface="黑体" pitchFamily="49" charset="-122"/>
            </a:endParaRPr>
          </a:p>
          <a:p>
            <a:pPr marL="0" indent="0" eaLnBrk="1" hangingPunct="1">
              <a:spcBef>
                <a:spcPct val="0"/>
              </a:spcBef>
              <a:buClrTx/>
              <a:buSzTx/>
              <a:buNone/>
              <a:defRPr/>
            </a:pPr>
            <a:endParaRPr lang="en-US" altLang="zh-CN" sz="2000" dirty="0" smtClean="0">
              <a:latin typeface="黑体" pitchFamily="49" charset="-122"/>
            </a:endParaRPr>
          </a:p>
          <a:p>
            <a:pPr eaLnBrk="1" hangingPunct="1">
              <a:spcBef>
                <a:spcPct val="0"/>
              </a:spcBef>
              <a:buClrTx/>
              <a:buSzTx/>
              <a:buFont typeface="Wingdings" pitchFamily="2" charset="2"/>
              <a:buChar char="u"/>
              <a:defRPr/>
            </a:pPr>
            <a:endParaRPr lang="en-US" altLang="zh-CN" sz="1000" dirty="0" smtClean="0">
              <a:latin typeface="黑体" pitchFamily="49" charset="-122"/>
            </a:endParaRPr>
          </a:p>
          <a:p>
            <a:pPr eaLnBrk="1" hangingPunct="1">
              <a:spcBef>
                <a:spcPct val="0"/>
              </a:spcBef>
              <a:buClrTx/>
              <a:buSzTx/>
              <a:buFont typeface="Wingdings" pitchFamily="2" charset="2"/>
              <a:buChar char="u"/>
              <a:defRPr/>
            </a:pPr>
            <a:r>
              <a:rPr lang="zh-CN" altLang="en-US" sz="2000" dirty="0" smtClean="0">
                <a:latin typeface="黑体" pitchFamily="49" charset="-122"/>
              </a:rPr>
              <a:t>三组实际位置，见右解码表</a:t>
            </a:r>
            <a:endParaRPr lang="en-US" altLang="zh-CN" sz="2000" dirty="0" smtClean="0">
              <a:latin typeface="黑体" pitchFamily="49" charset="-122"/>
            </a:endParaRPr>
          </a:p>
          <a:p>
            <a:pPr eaLnBrk="1" hangingPunct="1">
              <a:spcBef>
                <a:spcPct val="0"/>
              </a:spcBef>
              <a:buClrTx/>
              <a:buSzTx/>
              <a:buFont typeface="Wingdings" pitchFamily="2" charset="2"/>
              <a:buChar char="u"/>
              <a:defRPr/>
            </a:pPr>
            <a:endParaRPr lang="en-US" altLang="zh-CN" sz="2000" dirty="0">
              <a:latin typeface="黑体" pitchFamily="49" charset="-122"/>
            </a:endParaRPr>
          </a:p>
          <a:p>
            <a:pPr eaLnBrk="1" hangingPunct="1">
              <a:spcBef>
                <a:spcPct val="0"/>
              </a:spcBef>
              <a:buClrTx/>
              <a:buSzTx/>
              <a:buFont typeface="Wingdings" pitchFamily="2" charset="2"/>
              <a:buChar char="u"/>
              <a:defRPr/>
            </a:pPr>
            <a:endParaRPr lang="en-US" altLang="zh-CN" sz="1000" dirty="0" smtClean="0">
              <a:latin typeface="黑体" pitchFamily="49" charset="-122"/>
            </a:endParaRPr>
          </a:p>
          <a:p>
            <a:pPr eaLnBrk="1" hangingPunct="1">
              <a:spcBef>
                <a:spcPct val="0"/>
              </a:spcBef>
              <a:buClrTx/>
              <a:buSzTx/>
              <a:buFont typeface="Wingdings" pitchFamily="2" charset="2"/>
              <a:buChar char="u"/>
              <a:defRPr/>
            </a:pPr>
            <a:endParaRPr lang="en-US" altLang="zh-CN" sz="2000" dirty="0">
              <a:latin typeface="黑体" pitchFamily="49" charset="-122"/>
            </a:endParaRPr>
          </a:p>
          <a:p>
            <a:pPr marL="0" indent="0" eaLnBrk="1" hangingPunct="1">
              <a:spcBef>
                <a:spcPct val="0"/>
              </a:spcBef>
              <a:buClrTx/>
              <a:buSzTx/>
              <a:buNone/>
              <a:defRPr/>
            </a:pPr>
            <a:r>
              <a:rPr lang="en-US" altLang="zh-CN" sz="2000" dirty="0" smtClean="0">
                <a:latin typeface="黑体" pitchFamily="49" charset="-122"/>
              </a:rPr>
              <a:t/>
            </a:r>
            <a:br>
              <a:rPr lang="en-US" altLang="zh-CN" sz="2000" dirty="0" smtClean="0">
                <a:latin typeface="黑体" pitchFamily="49" charset="-122"/>
              </a:rPr>
            </a:br>
            <a:endParaRPr lang="en-US" altLang="zh-CN" sz="2000" dirty="0" smtClean="0">
              <a:latin typeface="黑体" pitchFamily="49" charset="-122"/>
            </a:endParaRPr>
          </a:p>
          <a:p>
            <a:pPr marL="0" indent="0" eaLnBrk="1" hangingPunct="1">
              <a:spcBef>
                <a:spcPct val="0"/>
              </a:spcBef>
              <a:buClrTx/>
              <a:buSzTx/>
              <a:buNone/>
              <a:defRPr/>
            </a:pPr>
            <a:endParaRPr lang="en-US" altLang="zh-CN" sz="2000" dirty="0" smtClean="0">
              <a:latin typeface="黑体" pitchFamily="49" charset="-122"/>
            </a:endParaRPr>
          </a:p>
        </p:txBody>
      </p:sp>
      <p:graphicFrame>
        <p:nvGraphicFramePr>
          <p:cNvPr id="8" name="表格 7"/>
          <p:cNvGraphicFramePr>
            <a:graphicFrameLocks noGrp="1" noChangeAspect="1"/>
          </p:cNvGraphicFramePr>
          <p:nvPr>
            <p:extLst>
              <p:ext uri="{D42A27DB-BD31-4B8C-83A1-F6EECF244321}">
                <p14:modId xmlns:p14="http://schemas.microsoft.com/office/powerpoint/2010/main" val="4202565268"/>
              </p:ext>
            </p:extLst>
          </p:nvPr>
        </p:nvGraphicFramePr>
        <p:xfrm>
          <a:off x="5595995" y="1146313"/>
          <a:ext cx="3322637" cy="5432149"/>
        </p:xfrm>
        <a:graphic>
          <a:graphicData uri="http://schemas.openxmlformats.org/drawingml/2006/table">
            <a:tbl>
              <a:tblPr firstRow="1" bandRow="1">
                <a:tableStyleId>{5940675A-B579-460E-94D1-54222C63F5DA}</a:tableStyleId>
              </a:tblPr>
              <a:tblGrid>
                <a:gridCol w="535413"/>
                <a:gridCol w="658793"/>
                <a:gridCol w="709575"/>
                <a:gridCol w="740273"/>
                <a:gridCol w="678583"/>
              </a:tblGrid>
              <a:tr h="444138">
                <a:tc>
                  <a:txBody>
                    <a:bodyPr/>
                    <a:lstStyle/>
                    <a:p>
                      <a:r>
                        <a:rPr lang="zh-CN" altLang="en-US" sz="1200" dirty="0" smtClean="0"/>
                        <a:t>编码</a:t>
                      </a:r>
                      <a:endParaRPr lang="en-US" sz="1200" dirty="0"/>
                    </a:p>
                  </a:txBody>
                  <a:tcPr marL="91458" marR="91458" marT="45721" marB="45721"/>
                </a:tc>
                <a:tc>
                  <a:txBody>
                    <a:bodyPr/>
                    <a:lstStyle/>
                    <a:p>
                      <a:r>
                        <a:rPr lang="zh-CN" altLang="en-US" sz="1200" dirty="0" smtClean="0"/>
                        <a:t>初步</a:t>
                      </a:r>
                      <a:endParaRPr lang="en-US" altLang="zh-CN" sz="1200" dirty="0" smtClean="0"/>
                    </a:p>
                    <a:p>
                      <a:r>
                        <a:rPr lang="zh-CN" altLang="en-US" sz="1200" dirty="0" smtClean="0"/>
                        <a:t>解码</a:t>
                      </a:r>
                      <a:endParaRPr lang="en-US" sz="1200" dirty="0"/>
                    </a:p>
                  </a:txBody>
                  <a:tcPr marL="91458" marR="91458" marT="45721" marB="45721"/>
                </a:tc>
                <a:tc>
                  <a:txBody>
                    <a:bodyPr/>
                    <a:lstStyle/>
                    <a:p>
                      <a:r>
                        <a:rPr lang="en-US" altLang="zh-CN" sz="1200" smtClean="0"/>
                        <a:t>A strip</a:t>
                      </a:r>
                    </a:p>
                    <a:p>
                      <a:r>
                        <a:rPr lang="en-US" sz="1200" smtClean="0"/>
                        <a:t>3*ID-2</a:t>
                      </a:r>
                      <a:endParaRPr lang="en-US" sz="1200" dirty="0"/>
                    </a:p>
                  </a:txBody>
                  <a:tcPr marL="91458" marR="91458" marT="45721" marB="45721"/>
                </a:tc>
                <a:tc>
                  <a:txBody>
                    <a:bodyPr/>
                    <a:lstStyle/>
                    <a:p>
                      <a:r>
                        <a:rPr lang="en-US" altLang="zh-CN" sz="1200" dirty="0" smtClean="0"/>
                        <a:t>B strip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3*ID-1</a:t>
                      </a:r>
                    </a:p>
                  </a:txBody>
                  <a:tcPr marL="91458" marR="91458" marT="45721" marB="45721"/>
                </a:tc>
                <a:tc>
                  <a:txBody>
                    <a:bodyPr/>
                    <a:lstStyle/>
                    <a:p>
                      <a:r>
                        <a:rPr lang="en-US" altLang="zh-CN" sz="1200" dirty="0" smtClean="0"/>
                        <a:t>C strip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3*ID</a:t>
                      </a:r>
                      <a:endParaRPr lang="en-US" sz="1200" dirty="0"/>
                    </a:p>
                  </a:txBody>
                  <a:tcPr marL="91458" marR="91458" marT="45721" marB="45721"/>
                </a:tc>
              </a:tr>
              <a:tr h="311343">
                <a:tc>
                  <a:txBody>
                    <a:bodyPr/>
                    <a:lstStyle/>
                    <a:p>
                      <a:r>
                        <a:rPr lang="en-US" sz="1400" dirty="0" smtClean="0"/>
                        <a:t>1</a:t>
                      </a:r>
                      <a:r>
                        <a:rPr lang="en-US" altLang="zh-CN" sz="1400" dirty="0" smtClean="0"/>
                        <a:t>,2</a:t>
                      </a:r>
                      <a:endParaRPr lang="en-US" sz="1400" dirty="0"/>
                    </a:p>
                  </a:txBody>
                  <a:tcPr marL="91458" marR="91458" marT="45721" marB="45721"/>
                </a:tc>
                <a:tc>
                  <a:txBody>
                    <a:bodyPr/>
                    <a:lstStyle/>
                    <a:p>
                      <a:r>
                        <a:rPr lang="en-US" sz="1400" dirty="0" smtClean="0"/>
                        <a:t>1</a:t>
                      </a:r>
                      <a:endParaRPr lang="en-US" sz="1400" dirty="0"/>
                    </a:p>
                  </a:txBody>
                  <a:tcPr marL="91458" marR="91458" marT="45721" marB="45721"/>
                </a:tc>
                <a:tc>
                  <a:txBody>
                    <a:bodyPr/>
                    <a:lstStyle/>
                    <a:p>
                      <a:pPr algn="ctr" fontAlgn="b"/>
                      <a:r>
                        <a:rPr lang="en-US" sz="1400" u="none" strike="noStrike">
                          <a:solidFill>
                            <a:srgbClr val="FF0000"/>
                          </a:solidFill>
                          <a:effectLst/>
                        </a:rPr>
                        <a:t>1</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2</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3</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2,1</a:t>
                      </a:r>
                      <a:endParaRPr lang="en-US" sz="1400" dirty="0"/>
                    </a:p>
                  </a:txBody>
                  <a:tcPr marL="91458" marR="91458" marT="45721" marB="45721"/>
                </a:tc>
                <a:tc>
                  <a:txBody>
                    <a:bodyPr/>
                    <a:lstStyle/>
                    <a:p>
                      <a:r>
                        <a:rPr lang="en-US" sz="1400" dirty="0" smtClean="0"/>
                        <a:t>2</a:t>
                      </a:r>
                      <a:endParaRPr lang="en-US" sz="1400" dirty="0"/>
                    </a:p>
                  </a:txBody>
                  <a:tcPr marL="91458" marR="91458" marT="45721" marB="45721"/>
                </a:tc>
                <a:tc>
                  <a:txBody>
                    <a:bodyPr/>
                    <a:lstStyle/>
                    <a:p>
                      <a:pPr algn="ctr" fontAlgn="b"/>
                      <a:r>
                        <a:rPr lang="en-US" sz="1400" u="none" strike="noStrike">
                          <a:solidFill>
                            <a:srgbClr val="FF0000"/>
                          </a:solidFill>
                          <a:effectLst/>
                        </a:rPr>
                        <a:t>4</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5</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6</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1,3</a:t>
                      </a:r>
                      <a:endParaRPr lang="en-US" sz="1400" dirty="0"/>
                    </a:p>
                  </a:txBody>
                  <a:tcPr marL="91458" marR="91458" marT="45721" marB="45721"/>
                </a:tc>
                <a:tc>
                  <a:txBody>
                    <a:bodyPr/>
                    <a:lstStyle/>
                    <a:p>
                      <a:r>
                        <a:rPr lang="en-US" sz="1400" dirty="0" smtClean="0"/>
                        <a:t>3</a:t>
                      </a:r>
                      <a:endParaRPr lang="en-US" sz="1400" dirty="0"/>
                    </a:p>
                  </a:txBody>
                  <a:tcPr marL="91458" marR="91458" marT="45721" marB="45721"/>
                </a:tc>
                <a:tc>
                  <a:txBody>
                    <a:bodyPr/>
                    <a:lstStyle/>
                    <a:p>
                      <a:pPr algn="ctr" fontAlgn="b"/>
                      <a:r>
                        <a:rPr lang="en-US" sz="1400" u="none" strike="noStrike">
                          <a:solidFill>
                            <a:srgbClr val="FF0000"/>
                          </a:solidFill>
                          <a:effectLst/>
                        </a:rPr>
                        <a:t>7</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8</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dirty="0">
                          <a:solidFill>
                            <a:srgbClr val="FF0000"/>
                          </a:solidFill>
                          <a:effectLst/>
                        </a:rPr>
                        <a:t>9</a:t>
                      </a:r>
                      <a:endParaRPr lang="en-US" sz="1400" b="0" i="0" u="none" strike="noStrike" dirty="0">
                        <a:solidFill>
                          <a:srgbClr val="FF0000"/>
                        </a:solidFill>
                        <a:effectLst/>
                        <a:latin typeface="Calibri"/>
                      </a:endParaRPr>
                    </a:p>
                  </a:txBody>
                  <a:tcPr marL="7622" marR="7622" marT="7620" marB="0" anchor="b"/>
                </a:tc>
              </a:tr>
              <a:tr h="311343">
                <a:tc>
                  <a:txBody>
                    <a:bodyPr/>
                    <a:lstStyle/>
                    <a:p>
                      <a:r>
                        <a:rPr lang="en-US" sz="1400" dirty="0" smtClean="0"/>
                        <a:t>3,2</a:t>
                      </a:r>
                      <a:endParaRPr lang="en-US" sz="1400" dirty="0"/>
                    </a:p>
                  </a:txBody>
                  <a:tcPr marL="91458" marR="91458" marT="45721" marB="45721"/>
                </a:tc>
                <a:tc>
                  <a:txBody>
                    <a:bodyPr/>
                    <a:lstStyle/>
                    <a:p>
                      <a:r>
                        <a:rPr lang="en-US" sz="1400" dirty="0" smtClean="0"/>
                        <a:t>4</a:t>
                      </a:r>
                      <a:endParaRPr lang="en-US" sz="1400" dirty="0"/>
                    </a:p>
                  </a:txBody>
                  <a:tcPr marL="91458" marR="91458" marT="45721" marB="45721"/>
                </a:tc>
                <a:tc>
                  <a:txBody>
                    <a:bodyPr/>
                    <a:lstStyle/>
                    <a:p>
                      <a:pPr algn="ctr" fontAlgn="b"/>
                      <a:r>
                        <a:rPr lang="en-US" sz="1400" u="none" strike="noStrike">
                          <a:solidFill>
                            <a:srgbClr val="FF0000"/>
                          </a:solidFill>
                          <a:effectLst/>
                        </a:rPr>
                        <a:t>10</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dirty="0">
                          <a:solidFill>
                            <a:srgbClr val="FF0000"/>
                          </a:solidFill>
                          <a:effectLst/>
                        </a:rPr>
                        <a:t>11</a:t>
                      </a:r>
                      <a:endParaRPr lang="en-US" sz="1400" b="0" i="0" u="none" strike="noStrike" dirty="0">
                        <a:solidFill>
                          <a:srgbClr val="FF0000"/>
                        </a:solidFill>
                        <a:effectLst/>
                        <a:latin typeface="Calibri"/>
                      </a:endParaRPr>
                    </a:p>
                  </a:txBody>
                  <a:tcPr marL="7622" marR="7622" marT="7620" marB="0" anchor="b"/>
                </a:tc>
                <a:tc>
                  <a:txBody>
                    <a:bodyPr/>
                    <a:lstStyle/>
                    <a:p>
                      <a:pPr algn="r" fontAlgn="b"/>
                      <a:r>
                        <a:rPr lang="en-US" sz="1400" u="none" strike="noStrike" dirty="0">
                          <a:solidFill>
                            <a:srgbClr val="FF0000"/>
                          </a:solidFill>
                          <a:effectLst/>
                        </a:rPr>
                        <a:t>12</a:t>
                      </a:r>
                      <a:endParaRPr lang="en-US" sz="1400" b="0" i="0" u="none" strike="noStrike" dirty="0">
                        <a:solidFill>
                          <a:srgbClr val="FF0000"/>
                        </a:solidFill>
                        <a:effectLst/>
                        <a:latin typeface="Calibri"/>
                      </a:endParaRPr>
                    </a:p>
                  </a:txBody>
                  <a:tcPr marL="7622" marR="7622" marT="7620" marB="0" anchor="b"/>
                </a:tc>
              </a:tr>
              <a:tr h="311343">
                <a:tc>
                  <a:txBody>
                    <a:bodyPr/>
                    <a:lstStyle/>
                    <a:p>
                      <a:r>
                        <a:rPr lang="en-US" sz="1400" dirty="0" smtClean="0"/>
                        <a:t>2,3</a:t>
                      </a:r>
                      <a:endParaRPr lang="en-US" sz="1400" dirty="0"/>
                    </a:p>
                  </a:txBody>
                  <a:tcPr marL="91458" marR="91458" marT="45721" marB="45721"/>
                </a:tc>
                <a:tc>
                  <a:txBody>
                    <a:bodyPr/>
                    <a:lstStyle/>
                    <a:p>
                      <a:r>
                        <a:rPr lang="en-US" sz="1400" dirty="0" smtClean="0"/>
                        <a:t>5</a:t>
                      </a:r>
                      <a:endParaRPr lang="en-US" sz="1400" dirty="0"/>
                    </a:p>
                  </a:txBody>
                  <a:tcPr marL="91458" marR="91458" marT="45721" marB="45721"/>
                </a:tc>
                <a:tc>
                  <a:txBody>
                    <a:bodyPr/>
                    <a:lstStyle/>
                    <a:p>
                      <a:pPr algn="ctr" fontAlgn="b"/>
                      <a:r>
                        <a:rPr lang="en-US" sz="1400" u="none" strike="noStrike">
                          <a:solidFill>
                            <a:srgbClr val="FF0000"/>
                          </a:solidFill>
                          <a:effectLst/>
                        </a:rPr>
                        <a:t>13</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14</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15</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3,1</a:t>
                      </a:r>
                      <a:endParaRPr lang="en-US" sz="1400" dirty="0"/>
                    </a:p>
                  </a:txBody>
                  <a:tcPr marL="91458" marR="91458" marT="45721" marB="45721"/>
                </a:tc>
                <a:tc>
                  <a:txBody>
                    <a:bodyPr/>
                    <a:lstStyle/>
                    <a:p>
                      <a:r>
                        <a:rPr lang="en-US" sz="1400" dirty="0" smtClean="0"/>
                        <a:t>6</a:t>
                      </a:r>
                      <a:endParaRPr lang="en-US" sz="1400" dirty="0"/>
                    </a:p>
                  </a:txBody>
                  <a:tcPr marL="91458" marR="91458" marT="45721" marB="45721"/>
                </a:tc>
                <a:tc>
                  <a:txBody>
                    <a:bodyPr/>
                    <a:lstStyle/>
                    <a:p>
                      <a:pPr algn="ctr" fontAlgn="b"/>
                      <a:r>
                        <a:rPr lang="en-US" sz="1400" u="none" strike="noStrike">
                          <a:solidFill>
                            <a:srgbClr val="FF0000"/>
                          </a:solidFill>
                          <a:effectLst/>
                        </a:rPr>
                        <a:t>16</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17</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18</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1,4</a:t>
                      </a:r>
                      <a:endParaRPr lang="en-US" sz="1400" dirty="0"/>
                    </a:p>
                  </a:txBody>
                  <a:tcPr marL="91458" marR="91458" marT="45721" marB="45721"/>
                </a:tc>
                <a:tc>
                  <a:txBody>
                    <a:bodyPr/>
                    <a:lstStyle/>
                    <a:p>
                      <a:r>
                        <a:rPr lang="en-US" sz="1400" dirty="0" smtClean="0"/>
                        <a:t>7</a:t>
                      </a:r>
                      <a:endParaRPr lang="en-US" sz="1400" dirty="0"/>
                    </a:p>
                  </a:txBody>
                  <a:tcPr marL="91458" marR="91458" marT="45721" marB="45721"/>
                </a:tc>
                <a:tc>
                  <a:txBody>
                    <a:bodyPr/>
                    <a:lstStyle/>
                    <a:p>
                      <a:pPr algn="ctr" fontAlgn="b"/>
                      <a:r>
                        <a:rPr lang="en-US" sz="1400" u="none" strike="noStrike">
                          <a:solidFill>
                            <a:srgbClr val="FF0000"/>
                          </a:solidFill>
                          <a:effectLst/>
                        </a:rPr>
                        <a:t>19</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20</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21</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4,2</a:t>
                      </a:r>
                      <a:endParaRPr lang="en-US" sz="1400" dirty="0"/>
                    </a:p>
                  </a:txBody>
                  <a:tcPr marL="91458" marR="91458" marT="45721" marB="45721"/>
                </a:tc>
                <a:tc>
                  <a:txBody>
                    <a:bodyPr/>
                    <a:lstStyle/>
                    <a:p>
                      <a:r>
                        <a:rPr lang="en-US" sz="1400" dirty="0" smtClean="0"/>
                        <a:t>8</a:t>
                      </a:r>
                      <a:endParaRPr lang="en-US" sz="1400" dirty="0"/>
                    </a:p>
                  </a:txBody>
                  <a:tcPr marL="91458" marR="91458" marT="45721" marB="45721"/>
                </a:tc>
                <a:tc>
                  <a:txBody>
                    <a:bodyPr/>
                    <a:lstStyle/>
                    <a:p>
                      <a:pPr algn="ctr" fontAlgn="b"/>
                      <a:r>
                        <a:rPr lang="en-US" sz="1400" u="none" strike="noStrike">
                          <a:solidFill>
                            <a:srgbClr val="FF0000"/>
                          </a:solidFill>
                          <a:effectLst/>
                        </a:rPr>
                        <a:t>22</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23</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24</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2,4</a:t>
                      </a:r>
                      <a:endParaRPr lang="en-US" sz="1400" dirty="0"/>
                    </a:p>
                  </a:txBody>
                  <a:tcPr marL="91458" marR="91458" marT="45721" marB="45721"/>
                </a:tc>
                <a:tc>
                  <a:txBody>
                    <a:bodyPr/>
                    <a:lstStyle/>
                    <a:p>
                      <a:r>
                        <a:rPr lang="en-US" sz="1400" dirty="0" smtClean="0"/>
                        <a:t>9</a:t>
                      </a:r>
                      <a:endParaRPr lang="en-US" sz="1400" dirty="0"/>
                    </a:p>
                  </a:txBody>
                  <a:tcPr marL="91458" marR="91458" marT="45721" marB="45721"/>
                </a:tc>
                <a:tc>
                  <a:txBody>
                    <a:bodyPr/>
                    <a:lstStyle/>
                    <a:p>
                      <a:pPr algn="ctr" fontAlgn="b"/>
                      <a:r>
                        <a:rPr lang="en-US" sz="1400" u="none" strike="noStrike">
                          <a:solidFill>
                            <a:srgbClr val="FF0000"/>
                          </a:solidFill>
                          <a:effectLst/>
                        </a:rPr>
                        <a:t>25</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26</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27</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4,3</a:t>
                      </a:r>
                      <a:endParaRPr lang="en-US" sz="1400" dirty="0"/>
                    </a:p>
                  </a:txBody>
                  <a:tcPr marL="91458" marR="91458" marT="45721" marB="45721"/>
                </a:tc>
                <a:tc>
                  <a:txBody>
                    <a:bodyPr/>
                    <a:lstStyle/>
                    <a:p>
                      <a:r>
                        <a:rPr lang="en-US" sz="1400" dirty="0" smtClean="0"/>
                        <a:t>10</a:t>
                      </a:r>
                      <a:endParaRPr lang="en-US" sz="1400" dirty="0"/>
                    </a:p>
                  </a:txBody>
                  <a:tcPr marL="91458" marR="91458" marT="45721" marB="45721"/>
                </a:tc>
                <a:tc>
                  <a:txBody>
                    <a:bodyPr/>
                    <a:lstStyle/>
                    <a:p>
                      <a:pPr algn="ctr" fontAlgn="b"/>
                      <a:r>
                        <a:rPr lang="en-US" sz="1400" u="none" strike="noStrike">
                          <a:solidFill>
                            <a:srgbClr val="FF0000"/>
                          </a:solidFill>
                          <a:effectLst/>
                        </a:rPr>
                        <a:t>28</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29</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30</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3,4</a:t>
                      </a:r>
                      <a:endParaRPr lang="en-US" sz="1400" dirty="0"/>
                    </a:p>
                  </a:txBody>
                  <a:tcPr marL="91458" marR="91458" marT="45721" marB="45721"/>
                </a:tc>
                <a:tc>
                  <a:txBody>
                    <a:bodyPr/>
                    <a:lstStyle/>
                    <a:p>
                      <a:r>
                        <a:rPr lang="en-US" sz="1400" dirty="0" smtClean="0"/>
                        <a:t>11</a:t>
                      </a:r>
                      <a:endParaRPr lang="en-US" sz="1400" dirty="0"/>
                    </a:p>
                  </a:txBody>
                  <a:tcPr marL="91458" marR="91458" marT="45721" marB="45721"/>
                </a:tc>
                <a:tc>
                  <a:txBody>
                    <a:bodyPr/>
                    <a:lstStyle/>
                    <a:p>
                      <a:pPr algn="ctr" fontAlgn="b"/>
                      <a:r>
                        <a:rPr lang="en-US" sz="1400" u="none" strike="noStrike">
                          <a:solidFill>
                            <a:srgbClr val="FF0000"/>
                          </a:solidFill>
                          <a:effectLst/>
                        </a:rPr>
                        <a:t>31</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32</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33</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4,1</a:t>
                      </a:r>
                      <a:endParaRPr lang="en-US" sz="1400" dirty="0"/>
                    </a:p>
                  </a:txBody>
                  <a:tcPr marL="91458" marR="91458" marT="45721" marB="45721"/>
                </a:tc>
                <a:tc>
                  <a:txBody>
                    <a:bodyPr/>
                    <a:lstStyle/>
                    <a:p>
                      <a:r>
                        <a:rPr lang="en-US" sz="1400" dirty="0" smtClean="0"/>
                        <a:t>12</a:t>
                      </a:r>
                      <a:endParaRPr lang="en-US" sz="1400" dirty="0"/>
                    </a:p>
                  </a:txBody>
                  <a:tcPr marL="91458" marR="91458" marT="45721" marB="45721"/>
                </a:tc>
                <a:tc>
                  <a:txBody>
                    <a:bodyPr/>
                    <a:lstStyle/>
                    <a:p>
                      <a:pPr algn="ctr" fontAlgn="b"/>
                      <a:r>
                        <a:rPr lang="en-US" sz="1400" u="none" strike="noStrike">
                          <a:solidFill>
                            <a:srgbClr val="FF0000"/>
                          </a:solidFill>
                          <a:effectLst/>
                        </a:rPr>
                        <a:t>34</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35</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36</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1,5</a:t>
                      </a:r>
                      <a:endParaRPr lang="en-US" sz="1400" dirty="0"/>
                    </a:p>
                  </a:txBody>
                  <a:tcPr marL="91458" marR="91458" marT="45721" marB="45721"/>
                </a:tc>
                <a:tc>
                  <a:txBody>
                    <a:bodyPr/>
                    <a:lstStyle/>
                    <a:p>
                      <a:r>
                        <a:rPr lang="en-US" sz="1400" dirty="0" smtClean="0"/>
                        <a:t>13</a:t>
                      </a:r>
                      <a:endParaRPr lang="en-US" sz="1400" dirty="0"/>
                    </a:p>
                  </a:txBody>
                  <a:tcPr marL="91458" marR="91458" marT="45721" marB="45721"/>
                </a:tc>
                <a:tc>
                  <a:txBody>
                    <a:bodyPr/>
                    <a:lstStyle/>
                    <a:p>
                      <a:pPr algn="ctr" fontAlgn="b"/>
                      <a:r>
                        <a:rPr lang="en-US" sz="1400" u="none" strike="noStrike">
                          <a:solidFill>
                            <a:srgbClr val="FF0000"/>
                          </a:solidFill>
                          <a:effectLst/>
                        </a:rPr>
                        <a:t>37</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38</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39</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5,2</a:t>
                      </a:r>
                      <a:endParaRPr lang="en-US" sz="1400" dirty="0"/>
                    </a:p>
                  </a:txBody>
                  <a:tcPr marL="91458" marR="91458" marT="45721" marB="45721"/>
                </a:tc>
                <a:tc>
                  <a:txBody>
                    <a:bodyPr/>
                    <a:lstStyle/>
                    <a:p>
                      <a:r>
                        <a:rPr lang="en-US" sz="1400" dirty="0" smtClean="0"/>
                        <a:t>14</a:t>
                      </a:r>
                      <a:endParaRPr lang="en-US" sz="1400" dirty="0"/>
                    </a:p>
                  </a:txBody>
                  <a:tcPr marL="91458" marR="91458" marT="45721" marB="45721"/>
                </a:tc>
                <a:tc>
                  <a:txBody>
                    <a:bodyPr/>
                    <a:lstStyle/>
                    <a:p>
                      <a:pPr algn="ctr" fontAlgn="b"/>
                      <a:r>
                        <a:rPr lang="en-US" sz="1400" u="none" strike="noStrike">
                          <a:solidFill>
                            <a:srgbClr val="FF0000"/>
                          </a:solidFill>
                          <a:effectLst/>
                        </a:rPr>
                        <a:t>40</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41</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42</a:t>
                      </a:r>
                      <a:endParaRPr lang="en-US" sz="1400" b="0" i="0" u="none" strike="noStrike">
                        <a:solidFill>
                          <a:srgbClr val="FF0000"/>
                        </a:solidFill>
                        <a:effectLst/>
                        <a:latin typeface="Calibri"/>
                      </a:endParaRPr>
                    </a:p>
                  </a:txBody>
                  <a:tcPr marL="7622" marR="7622" marT="7620" marB="0" anchor="b"/>
                </a:tc>
              </a:tr>
              <a:tr h="311343">
                <a:tc>
                  <a:txBody>
                    <a:bodyPr/>
                    <a:lstStyle/>
                    <a:p>
                      <a:r>
                        <a:rPr lang="en-US" sz="1400" dirty="0" smtClean="0"/>
                        <a:t>2,5</a:t>
                      </a:r>
                      <a:endParaRPr lang="en-US" sz="1400" dirty="0"/>
                    </a:p>
                  </a:txBody>
                  <a:tcPr marL="91458" marR="91458" marT="45721" marB="45721"/>
                </a:tc>
                <a:tc>
                  <a:txBody>
                    <a:bodyPr/>
                    <a:lstStyle/>
                    <a:p>
                      <a:r>
                        <a:rPr lang="en-US" sz="1400" dirty="0" smtClean="0"/>
                        <a:t>15</a:t>
                      </a:r>
                      <a:endParaRPr lang="en-US" sz="1400" dirty="0"/>
                    </a:p>
                  </a:txBody>
                  <a:tcPr marL="91458" marR="91458" marT="45721" marB="45721"/>
                </a:tc>
                <a:tc>
                  <a:txBody>
                    <a:bodyPr/>
                    <a:lstStyle/>
                    <a:p>
                      <a:pPr algn="ctr" fontAlgn="b"/>
                      <a:r>
                        <a:rPr lang="en-US" sz="1400" u="none" strike="noStrike">
                          <a:solidFill>
                            <a:srgbClr val="FF0000"/>
                          </a:solidFill>
                          <a:effectLst/>
                        </a:rPr>
                        <a:t>43</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a:solidFill>
                            <a:srgbClr val="FF0000"/>
                          </a:solidFill>
                          <a:effectLst/>
                        </a:rPr>
                        <a:t>44</a:t>
                      </a:r>
                      <a:endParaRPr lang="en-US" sz="1400" b="0" i="0" u="none" strike="noStrike">
                        <a:solidFill>
                          <a:srgbClr val="FF0000"/>
                        </a:solidFill>
                        <a:effectLst/>
                        <a:latin typeface="Calibri"/>
                      </a:endParaRPr>
                    </a:p>
                  </a:txBody>
                  <a:tcPr marL="7622" marR="7622" marT="7620" marB="0" anchor="b"/>
                </a:tc>
                <a:tc>
                  <a:txBody>
                    <a:bodyPr/>
                    <a:lstStyle/>
                    <a:p>
                      <a:pPr algn="r" fontAlgn="b"/>
                      <a:r>
                        <a:rPr lang="en-US" sz="1400" u="none" strike="noStrike" dirty="0">
                          <a:solidFill>
                            <a:srgbClr val="FF0000"/>
                          </a:solidFill>
                          <a:effectLst/>
                        </a:rPr>
                        <a:t>45</a:t>
                      </a:r>
                      <a:endParaRPr lang="en-US" sz="1400" b="0" i="0" u="none" strike="noStrike" dirty="0">
                        <a:solidFill>
                          <a:srgbClr val="FF0000"/>
                        </a:solidFill>
                        <a:effectLst/>
                        <a:latin typeface="Calibri"/>
                      </a:endParaRPr>
                    </a:p>
                  </a:txBody>
                  <a:tcPr marL="7622" marR="7622" marT="7620" marB="0" anchor="b"/>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5,3</a:t>
                      </a:r>
                    </a:p>
                  </a:txBody>
                  <a:tcPr marL="91458" marR="91458" marT="45721" marB="45721"/>
                </a:tc>
                <a:tc>
                  <a:txBody>
                    <a:bodyPr/>
                    <a:lstStyle/>
                    <a:p>
                      <a:r>
                        <a:rPr lang="en-US" sz="1400" dirty="0" smtClean="0"/>
                        <a:t>16</a:t>
                      </a:r>
                      <a:endParaRPr lang="en-US" sz="1400" dirty="0"/>
                    </a:p>
                  </a:txBody>
                  <a:tcPr marL="91458" marR="91458" marT="45721" marB="45721"/>
                </a:tc>
                <a:tc>
                  <a:txBody>
                    <a:bodyPr/>
                    <a:lstStyle/>
                    <a:p>
                      <a:pPr algn="ctr" fontAlgn="b"/>
                      <a:r>
                        <a:rPr lang="en-US" sz="1400" u="none" strike="noStrike" dirty="0">
                          <a:solidFill>
                            <a:srgbClr val="FF0000"/>
                          </a:solidFill>
                          <a:effectLst/>
                        </a:rPr>
                        <a:t>46</a:t>
                      </a:r>
                      <a:endParaRPr lang="en-US" sz="1400" b="0" i="0" u="none" strike="noStrike" dirty="0">
                        <a:solidFill>
                          <a:srgbClr val="FF0000"/>
                        </a:solidFill>
                        <a:effectLst/>
                        <a:latin typeface="Calibri"/>
                      </a:endParaRPr>
                    </a:p>
                  </a:txBody>
                  <a:tcPr marL="7622" marR="7622" marT="7620" marB="0" anchor="b"/>
                </a:tc>
                <a:tc>
                  <a:txBody>
                    <a:bodyPr/>
                    <a:lstStyle/>
                    <a:p>
                      <a:pPr algn="r" fontAlgn="b"/>
                      <a:r>
                        <a:rPr lang="en-US" sz="1400" u="none" strike="noStrike" dirty="0">
                          <a:solidFill>
                            <a:srgbClr val="FF0000"/>
                          </a:solidFill>
                          <a:effectLst/>
                        </a:rPr>
                        <a:t>47</a:t>
                      </a:r>
                      <a:endParaRPr lang="en-US" sz="1400" b="0" i="0" u="none" strike="noStrike" dirty="0">
                        <a:solidFill>
                          <a:srgbClr val="FF0000"/>
                        </a:solidFill>
                        <a:effectLst/>
                        <a:latin typeface="Calibri"/>
                      </a:endParaRPr>
                    </a:p>
                  </a:txBody>
                  <a:tcPr marL="7622" marR="7622" marT="7620" marB="0" anchor="b"/>
                </a:tc>
                <a:tc>
                  <a:txBody>
                    <a:bodyPr/>
                    <a:lstStyle/>
                    <a:p>
                      <a:endParaRPr lang="en-US" sz="1400" dirty="0">
                        <a:solidFill>
                          <a:srgbClr val="FF0000"/>
                        </a:solidFill>
                      </a:endParaRPr>
                    </a:p>
                  </a:txBody>
                  <a:tcPr marL="91458" marR="91458" marT="45721" marB="45721"/>
                </a:tc>
              </a:tr>
            </a:tbl>
          </a:graphicData>
        </a:graphic>
      </p:graphicFrame>
      <p:pic>
        <p:nvPicPr>
          <p:cNvPr id="6963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22" r="12423"/>
          <a:stretch/>
        </p:blipFill>
        <p:spPr bwMode="auto">
          <a:xfrm>
            <a:off x="445129" y="3080895"/>
            <a:ext cx="4645032" cy="102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285" r="36678"/>
          <a:stretch/>
        </p:blipFill>
        <p:spPr bwMode="auto">
          <a:xfrm>
            <a:off x="1048905" y="4907259"/>
            <a:ext cx="2530150" cy="160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31</a:t>
            </a:fld>
            <a:endParaRPr lang="zh-CN" altLang="en-US" sz="1000" smtClean="0">
              <a:ea typeface="宋体" panose="02010600030101010101" pitchFamily="2" charset="-122"/>
            </a:endParaRPr>
          </a:p>
        </p:txBody>
      </p:sp>
      <p:sp>
        <p:nvSpPr>
          <p:cNvPr id="13"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28743666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69" y="102133"/>
            <a:ext cx="8215312" cy="796925"/>
          </a:xfrm>
        </p:spPr>
        <p:txBody>
          <a:bodyPr/>
          <a:lstStyle/>
          <a:p>
            <a:pPr>
              <a:defRPr/>
            </a:pPr>
            <a:r>
              <a:rPr lang="zh-CN" altLang="en-US" sz="4000" dirty="0" smtClean="0">
                <a:solidFill>
                  <a:schemeClr val="tx1"/>
                </a:solidFill>
                <a:effectLst/>
                <a:latin typeface="黑体" panose="02010609060101010101" pitchFamily="49" charset="-122"/>
              </a:rPr>
              <a:t>电荷重心法</a:t>
            </a:r>
            <a:endParaRPr lang="en-US" altLang="zh-CN" sz="4000" dirty="0">
              <a:solidFill>
                <a:schemeClr val="tx1"/>
              </a:solidFill>
              <a:effectLst/>
              <a:latin typeface="黑体" panose="02010609060101010101" pitchFamily="49" charset="-122"/>
            </a:endParaRPr>
          </a:p>
        </p:txBody>
      </p:sp>
      <p:sp>
        <p:nvSpPr>
          <p:cNvPr id="13" name="矩形 12"/>
          <p:cNvSpPr/>
          <p:nvPr/>
        </p:nvSpPr>
        <p:spPr>
          <a:xfrm>
            <a:off x="260052" y="1267572"/>
            <a:ext cx="6229350" cy="461665"/>
          </a:xfrm>
          <a:prstGeom prst="rect">
            <a:avLst/>
          </a:prstGeom>
        </p:spPr>
        <p:txBody>
          <a:bodyPr wrap="square">
            <a:spAutoFit/>
          </a:bodyPr>
          <a:lstStyle/>
          <a:p>
            <a:pPr eaLnBrk="1" hangingPunct="1">
              <a:defRPr/>
            </a:pPr>
            <a:r>
              <a:rPr lang="zh-CN" altLang="en-US" sz="2400" dirty="0">
                <a:latin typeface="+mn-ea"/>
                <a:ea typeface="+mn-ea"/>
              </a:rPr>
              <a:t>三个相邻读出条可用电荷重心法</a:t>
            </a:r>
            <a:endParaRPr lang="en-US" altLang="zh-CN" sz="2400" dirty="0">
              <a:latin typeface="+mn-ea"/>
              <a:ea typeface="+mn-ea"/>
            </a:endParaRPr>
          </a:p>
        </p:txBody>
      </p:sp>
      <p:sp>
        <p:nvSpPr>
          <p:cNvPr id="4"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灯片编号占位符 3"/>
          <p:cNvSpPr>
            <a:spLocks noGrp="1"/>
          </p:cNvSpPr>
          <p:nvPr>
            <p:ph type="sldNum" sz="quarter" idx="12"/>
          </p:nvPr>
        </p:nvSpPr>
        <p:spPr bwMode="auto">
          <a:xfrm>
            <a:off x="8647113" y="6483169"/>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32</a:t>
            </a:fld>
            <a:endParaRPr lang="zh-CN" altLang="en-US" sz="1000" smtClean="0">
              <a:ea typeface="宋体" panose="02010600030101010101" pitchFamily="2" charset="-122"/>
            </a:endParaRPr>
          </a:p>
        </p:txBody>
      </p:sp>
      <p:sp>
        <p:nvSpPr>
          <p:cNvPr id="24" name="页脚占位符 4"/>
          <p:cNvSpPr>
            <a:spLocks noGrp="1"/>
          </p:cNvSpPr>
          <p:nvPr>
            <p:ph type="ftr" sz="quarter" idx="11"/>
          </p:nvPr>
        </p:nvSpPr>
        <p:spPr bwMode="auto">
          <a:xfrm>
            <a:off x="2653423" y="6491333"/>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7" name="TextBox 6"/>
          <p:cNvSpPr txBox="1"/>
          <p:nvPr/>
        </p:nvSpPr>
        <p:spPr>
          <a:xfrm>
            <a:off x="3915736" y="6307451"/>
            <a:ext cx="1620957" cy="338554"/>
          </a:xfrm>
          <a:prstGeom prst="rect">
            <a:avLst/>
          </a:prstGeom>
          <a:noFill/>
        </p:spPr>
        <p:txBody>
          <a:bodyPr wrap="none" rtlCol="0">
            <a:spAutoFit/>
          </a:bodyPr>
          <a:lstStyle/>
          <a:p>
            <a:r>
              <a:rPr lang="zh-CN" altLang="en-US" sz="1600" dirty="0">
                <a:latin typeface="+mn-ea"/>
                <a:ea typeface="+mn-ea"/>
              </a:rPr>
              <a:t>读出</a:t>
            </a:r>
            <a:r>
              <a:rPr lang="zh-CN" altLang="en-US" sz="1600" dirty="0" smtClean="0">
                <a:latin typeface="+mn-ea"/>
                <a:ea typeface="+mn-ea"/>
              </a:rPr>
              <a:t>条信号分布</a:t>
            </a:r>
            <a:endParaRPr lang="en-US" sz="1600" dirty="0">
              <a:latin typeface="+mn-ea"/>
              <a:ea typeface="+mn-ea"/>
            </a:endParaRPr>
          </a:p>
        </p:txBody>
      </p:sp>
      <p:pic>
        <p:nvPicPr>
          <p:cNvPr id="1402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641" r="37447"/>
          <a:stretch/>
        </p:blipFill>
        <p:spPr bwMode="auto">
          <a:xfrm>
            <a:off x="534443" y="1848039"/>
            <a:ext cx="2280916" cy="690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961212" y="2095341"/>
            <a:ext cx="3776996" cy="369332"/>
          </a:xfrm>
          <a:prstGeom prst="rect">
            <a:avLst/>
          </a:prstGeom>
        </p:spPr>
        <p:txBody>
          <a:bodyPr wrap="none">
            <a:spAutoFit/>
          </a:bodyPr>
          <a:lstStyle/>
          <a:p>
            <a:r>
              <a:rPr lang="zh-CN" altLang="en-US" dirty="0"/>
              <a:t>其中</a:t>
            </a:r>
            <a:r>
              <a:rPr lang="en-US" i="1" dirty="0"/>
              <a:t>b</a:t>
            </a:r>
            <a:r>
              <a:rPr lang="en-US" sz="1400" i="1" dirty="0"/>
              <a:t>i</a:t>
            </a:r>
            <a:r>
              <a:rPr lang="zh-CN" altLang="en-US" dirty="0"/>
              <a:t>为基线修正</a:t>
            </a:r>
            <a:r>
              <a:rPr lang="zh-CN" altLang="en-US" dirty="0" smtClean="0"/>
              <a:t>项</a:t>
            </a:r>
            <a:r>
              <a:rPr lang="en-US" altLang="zh-CN" dirty="0" smtClean="0"/>
              <a:t>,</a:t>
            </a:r>
            <a:r>
              <a:rPr lang="en-US" altLang="zh-CN" i="1" dirty="0" smtClean="0"/>
              <a:t>I</a:t>
            </a:r>
            <a:r>
              <a:rPr lang="zh-CN" altLang="en-US" dirty="0" smtClean="0"/>
              <a:t>为读出条位置</a:t>
            </a:r>
            <a:endParaRPr lang="en-US" dirty="0"/>
          </a:p>
        </p:txBody>
      </p:sp>
      <p:sp>
        <p:nvSpPr>
          <p:cNvPr id="12" name="矩形 11"/>
          <p:cNvSpPr/>
          <p:nvPr/>
        </p:nvSpPr>
        <p:spPr>
          <a:xfrm>
            <a:off x="5994249" y="6226473"/>
            <a:ext cx="736099" cy="369332"/>
          </a:xfrm>
          <a:prstGeom prst="rect">
            <a:avLst/>
          </a:prstGeom>
        </p:spPr>
        <p:txBody>
          <a:bodyPr wrap="none">
            <a:spAutoFit/>
          </a:bodyPr>
          <a:lstStyle/>
          <a:p>
            <a:r>
              <a:rPr lang="en-US" dirty="0" smtClean="0"/>
              <a:t>strips</a:t>
            </a:r>
            <a:endParaRPr lang="en-US" dirty="0"/>
          </a:p>
        </p:txBody>
      </p:sp>
      <p:grpSp>
        <p:nvGrpSpPr>
          <p:cNvPr id="16" name="组合 15"/>
          <p:cNvGrpSpPr/>
          <p:nvPr/>
        </p:nvGrpSpPr>
        <p:grpSpPr>
          <a:xfrm>
            <a:off x="2440580" y="2571306"/>
            <a:ext cx="3921719" cy="3741799"/>
            <a:chOff x="2440580" y="2552056"/>
            <a:chExt cx="3921719" cy="3741799"/>
          </a:xfrm>
        </p:grpSpPr>
        <p:grpSp>
          <p:nvGrpSpPr>
            <p:cNvPr id="9" name="组合 8"/>
            <p:cNvGrpSpPr/>
            <p:nvPr/>
          </p:nvGrpSpPr>
          <p:grpSpPr>
            <a:xfrm>
              <a:off x="2625794" y="2552056"/>
              <a:ext cx="3736505" cy="3741799"/>
              <a:chOff x="1005840" y="2937945"/>
              <a:chExt cx="2733181" cy="3117566"/>
            </a:xfrm>
          </p:grpSpPr>
          <p:pic>
            <p:nvPicPr>
              <p:cNvPr id="111668" name="Picture 52" descr="http://www.aanda.org/articles/aa/full/2001/34/aa1084/img41.gif"/>
              <p:cNvPicPr>
                <a:picLocks noChangeAspect="1" noChangeArrowheads="1"/>
              </p:cNvPicPr>
              <p:nvPr/>
            </p:nvPicPr>
            <p:blipFill rotWithShape="1">
              <a:blip r:embed="rId4">
                <a:extLst>
                  <a:ext uri="{28A0092B-C50C-407E-A947-70E740481C1C}">
                    <a14:useLocalDpi xmlns:a14="http://schemas.microsoft.com/office/drawing/2010/main" val="0"/>
                  </a:ext>
                </a:extLst>
              </a:blip>
              <a:srcRect l="53906" t="13583" r="1139" b="12307"/>
              <a:stretch/>
            </p:blipFill>
            <p:spPr bwMode="auto">
              <a:xfrm>
                <a:off x="1005840" y="2970022"/>
                <a:ext cx="2733181" cy="3085489"/>
              </a:xfrm>
              <a:prstGeom prst="rect">
                <a:avLst/>
              </a:prstGeom>
              <a:noFill/>
              <a:extLst>
                <a:ext uri="{909E8E84-426E-40DD-AFC4-6F175D3DCCD1}">
                  <a14:hiddenFill xmlns:a14="http://schemas.microsoft.com/office/drawing/2010/main">
                    <a:solidFill>
                      <a:srgbClr val="FFFFFF"/>
                    </a:solidFill>
                  </a14:hiddenFill>
                </a:ext>
              </a:extLst>
            </p:spPr>
          </p:pic>
          <p:sp>
            <p:nvSpPr>
              <p:cNvPr id="8" name="流程图: 过程 7"/>
              <p:cNvSpPr/>
              <p:nvPr/>
            </p:nvSpPr>
            <p:spPr>
              <a:xfrm>
                <a:off x="1452008" y="2937945"/>
                <a:ext cx="851990" cy="909806"/>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矩形 13"/>
            <p:cNvSpPr/>
            <p:nvPr/>
          </p:nvSpPr>
          <p:spPr>
            <a:xfrm>
              <a:off x="2440580" y="2875002"/>
              <a:ext cx="364202" cy="369332"/>
            </a:xfrm>
            <a:prstGeom prst="rect">
              <a:avLst/>
            </a:prstGeom>
          </p:spPr>
          <p:txBody>
            <a:bodyPr wrap="none">
              <a:spAutoFit/>
            </a:bodyPr>
            <a:lstStyle/>
            <a:p>
              <a:r>
                <a:rPr lang="en-US" altLang="zh-CN" dirty="0"/>
                <a:t>Q</a:t>
              </a:r>
              <a:endParaRPr lang="en-US" dirty="0"/>
            </a:p>
          </p:txBody>
        </p:sp>
      </p:grpSp>
    </p:spTree>
    <p:extLst>
      <p:ext uri="{BB962C8B-B14F-4D97-AF65-F5344CB8AC3E}">
        <p14:creationId xmlns:p14="http://schemas.microsoft.com/office/powerpoint/2010/main" val="3778705939"/>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69" y="76523"/>
            <a:ext cx="8275590" cy="852488"/>
          </a:xfrm>
        </p:spPr>
        <p:txBody>
          <a:bodyPr>
            <a:noAutofit/>
          </a:bodyPr>
          <a:lstStyle/>
          <a:p>
            <a:pPr>
              <a:defRPr/>
            </a:pPr>
            <a:r>
              <a:rPr lang="zh-CN" altLang="en-US" sz="4000" dirty="0">
                <a:solidFill>
                  <a:schemeClr val="tx1"/>
                </a:solidFill>
                <a:effectLst/>
                <a:latin typeface="黑体" panose="02010609060101010101" pitchFamily="49" charset="-122"/>
              </a:rPr>
              <a:t>二</a:t>
            </a:r>
            <a:r>
              <a:rPr lang="zh-CN" altLang="en-US" sz="4000" dirty="0" smtClean="0">
                <a:solidFill>
                  <a:schemeClr val="tx1"/>
                </a:solidFill>
                <a:effectLst/>
                <a:latin typeface="黑体" panose="02010609060101010101" pitchFamily="49" charset="-122"/>
              </a:rPr>
              <a:t>维感应编码</a:t>
            </a:r>
            <a:r>
              <a:rPr lang="zh-CN" altLang="en-US" sz="4000" dirty="0">
                <a:solidFill>
                  <a:schemeClr val="tx1"/>
                </a:solidFill>
                <a:effectLst/>
                <a:latin typeface="黑体" panose="02010609060101010101" pitchFamily="49" charset="-122"/>
              </a:rPr>
              <a:t>读出</a:t>
            </a:r>
            <a:endParaRPr lang="en-US" altLang="zh-CN" sz="4000" dirty="0">
              <a:solidFill>
                <a:schemeClr val="tx1"/>
              </a:solidFill>
              <a:effectLst/>
              <a:latin typeface="黑体" panose="02010609060101010101" pitchFamily="49" charset="-122"/>
            </a:endParaRPr>
          </a:p>
        </p:txBody>
      </p:sp>
      <p:sp>
        <p:nvSpPr>
          <p:cNvPr id="25603" name="矩形 5247"/>
          <p:cNvSpPr>
            <a:spLocks noChangeArrowheads="1"/>
          </p:cNvSpPr>
          <p:nvPr/>
        </p:nvSpPr>
        <p:spPr bwMode="auto">
          <a:xfrm>
            <a:off x="1179118" y="3942094"/>
            <a:ext cx="26356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600" dirty="0" smtClean="0">
                <a:latin typeface="Times New Roman" panose="02020603050405020304" pitchFamily="18" charset="0"/>
                <a:ea typeface="+mn-ea"/>
                <a:cs typeface="Times New Roman" panose="02020603050405020304" pitchFamily="18" charset="0"/>
              </a:rPr>
              <a:t>2x2pad</a:t>
            </a:r>
            <a:r>
              <a:rPr lang="zh-CN" altLang="en-US" sz="1600" dirty="0" smtClean="0">
                <a:latin typeface="Times New Roman" panose="02020603050405020304" pitchFamily="18" charset="0"/>
                <a:ea typeface="+mn-ea"/>
                <a:cs typeface="Times New Roman" panose="02020603050405020304" pitchFamily="18" charset="0"/>
              </a:rPr>
              <a:t>二维</a:t>
            </a:r>
            <a:r>
              <a:rPr lang="zh-CN" altLang="en-US" sz="1600" dirty="0">
                <a:latin typeface="Times New Roman" panose="02020603050405020304" pitchFamily="18" charset="0"/>
                <a:ea typeface="+mn-ea"/>
                <a:cs typeface="Times New Roman" panose="02020603050405020304" pitchFamily="18" charset="0"/>
              </a:rPr>
              <a:t>感应</a:t>
            </a:r>
            <a:r>
              <a:rPr lang="zh-CN" altLang="en-US" sz="1600" dirty="0" smtClean="0">
                <a:latin typeface="Times New Roman" panose="02020603050405020304" pitchFamily="18" charset="0"/>
                <a:ea typeface="+mn-ea"/>
                <a:cs typeface="Times New Roman" panose="02020603050405020304" pitchFamily="18" charset="0"/>
              </a:rPr>
              <a:t>编码</a:t>
            </a:r>
            <a:r>
              <a:rPr lang="zh-CN" altLang="en-US" sz="1600" dirty="0">
                <a:latin typeface="Times New Roman" panose="02020603050405020304" pitchFamily="18" charset="0"/>
                <a:ea typeface="+mn-ea"/>
                <a:cs typeface="Times New Roman" panose="02020603050405020304" pitchFamily="18" charset="0"/>
              </a:rPr>
              <a:t>原理图</a:t>
            </a:r>
          </a:p>
        </p:txBody>
      </p:sp>
      <p:sp>
        <p:nvSpPr>
          <p:cNvPr id="23557" name="矩形 13"/>
          <p:cNvSpPr>
            <a:spLocks noChangeArrowheads="1"/>
          </p:cNvSpPr>
          <p:nvPr/>
        </p:nvSpPr>
        <p:spPr bwMode="auto">
          <a:xfrm>
            <a:off x="258452" y="4488807"/>
            <a:ext cx="8534681" cy="19697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pitchFamily="34" charset="0"/>
              <a:buChar char="•"/>
              <a:defRPr/>
            </a:pPr>
            <a:r>
              <a:rPr lang="zh-CN" altLang="zh-CN" kern="100" dirty="0" smtClean="0">
                <a:latin typeface="黑体" panose="02010609060101010101" pitchFamily="49" charset="-122"/>
                <a:ea typeface="黑体" panose="02010609060101010101" pitchFamily="49" charset="-122"/>
                <a:cs typeface="Times New Roman"/>
              </a:rPr>
              <a:t>增加</a:t>
            </a:r>
            <a:r>
              <a:rPr lang="zh-CN" altLang="zh-CN" kern="100" dirty="0">
                <a:latin typeface="黑体" panose="02010609060101010101" pitchFamily="49" charset="-122"/>
                <a:ea typeface="黑体" panose="02010609060101010101" pitchFamily="49" charset="-122"/>
                <a:cs typeface="Times New Roman"/>
              </a:rPr>
              <a:t>一个感应块</a:t>
            </a:r>
            <a:r>
              <a:rPr lang="zh-CN" altLang="en-US" kern="100" dirty="0">
                <a:latin typeface="黑体" panose="02010609060101010101" pitchFamily="49" charset="-122"/>
                <a:ea typeface="黑体" panose="02010609060101010101" pitchFamily="49" charset="-122"/>
                <a:cs typeface="Times New Roman"/>
              </a:rPr>
              <a:t>，</a:t>
            </a:r>
            <a:r>
              <a:rPr lang="zh-CN" altLang="zh-CN" kern="100" dirty="0">
                <a:latin typeface="黑体" panose="02010609060101010101" pitchFamily="49" charset="-122"/>
                <a:ea typeface="黑体" panose="02010609060101010101" pitchFamily="49" charset="-122"/>
                <a:cs typeface="Times New Roman"/>
              </a:rPr>
              <a:t>分成了两大两</a:t>
            </a:r>
            <a:r>
              <a:rPr lang="zh-CN" altLang="zh-CN" kern="100" dirty="0" smtClean="0">
                <a:latin typeface="黑体" panose="02010609060101010101" pitchFamily="49" charset="-122"/>
                <a:ea typeface="黑体" panose="02010609060101010101" pitchFamily="49" charset="-122"/>
                <a:cs typeface="Times New Roman"/>
              </a:rPr>
              <a:t>小</a:t>
            </a:r>
            <a:r>
              <a:rPr lang="en-US" altLang="zh-CN" kern="100" dirty="0" smtClean="0">
                <a:latin typeface="黑体" panose="02010609060101010101" pitchFamily="49" charset="-122"/>
                <a:ea typeface="黑体" panose="02010609060101010101" pitchFamily="49" charset="-122"/>
                <a:cs typeface="Times New Roman"/>
              </a:rPr>
              <a:t>4</a:t>
            </a:r>
            <a:r>
              <a:rPr lang="zh-CN" altLang="zh-CN" kern="100" dirty="0" smtClean="0">
                <a:latin typeface="黑体" panose="02010609060101010101" pitchFamily="49" charset="-122"/>
                <a:ea typeface="黑体" panose="02010609060101010101" pitchFamily="49" charset="-122"/>
                <a:cs typeface="Times New Roman"/>
              </a:rPr>
              <a:t>个</a:t>
            </a:r>
            <a:r>
              <a:rPr lang="zh-CN" altLang="zh-CN" kern="100" dirty="0">
                <a:latin typeface="黑体" panose="02010609060101010101" pitchFamily="49" charset="-122"/>
                <a:ea typeface="黑体" panose="02010609060101010101" pitchFamily="49" charset="-122"/>
                <a:cs typeface="Times New Roman"/>
              </a:rPr>
              <a:t>区域，即将信号一分为四</a:t>
            </a:r>
            <a:r>
              <a:rPr lang="zh-CN" altLang="en-US" kern="100" dirty="0">
                <a:latin typeface="黑体" panose="02010609060101010101" pitchFamily="49" charset="-122"/>
                <a:ea typeface="黑体" panose="02010609060101010101" pitchFamily="49" charset="-122"/>
                <a:cs typeface="Times New Roman"/>
              </a:rPr>
              <a:t>；</a:t>
            </a:r>
            <a:endParaRPr lang="en-US" altLang="zh-CN" kern="100" dirty="0">
              <a:latin typeface="黑体" panose="02010609060101010101" pitchFamily="49" charset="-122"/>
              <a:ea typeface="黑体" panose="02010609060101010101" pitchFamily="49" charset="-122"/>
              <a:cs typeface="Times New Roman"/>
            </a:endParaRPr>
          </a:p>
          <a:p>
            <a:pPr marL="342900" indent="-342900">
              <a:buFont typeface="Arial" pitchFamily="34" charset="0"/>
              <a:buChar char="•"/>
              <a:defRPr/>
            </a:pPr>
            <a:r>
              <a:rPr lang="zh-CN" altLang="en-US" kern="100" dirty="0">
                <a:latin typeface="黑体" panose="02010609060101010101" pitchFamily="49" charset="-122"/>
                <a:ea typeface="黑体" panose="02010609060101010101" pitchFamily="49" charset="-122"/>
                <a:cs typeface="Times New Roman"/>
              </a:rPr>
              <a:t>一大一小交叉取为</a:t>
            </a:r>
            <a:r>
              <a:rPr lang="en-US" altLang="zh-CN" kern="100" dirty="0">
                <a:latin typeface="黑体" panose="02010609060101010101" pitchFamily="49" charset="-122"/>
                <a:ea typeface="黑体" panose="02010609060101010101" pitchFamily="49" charset="-122"/>
                <a:cs typeface="Times New Roman"/>
              </a:rPr>
              <a:t>X</a:t>
            </a:r>
            <a:r>
              <a:rPr lang="zh-CN" altLang="zh-CN" kern="100" dirty="0">
                <a:latin typeface="黑体" panose="02010609060101010101" pitchFamily="49" charset="-122"/>
                <a:ea typeface="黑体" panose="02010609060101010101" pitchFamily="49" charset="-122"/>
                <a:cs typeface="Times New Roman"/>
              </a:rPr>
              <a:t>方向的</a:t>
            </a:r>
            <a:r>
              <a:rPr lang="zh-CN" altLang="zh-CN" kern="100" dirty="0" smtClean="0">
                <a:latin typeface="黑体" panose="02010609060101010101" pitchFamily="49" charset="-122"/>
                <a:ea typeface="黑体" panose="02010609060101010101" pitchFamily="49" charset="-122"/>
                <a:cs typeface="Times New Roman"/>
              </a:rPr>
              <a:t>读出，</a:t>
            </a:r>
            <a:r>
              <a:rPr lang="zh-CN" altLang="en-US" kern="100" dirty="0">
                <a:latin typeface="黑体" panose="02010609060101010101" pitchFamily="49" charset="-122"/>
                <a:ea typeface="黑体" panose="02010609060101010101" pitchFamily="49" charset="-122"/>
                <a:cs typeface="Times New Roman"/>
              </a:rPr>
              <a:t>另两块</a:t>
            </a:r>
            <a:r>
              <a:rPr lang="zh-CN" altLang="zh-CN" kern="100" dirty="0">
                <a:latin typeface="黑体" panose="02010609060101010101" pitchFamily="49" charset="-122"/>
                <a:ea typeface="黑体" panose="02010609060101010101" pitchFamily="49" charset="-122"/>
                <a:cs typeface="Times New Roman"/>
              </a:rPr>
              <a:t>为</a:t>
            </a:r>
            <a:r>
              <a:rPr lang="en-US" altLang="zh-CN" kern="100" dirty="0">
                <a:latin typeface="黑体" panose="02010609060101010101" pitchFamily="49" charset="-122"/>
                <a:ea typeface="黑体" panose="02010609060101010101" pitchFamily="49" charset="-122"/>
                <a:cs typeface="Times New Roman"/>
              </a:rPr>
              <a:t>Y</a:t>
            </a:r>
            <a:r>
              <a:rPr lang="zh-CN" altLang="zh-CN" kern="100" dirty="0" smtClean="0">
                <a:latin typeface="黑体" panose="02010609060101010101" pitchFamily="49" charset="-122"/>
                <a:ea typeface="黑体" panose="02010609060101010101" pitchFamily="49" charset="-122"/>
                <a:cs typeface="Times New Roman"/>
              </a:rPr>
              <a:t>方向</a:t>
            </a:r>
            <a:r>
              <a:rPr lang="zh-CN" altLang="en-US" kern="100" dirty="0">
                <a:latin typeface="黑体" panose="02010609060101010101" pitchFamily="49" charset="-122"/>
                <a:ea typeface="黑体" panose="02010609060101010101" pitchFamily="49" charset="-122"/>
                <a:cs typeface="Times New Roman"/>
              </a:rPr>
              <a:t>读出</a:t>
            </a:r>
            <a:r>
              <a:rPr lang="zh-CN" altLang="en-US" kern="100" dirty="0" smtClean="0">
                <a:latin typeface="黑体" panose="02010609060101010101" pitchFamily="49" charset="-122"/>
                <a:ea typeface="黑体" panose="02010609060101010101" pitchFamily="49" charset="-122"/>
                <a:cs typeface="Times New Roman"/>
              </a:rPr>
              <a:t>；</a:t>
            </a:r>
            <a:endParaRPr lang="en-US" altLang="zh-CN" kern="100" dirty="0">
              <a:latin typeface="黑体" panose="02010609060101010101" pitchFamily="49" charset="-122"/>
              <a:ea typeface="黑体" panose="02010609060101010101" pitchFamily="49" charset="-122"/>
              <a:cs typeface="Times New Roman"/>
            </a:endParaRPr>
          </a:p>
          <a:p>
            <a:pPr marL="342900" indent="-342900">
              <a:buFont typeface="Arial" pitchFamily="34" charset="0"/>
              <a:buChar char="•"/>
              <a:defRPr/>
            </a:pPr>
            <a:r>
              <a:rPr lang="en-US" altLang="zh-CN" kern="100" dirty="0" smtClean="0">
                <a:latin typeface="黑体" panose="02010609060101010101" pitchFamily="49" charset="-122"/>
                <a:ea typeface="黑体" panose="02010609060101010101" pitchFamily="49" charset="-122"/>
                <a:cs typeface="Times New Roman"/>
              </a:rPr>
              <a:t>X</a:t>
            </a:r>
            <a:r>
              <a:rPr lang="zh-CN" altLang="zh-CN" kern="100" dirty="0">
                <a:latin typeface="黑体" panose="02010609060101010101" pitchFamily="49" charset="-122"/>
                <a:ea typeface="黑体" panose="02010609060101010101" pitchFamily="49" charset="-122"/>
                <a:cs typeface="Times New Roman"/>
              </a:rPr>
              <a:t>，</a:t>
            </a:r>
            <a:r>
              <a:rPr lang="en-US" altLang="zh-CN" kern="100" dirty="0" smtClean="0">
                <a:latin typeface="黑体" panose="02010609060101010101" pitchFamily="49" charset="-122"/>
                <a:ea typeface="黑体" panose="02010609060101010101" pitchFamily="49" charset="-122"/>
                <a:cs typeface="Times New Roman"/>
              </a:rPr>
              <a:t>Y</a:t>
            </a:r>
            <a:r>
              <a:rPr lang="zh-CN" altLang="zh-CN" kern="100" dirty="0" smtClean="0">
                <a:latin typeface="黑体" panose="02010609060101010101" pitchFamily="49" charset="-122"/>
                <a:ea typeface="黑体" panose="02010609060101010101" pitchFamily="49" charset="-122"/>
                <a:cs typeface="Times New Roman"/>
              </a:rPr>
              <a:t>分别</a:t>
            </a:r>
            <a:r>
              <a:rPr lang="zh-CN" altLang="en-US" kern="100" dirty="0">
                <a:latin typeface="黑体" panose="02010609060101010101" pitchFamily="49" charset="-122"/>
                <a:ea typeface="黑体" panose="02010609060101010101" pitchFamily="49" charset="-122"/>
                <a:cs typeface="Times New Roman"/>
              </a:rPr>
              <a:t>独立</a:t>
            </a:r>
            <a:r>
              <a:rPr lang="zh-CN" altLang="en-US" kern="100" dirty="0" smtClean="0">
                <a:latin typeface="黑体" panose="02010609060101010101" pitchFamily="49" charset="-122"/>
                <a:ea typeface="黑体" panose="02010609060101010101" pitchFamily="49" charset="-122"/>
                <a:cs typeface="Times New Roman"/>
              </a:rPr>
              <a:t>进行编码读出；</a:t>
            </a:r>
            <a:endParaRPr lang="en-US" altLang="zh-CN" kern="100" dirty="0">
              <a:latin typeface="黑体" panose="02010609060101010101" pitchFamily="49" charset="-122"/>
              <a:ea typeface="黑体" panose="02010609060101010101" pitchFamily="49" charset="-122"/>
              <a:cs typeface="Times New Roman"/>
            </a:endParaRPr>
          </a:p>
          <a:p>
            <a:pPr marL="342900" indent="-342900">
              <a:buFont typeface="Arial" pitchFamily="34" charset="0"/>
              <a:buChar char="•"/>
              <a:defRPr/>
            </a:pPr>
            <a:endParaRPr lang="en-US" altLang="zh-CN" kern="100" dirty="0">
              <a:solidFill>
                <a:srgbClr val="7030A0"/>
              </a:solidFill>
              <a:latin typeface="楷体" panose="02010609060101010101" pitchFamily="49" charset="-122"/>
              <a:ea typeface="楷体" panose="02010609060101010101" pitchFamily="49" charset="-122"/>
              <a:cs typeface="Times New Roman"/>
            </a:endParaRPr>
          </a:p>
          <a:p>
            <a:pPr marL="342900" indent="-342900">
              <a:buFont typeface="Wingdings" pitchFamily="2" charset="2"/>
              <a:buChar char="Ø"/>
              <a:defRPr/>
            </a:pPr>
            <a:r>
              <a:rPr lang="zh-CN" altLang="zh-CN" sz="2000" kern="100" dirty="0" smtClean="0">
                <a:latin typeface="+mn-ea"/>
                <a:ea typeface="+mn-ea"/>
                <a:cs typeface="Times New Roman"/>
              </a:rPr>
              <a:t>通过</a:t>
            </a:r>
            <a:r>
              <a:rPr lang="en-US" altLang="zh-CN" sz="2000" kern="100" dirty="0" smtClean="0">
                <a:latin typeface="+mn-ea"/>
                <a:ea typeface="+mn-ea"/>
                <a:cs typeface="Times New Roman"/>
              </a:rPr>
              <a:t>X</a:t>
            </a:r>
            <a:r>
              <a:rPr lang="zh-CN" altLang="en-US" sz="2000" kern="100" dirty="0" smtClean="0">
                <a:latin typeface="+mn-ea"/>
                <a:ea typeface="+mn-ea"/>
                <a:cs typeface="Times New Roman"/>
              </a:rPr>
              <a:t>、</a:t>
            </a:r>
            <a:r>
              <a:rPr lang="en-US" altLang="zh-CN" sz="2000" kern="100" dirty="0" smtClean="0">
                <a:latin typeface="+mn-ea"/>
                <a:ea typeface="+mn-ea"/>
                <a:cs typeface="Times New Roman"/>
              </a:rPr>
              <a:t>Y</a:t>
            </a:r>
            <a:r>
              <a:rPr lang="zh-CN" altLang="en-US" sz="2000" kern="100" dirty="0">
                <a:latin typeface="+mn-ea"/>
                <a:ea typeface="+mn-ea"/>
                <a:cs typeface="Times New Roman"/>
              </a:rPr>
              <a:t>各自</a:t>
            </a:r>
            <a:r>
              <a:rPr lang="zh-CN" altLang="zh-CN" sz="2000" kern="100" dirty="0" smtClean="0">
                <a:latin typeface="+mn-ea"/>
                <a:ea typeface="+mn-ea"/>
                <a:cs typeface="Times New Roman"/>
              </a:rPr>
              <a:t>大小</a:t>
            </a:r>
            <a:r>
              <a:rPr lang="zh-CN" altLang="zh-CN" sz="2000" kern="100" dirty="0">
                <a:latin typeface="+mn-ea"/>
                <a:ea typeface="+mn-ea"/>
                <a:cs typeface="Times New Roman"/>
              </a:rPr>
              <a:t>关系组合，可以确定点火的</a:t>
            </a:r>
            <a:r>
              <a:rPr lang="zh-CN" altLang="zh-CN" sz="2000" kern="100" dirty="0" smtClean="0">
                <a:latin typeface="+mn-ea"/>
                <a:ea typeface="+mn-ea"/>
                <a:cs typeface="Times New Roman"/>
              </a:rPr>
              <a:t>位置</a:t>
            </a:r>
            <a:r>
              <a:rPr lang="zh-CN" altLang="en-US" sz="2000" kern="100" dirty="0" smtClean="0">
                <a:latin typeface="+mn-ea"/>
                <a:ea typeface="+mn-ea"/>
                <a:cs typeface="Times New Roman"/>
              </a:rPr>
              <a:t>。</a:t>
            </a:r>
            <a:endParaRPr lang="en-US" altLang="zh-CN" sz="2000" kern="100" dirty="0">
              <a:latin typeface="+mn-ea"/>
              <a:ea typeface="+mn-ea"/>
              <a:cs typeface="Times New Roman"/>
            </a:endParaRPr>
          </a:p>
          <a:p>
            <a:pPr marL="342900" indent="-342900">
              <a:spcBef>
                <a:spcPts val="1200"/>
              </a:spcBef>
              <a:buFont typeface="Wingdings" pitchFamily="2" charset="2"/>
              <a:buChar char="Ø"/>
              <a:defRPr/>
            </a:pPr>
            <a:r>
              <a:rPr lang="zh-CN" altLang="en-US" sz="2000" kern="100" dirty="0">
                <a:latin typeface="+mn-ea"/>
                <a:ea typeface="+mn-ea"/>
                <a:cs typeface="Times New Roman"/>
              </a:rPr>
              <a:t>同理，</a:t>
            </a:r>
            <a:r>
              <a:rPr lang="en-US" altLang="zh-CN" sz="2000" kern="100" dirty="0">
                <a:latin typeface="+mn-ea"/>
                <a:ea typeface="+mn-ea"/>
                <a:cs typeface="Times New Roman"/>
              </a:rPr>
              <a:t>2×n</a:t>
            </a:r>
            <a:r>
              <a:rPr lang="zh-CN" altLang="en-US" sz="2000" kern="100" dirty="0" smtClean="0">
                <a:latin typeface="+mn-ea"/>
                <a:ea typeface="+mn-ea"/>
                <a:cs typeface="Times New Roman"/>
              </a:rPr>
              <a:t>路电子学</a:t>
            </a:r>
            <a:r>
              <a:rPr lang="zh-CN" altLang="en-US" sz="2000" kern="100" dirty="0">
                <a:latin typeface="+mn-ea"/>
                <a:ea typeface="+mn-ea"/>
                <a:cs typeface="Times New Roman"/>
              </a:rPr>
              <a:t>，可实现        </a:t>
            </a:r>
            <a:r>
              <a:rPr lang="zh-CN" altLang="en-US" sz="2000" kern="100" dirty="0" smtClean="0">
                <a:latin typeface="+mn-ea"/>
                <a:ea typeface="+mn-ea"/>
                <a:cs typeface="Times New Roman"/>
              </a:rPr>
              <a:t>个</a:t>
            </a:r>
            <a:r>
              <a:rPr lang="zh-CN" altLang="zh-CN" sz="2000" kern="100" dirty="0" smtClean="0">
                <a:latin typeface="+mn-ea"/>
                <a:ea typeface="+mn-ea"/>
                <a:cs typeface="Times New Roman"/>
              </a:rPr>
              <a:t>的</a:t>
            </a:r>
            <a:r>
              <a:rPr lang="en-US" altLang="zh-CN" sz="2000" kern="100" dirty="0" smtClean="0">
                <a:latin typeface="+mn-ea"/>
                <a:ea typeface="+mn-ea"/>
                <a:cs typeface="Times New Roman"/>
              </a:rPr>
              <a:t>pad</a:t>
            </a:r>
            <a:r>
              <a:rPr lang="zh-CN" altLang="en-US" sz="2000" kern="100" dirty="0" smtClean="0">
                <a:latin typeface="+mn-ea"/>
                <a:ea typeface="+mn-ea"/>
                <a:cs typeface="Times New Roman"/>
              </a:rPr>
              <a:t>读出</a:t>
            </a:r>
            <a:r>
              <a:rPr lang="zh-CN" altLang="en-US" sz="2000" kern="100" dirty="0">
                <a:latin typeface="+mn-ea"/>
                <a:ea typeface="+mn-ea"/>
                <a:cs typeface="Times New Roman"/>
              </a:rPr>
              <a:t>，也</a:t>
            </a:r>
            <a:r>
              <a:rPr lang="zh-CN" altLang="en-US" sz="2000" kern="100" dirty="0" smtClean="0">
                <a:latin typeface="+mn-ea"/>
                <a:ea typeface="+mn-ea"/>
                <a:cs typeface="Times New Roman"/>
              </a:rPr>
              <a:t>可分组编码</a:t>
            </a:r>
            <a:r>
              <a:rPr lang="zh-CN" altLang="en-US" sz="2000" kern="100" dirty="0">
                <a:latin typeface="+mn-ea"/>
                <a:ea typeface="+mn-ea"/>
                <a:cs typeface="Times New Roman"/>
              </a:rPr>
              <a:t>。</a:t>
            </a:r>
          </a:p>
        </p:txBody>
      </p:sp>
      <p:graphicFrame>
        <p:nvGraphicFramePr>
          <p:cNvPr id="16" name="表格 15"/>
          <p:cNvGraphicFramePr>
            <a:graphicFrameLocks noGrp="1"/>
          </p:cNvGraphicFramePr>
          <p:nvPr>
            <p:extLst>
              <p:ext uri="{D42A27DB-BD31-4B8C-83A1-F6EECF244321}">
                <p14:modId xmlns:p14="http://schemas.microsoft.com/office/powerpoint/2010/main" val="2750961340"/>
              </p:ext>
            </p:extLst>
          </p:nvPr>
        </p:nvGraphicFramePr>
        <p:xfrm>
          <a:off x="4800500" y="1916067"/>
          <a:ext cx="3082591" cy="1926817"/>
        </p:xfrm>
        <a:graphic>
          <a:graphicData uri="http://schemas.openxmlformats.org/drawingml/2006/table">
            <a:tbl>
              <a:tblPr firstRow="1" firstCol="1" lastRow="1" lastCol="1" bandRow="1" bandCol="1">
                <a:tableStyleId>{5C22544A-7EE6-4342-B048-85BDC9FD1C3A}</a:tableStyleId>
              </a:tblPr>
              <a:tblGrid>
                <a:gridCol w="2159982"/>
                <a:gridCol w="922609"/>
              </a:tblGrid>
              <a:tr h="477336">
                <a:tc>
                  <a:txBody>
                    <a:bodyPr/>
                    <a:lstStyle/>
                    <a:p>
                      <a:pPr algn="ctr">
                        <a:spcAft>
                          <a:spcPts val="0"/>
                        </a:spcAft>
                      </a:pPr>
                      <a:r>
                        <a:rPr kumimoji="0" lang="zh-CN" altLang="en-US" sz="1800" b="1" kern="1200" dirty="0" smtClean="0">
                          <a:solidFill>
                            <a:schemeClr val="tx1"/>
                          </a:solidFill>
                          <a:latin typeface="Arial" pitchFamily="34" charset="0"/>
                          <a:ea typeface="+mn-ea"/>
                          <a:cs typeface="+mn-cs"/>
                        </a:rPr>
                        <a:t>解码</a:t>
                      </a:r>
                      <a:endParaRPr kumimoji="0" lang="zh-CN" sz="1800" b="1" kern="1200" dirty="0">
                        <a:solidFill>
                          <a:schemeClr val="tx1"/>
                        </a:solidFill>
                        <a:latin typeface="Arial" pitchFamily="34" charset="0"/>
                        <a:ea typeface="+mn-ea"/>
                        <a:cs typeface="+mn-cs"/>
                      </a:endParaRPr>
                    </a:p>
                  </a:txBody>
                  <a:tcPr marL="68584" marR="68584" marT="0" marB="0" anchor="ctr">
                    <a:solidFill>
                      <a:schemeClr val="accent1"/>
                    </a:solidFill>
                  </a:tcPr>
                </a:tc>
                <a:tc>
                  <a:txBody>
                    <a:bodyPr/>
                    <a:lstStyle/>
                    <a:p>
                      <a:pPr algn="ctr">
                        <a:spcAft>
                          <a:spcPts val="0"/>
                        </a:spcAft>
                      </a:pPr>
                      <a:r>
                        <a:rPr kumimoji="0" lang="zh-CN" altLang="en-US" sz="1800" b="1" kern="1200" dirty="0" smtClean="0">
                          <a:solidFill>
                            <a:schemeClr val="tx1"/>
                          </a:solidFill>
                          <a:latin typeface="Arial" pitchFamily="34" charset="0"/>
                          <a:ea typeface="+mn-ea"/>
                          <a:cs typeface="+mn-cs"/>
                        </a:rPr>
                        <a:t>位置</a:t>
                      </a:r>
                      <a:endParaRPr kumimoji="0" lang="zh-CN" sz="1800" b="1" kern="1200" dirty="0">
                        <a:solidFill>
                          <a:schemeClr val="tx1"/>
                        </a:solidFill>
                        <a:latin typeface="Arial" pitchFamily="34" charset="0"/>
                        <a:ea typeface="+mn-ea"/>
                        <a:cs typeface="+mn-cs"/>
                      </a:endParaRPr>
                    </a:p>
                  </a:txBody>
                  <a:tcPr marL="68584" marR="68584" marT="0" marB="0" anchor="ctr">
                    <a:solidFill>
                      <a:schemeClr val="accent1"/>
                    </a:solidFill>
                  </a:tcPr>
                </a:tc>
              </a:tr>
              <a:tr h="343312">
                <a:tc>
                  <a:txBody>
                    <a:bodyPr/>
                    <a:lstStyle/>
                    <a:p>
                      <a:pPr algn="ctr">
                        <a:spcAft>
                          <a:spcPts val="0"/>
                        </a:spcAft>
                      </a:pPr>
                      <a:r>
                        <a:rPr lang="en-US" altLang="zh-CN" sz="1800" b="1" kern="1200" dirty="0" smtClean="0">
                          <a:solidFill>
                            <a:schemeClr val="lt1"/>
                          </a:solidFill>
                          <a:effectLst/>
                          <a:latin typeface="+mn-lt"/>
                          <a:ea typeface="+mn-ea"/>
                          <a:cs typeface="+mn-cs"/>
                        </a:rPr>
                        <a:t>X1&lt;X2 &amp;&amp; Y1&gt;Y2</a:t>
                      </a:r>
                      <a:endParaRPr lang="zh-CN" sz="1800" b="1" kern="1200" dirty="0">
                        <a:solidFill>
                          <a:schemeClr val="lt1"/>
                        </a:solidFill>
                        <a:effectLst/>
                        <a:latin typeface="+mn-lt"/>
                        <a:ea typeface="+mn-ea"/>
                        <a:cs typeface="+mn-cs"/>
                      </a:endParaRPr>
                    </a:p>
                  </a:txBody>
                  <a:tcPr marL="68584" marR="68584" marT="0" marB="0" anchor="ctr">
                    <a:solidFill>
                      <a:schemeClr val="accent1"/>
                    </a:solidFill>
                  </a:tcPr>
                </a:tc>
                <a:tc>
                  <a:txBody>
                    <a:bodyPr/>
                    <a:lstStyle/>
                    <a:p>
                      <a:pPr algn="ctr">
                        <a:spcAft>
                          <a:spcPts val="0"/>
                        </a:spcAft>
                      </a:pPr>
                      <a:r>
                        <a:rPr lang="en-US" sz="1800" b="1" kern="1200" dirty="0" smtClean="0">
                          <a:solidFill>
                            <a:schemeClr val="lt1"/>
                          </a:solidFill>
                          <a:effectLst/>
                          <a:latin typeface="+mn-lt"/>
                          <a:ea typeface="+mn-ea"/>
                          <a:cs typeface="+mn-cs"/>
                        </a:rPr>
                        <a:t>1</a:t>
                      </a:r>
                      <a:endParaRPr lang="zh-CN" sz="1800" b="1" kern="1200" dirty="0">
                        <a:solidFill>
                          <a:schemeClr val="lt1"/>
                        </a:solidFill>
                        <a:effectLst/>
                        <a:latin typeface="+mn-lt"/>
                        <a:ea typeface="+mn-ea"/>
                        <a:cs typeface="+mn-cs"/>
                      </a:endParaRPr>
                    </a:p>
                  </a:txBody>
                  <a:tcPr marL="68584" marR="68584" marT="0" marB="0" anchor="ctr">
                    <a:solidFill>
                      <a:schemeClr val="accent1"/>
                    </a:solidFill>
                  </a:tcPr>
                </a:tc>
              </a:tr>
              <a:tr h="419545">
                <a:tc>
                  <a:txBody>
                    <a:bodyPr/>
                    <a:lstStyle/>
                    <a:p>
                      <a:pPr algn="ctr">
                        <a:spcAft>
                          <a:spcPts val="0"/>
                        </a:spcAft>
                      </a:pPr>
                      <a:r>
                        <a:rPr lang="en-US" altLang="zh-CN" sz="1800" b="1" kern="1200" dirty="0" smtClean="0">
                          <a:solidFill>
                            <a:schemeClr val="lt1"/>
                          </a:solidFill>
                          <a:effectLst/>
                          <a:latin typeface="+mn-lt"/>
                          <a:ea typeface="+mn-ea"/>
                          <a:cs typeface="+mn-cs"/>
                        </a:rPr>
                        <a:t>X1&lt;X2 &amp;&amp; Y1&lt;Y2</a:t>
                      </a:r>
                      <a:endParaRPr lang="zh-CN" altLang="en-US" sz="1800" b="1" kern="1200" dirty="0">
                        <a:solidFill>
                          <a:schemeClr val="lt1"/>
                        </a:solidFill>
                        <a:effectLst/>
                        <a:latin typeface="+mn-lt"/>
                        <a:ea typeface="+mn-ea"/>
                        <a:cs typeface="+mn-cs"/>
                      </a:endParaRPr>
                    </a:p>
                  </a:txBody>
                  <a:tcPr marL="68584" marR="68584" marT="0" marB="0" anchor="ctr">
                    <a:solidFill>
                      <a:schemeClr val="accent1"/>
                    </a:solidFill>
                  </a:tcPr>
                </a:tc>
                <a:tc>
                  <a:txBody>
                    <a:bodyPr/>
                    <a:lstStyle/>
                    <a:p>
                      <a:pPr marL="0" algn="ctr" defTabSz="914400" rtl="0" eaLnBrk="1" latinLnBrk="0" hangingPunct="1">
                        <a:spcAft>
                          <a:spcPts val="0"/>
                        </a:spcAft>
                      </a:pPr>
                      <a:r>
                        <a:rPr lang="en-US" sz="1800" b="1" kern="1200" dirty="0" smtClean="0">
                          <a:solidFill>
                            <a:schemeClr val="lt1"/>
                          </a:solidFill>
                          <a:effectLst/>
                          <a:latin typeface="+mn-lt"/>
                          <a:ea typeface="+mn-ea"/>
                          <a:cs typeface="+mn-cs"/>
                        </a:rPr>
                        <a:t>2</a:t>
                      </a:r>
                      <a:endParaRPr lang="zh-CN" sz="1800" b="1" kern="1200" dirty="0">
                        <a:solidFill>
                          <a:schemeClr val="lt1"/>
                        </a:solidFill>
                        <a:effectLst/>
                        <a:latin typeface="+mn-lt"/>
                        <a:ea typeface="+mn-ea"/>
                        <a:cs typeface="+mn-cs"/>
                      </a:endParaRPr>
                    </a:p>
                  </a:txBody>
                  <a:tcPr marL="68584" marR="68584" marT="0" marB="0" anchor="ctr">
                    <a:solidFill>
                      <a:schemeClr val="accent1"/>
                    </a:solidFill>
                  </a:tcPr>
                </a:tc>
              </a:tr>
              <a:tr h="343312">
                <a:tc>
                  <a:txBody>
                    <a:bodyPr/>
                    <a:lstStyle/>
                    <a:p>
                      <a:pPr algn="ctr">
                        <a:spcAft>
                          <a:spcPts val="0"/>
                        </a:spcAft>
                      </a:pPr>
                      <a:r>
                        <a:rPr lang="en-US" altLang="zh-CN" sz="1800" b="1" kern="1200" dirty="0" smtClean="0">
                          <a:solidFill>
                            <a:schemeClr val="lt1"/>
                          </a:solidFill>
                          <a:effectLst/>
                          <a:latin typeface="+mn-lt"/>
                          <a:ea typeface="+mn-ea"/>
                          <a:cs typeface="+mn-cs"/>
                        </a:rPr>
                        <a:t>X1&gt;X2 &amp;&amp; Y1&gt;Y2</a:t>
                      </a:r>
                      <a:endParaRPr lang="zh-CN" altLang="en-US" sz="1800" b="1" kern="1200" dirty="0">
                        <a:solidFill>
                          <a:schemeClr val="lt1"/>
                        </a:solidFill>
                        <a:effectLst/>
                        <a:latin typeface="+mn-lt"/>
                        <a:ea typeface="+mn-ea"/>
                        <a:cs typeface="+mn-cs"/>
                      </a:endParaRPr>
                    </a:p>
                  </a:txBody>
                  <a:tcPr marL="68584" marR="68584" marT="0" marB="0" anchor="ctr">
                    <a:solidFill>
                      <a:schemeClr val="accent1"/>
                    </a:solidFill>
                  </a:tcPr>
                </a:tc>
                <a:tc>
                  <a:txBody>
                    <a:bodyPr/>
                    <a:lstStyle/>
                    <a:p>
                      <a:pPr marL="0" algn="ctr" defTabSz="914400" rtl="0" eaLnBrk="1" latinLnBrk="0" hangingPunct="1">
                        <a:spcAft>
                          <a:spcPts val="0"/>
                        </a:spcAft>
                      </a:pPr>
                      <a:r>
                        <a:rPr lang="en-US" sz="1800" b="1" kern="1200" dirty="0" smtClean="0">
                          <a:solidFill>
                            <a:schemeClr val="lt1"/>
                          </a:solidFill>
                          <a:effectLst/>
                          <a:latin typeface="+mn-lt"/>
                          <a:ea typeface="+mn-ea"/>
                          <a:cs typeface="+mn-cs"/>
                        </a:rPr>
                        <a:t>3</a:t>
                      </a:r>
                      <a:endParaRPr lang="zh-CN" sz="1800" b="1" kern="1200" dirty="0">
                        <a:solidFill>
                          <a:schemeClr val="lt1"/>
                        </a:solidFill>
                        <a:effectLst/>
                        <a:latin typeface="+mn-lt"/>
                        <a:ea typeface="+mn-ea"/>
                        <a:cs typeface="+mn-cs"/>
                      </a:endParaRPr>
                    </a:p>
                  </a:txBody>
                  <a:tcPr marL="68584" marR="68584" marT="0" marB="0" anchor="ctr">
                    <a:solidFill>
                      <a:schemeClr val="accent1"/>
                    </a:solidFill>
                  </a:tcPr>
                </a:tc>
              </a:tr>
              <a:tr h="343312">
                <a:tc>
                  <a:txBody>
                    <a:bodyPr/>
                    <a:lstStyle/>
                    <a:p>
                      <a:pPr algn="ctr">
                        <a:spcAft>
                          <a:spcPts val="0"/>
                        </a:spcAft>
                      </a:pPr>
                      <a:r>
                        <a:rPr lang="en-US" altLang="zh-CN" sz="1800" b="1" kern="1200" dirty="0" smtClean="0">
                          <a:solidFill>
                            <a:schemeClr val="lt1"/>
                          </a:solidFill>
                          <a:effectLst/>
                          <a:latin typeface="+mn-lt"/>
                          <a:ea typeface="+mn-ea"/>
                          <a:cs typeface="+mn-cs"/>
                        </a:rPr>
                        <a:t>X1&gt;X2 &amp;&amp; Y1&lt;Y2</a:t>
                      </a:r>
                      <a:endParaRPr lang="zh-CN" altLang="en-US" sz="1800" b="1" kern="1200" dirty="0">
                        <a:solidFill>
                          <a:schemeClr val="lt1"/>
                        </a:solidFill>
                        <a:effectLst/>
                        <a:latin typeface="+mn-lt"/>
                        <a:ea typeface="+mn-ea"/>
                        <a:cs typeface="+mn-cs"/>
                      </a:endParaRPr>
                    </a:p>
                  </a:txBody>
                  <a:tcPr marL="68584" marR="68584" marT="0" marB="0" anchor="ctr">
                    <a:solidFill>
                      <a:schemeClr val="accent1"/>
                    </a:solidFill>
                  </a:tcPr>
                </a:tc>
                <a:tc>
                  <a:txBody>
                    <a:bodyPr/>
                    <a:lstStyle/>
                    <a:p>
                      <a:pPr marL="0" algn="ctr" defTabSz="914400" rtl="0" eaLnBrk="1" latinLnBrk="0" hangingPunct="1">
                        <a:spcAft>
                          <a:spcPts val="0"/>
                        </a:spcAft>
                      </a:pPr>
                      <a:r>
                        <a:rPr lang="en-US" sz="1800" b="1" kern="1200" dirty="0" smtClean="0">
                          <a:solidFill>
                            <a:schemeClr val="lt1"/>
                          </a:solidFill>
                          <a:effectLst/>
                          <a:latin typeface="+mn-lt"/>
                          <a:ea typeface="+mn-ea"/>
                          <a:cs typeface="+mn-cs"/>
                        </a:rPr>
                        <a:t>4</a:t>
                      </a:r>
                      <a:endParaRPr lang="zh-CN" sz="1800" b="1" kern="1200" dirty="0">
                        <a:solidFill>
                          <a:schemeClr val="lt1"/>
                        </a:solidFill>
                        <a:effectLst/>
                        <a:latin typeface="+mn-lt"/>
                        <a:ea typeface="+mn-ea"/>
                        <a:cs typeface="+mn-cs"/>
                      </a:endParaRPr>
                    </a:p>
                  </a:txBody>
                  <a:tcPr marL="68584" marR="68584" marT="0" marB="0" anchor="ctr">
                    <a:solidFill>
                      <a:schemeClr val="accent1"/>
                    </a:solidFill>
                  </a:tcPr>
                </a:tc>
              </a:tr>
            </a:tbl>
          </a:graphicData>
        </a:graphic>
      </p:graphicFrame>
      <p:sp>
        <p:nvSpPr>
          <p:cNvPr id="25625" name="矩形 16"/>
          <p:cNvSpPr>
            <a:spLocks noChangeArrowheads="1"/>
          </p:cNvSpPr>
          <p:nvPr/>
        </p:nvSpPr>
        <p:spPr bwMode="auto">
          <a:xfrm>
            <a:off x="5777397" y="3919986"/>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600" dirty="0" smtClean="0">
                <a:latin typeface="+mn-ea"/>
                <a:ea typeface="+mn-ea"/>
                <a:cs typeface="Times New Roman" pitchFamily="18" charset="0"/>
              </a:rPr>
              <a:t>解码</a:t>
            </a:r>
            <a:r>
              <a:rPr lang="zh-CN" altLang="en-US" sz="1600" dirty="0">
                <a:latin typeface="+mn-ea"/>
                <a:ea typeface="+mn-ea"/>
                <a:cs typeface="Times New Roman" pitchFamily="18" charset="0"/>
              </a:rPr>
              <a:t>表</a:t>
            </a:r>
          </a:p>
        </p:txBody>
      </p:sp>
      <p:graphicFrame>
        <p:nvGraphicFramePr>
          <p:cNvPr id="25628" name="对象 6"/>
          <p:cNvGraphicFramePr>
            <a:graphicFrameLocks noChangeAspect="1"/>
          </p:cNvGraphicFramePr>
          <p:nvPr>
            <p:extLst>
              <p:ext uri="{D42A27DB-BD31-4B8C-83A1-F6EECF244321}">
                <p14:modId xmlns:p14="http://schemas.microsoft.com/office/powerpoint/2010/main" val="1010431229"/>
              </p:ext>
            </p:extLst>
          </p:nvPr>
        </p:nvGraphicFramePr>
        <p:xfrm>
          <a:off x="4028997" y="6047415"/>
          <a:ext cx="927100" cy="411162"/>
        </p:xfrm>
        <a:graphic>
          <a:graphicData uri="http://schemas.openxmlformats.org/presentationml/2006/ole">
            <mc:AlternateContent xmlns:mc="http://schemas.openxmlformats.org/markup-compatibility/2006">
              <mc:Choice xmlns:v="urn:schemas-microsoft-com:vml" Requires="v">
                <p:oleObj spid="_x0000_s8368" name="公式" r:id="rId4" imgW="545863" imgH="241195" progId="Equation.3">
                  <p:embed/>
                </p:oleObj>
              </mc:Choice>
              <mc:Fallback>
                <p:oleObj name="公式" r:id="rId4" imgW="545863"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997" y="6047415"/>
                        <a:ext cx="9271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33</a:t>
            </a:fld>
            <a:endParaRPr lang="zh-CN" altLang="en-US" sz="1000" smtClean="0">
              <a:ea typeface="宋体" panose="02010600030101010101" pitchFamily="2" charset="-122"/>
            </a:endParaRPr>
          </a:p>
        </p:txBody>
      </p:sp>
      <p:sp>
        <p:nvSpPr>
          <p:cNvPr id="20"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3" name="Rectangle 7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451693781"/>
              </p:ext>
            </p:extLst>
          </p:nvPr>
        </p:nvGraphicFramePr>
        <p:xfrm>
          <a:off x="967033" y="1176886"/>
          <a:ext cx="3173640" cy="2966144"/>
        </p:xfrm>
        <a:graphic>
          <a:graphicData uri="http://schemas.openxmlformats.org/presentationml/2006/ole">
            <mc:AlternateContent xmlns:mc="http://schemas.openxmlformats.org/markup-compatibility/2006">
              <mc:Choice xmlns:v="urn:schemas-microsoft-com:vml" Requires="v">
                <p:oleObj spid="_x0000_s8369" name="Visio" r:id="rId6" imgW="3373751" imgH="3150664" progId="Visio.Drawing.11">
                  <p:embed/>
                </p:oleObj>
              </mc:Choice>
              <mc:Fallback>
                <p:oleObj name="Visio" r:id="rId6" imgW="3373751" imgH="3150664" progId="Visio.Drawing.11">
                  <p:embed/>
                  <p:pic>
                    <p:nvPicPr>
                      <p:cNvPr id="0" name="Object 73"/>
                      <p:cNvPicPr>
                        <a:picLocks noChangeAspect="1" noChangeArrowheads="1"/>
                      </p:cNvPicPr>
                      <p:nvPr/>
                    </p:nvPicPr>
                    <p:blipFill>
                      <a:blip r:embed="rId7"/>
                      <a:srcRect/>
                      <a:stretch>
                        <a:fillRect/>
                      </a:stretch>
                    </p:blipFill>
                    <p:spPr bwMode="auto">
                      <a:xfrm>
                        <a:off x="967033" y="1176886"/>
                        <a:ext cx="3173640" cy="2966144"/>
                      </a:xfrm>
                      <a:prstGeom prst="rect">
                        <a:avLst/>
                      </a:prstGeom>
                      <a:noFill/>
                    </p:spPr>
                  </p:pic>
                </p:oleObj>
              </mc:Fallback>
            </mc:AlternateContent>
          </a:graphicData>
        </a:graphic>
      </p:graphicFrame>
    </p:spTree>
    <p:extLst>
      <p:ext uri="{BB962C8B-B14F-4D97-AF65-F5344CB8AC3E}">
        <p14:creationId xmlns:p14="http://schemas.microsoft.com/office/powerpoint/2010/main" val="190997292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161115" y="158420"/>
            <a:ext cx="5057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sz="4000" b="1" dirty="0">
                <a:solidFill>
                  <a:schemeClr val="tx2"/>
                </a:solidFill>
                <a:latin typeface="黑体" panose="02010609060101010101" pitchFamily="49" charset="-122"/>
                <a:ea typeface="黑体" panose="02010609060101010101" pitchFamily="49" charset="-122"/>
                <a:cs typeface="+mj-cs"/>
              </a:rPr>
              <a:t>二维感应编码</a:t>
            </a:r>
            <a:r>
              <a:rPr lang="en-US" altLang="zh-CN" sz="4000" b="1" dirty="0">
                <a:solidFill>
                  <a:schemeClr val="tx2"/>
                </a:solidFill>
                <a:latin typeface="黑体" panose="02010609060101010101" pitchFamily="49" charset="-122"/>
                <a:ea typeface="黑体" panose="02010609060101010101" pitchFamily="49" charset="-122"/>
                <a:cs typeface="+mj-cs"/>
              </a:rPr>
              <a:t>PCB</a:t>
            </a:r>
            <a:r>
              <a:rPr lang="zh-CN" altLang="en-US" sz="4000" b="1" dirty="0">
                <a:solidFill>
                  <a:schemeClr val="tx2"/>
                </a:solidFill>
                <a:latin typeface="黑体" panose="02010609060101010101" pitchFamily="49" charset="-122"/>
                <a:ea typeface="黑体" panose="02010609060101010101" pitchFamily="49" charset="-122"/>
                <a:cs typeface="+mj-cs"/>
              </a:rPr>
              <a:t>设计</a:t>
            </a:r>
          </a:p>
        </p:txBody>
      </p:sp>
      <p:sp>
        <p:nvSpPr>
          <p:cNvPr id="26627" name="灯片编号占位符 4"/>
          <p:cNvSpPr>
            <a:spLocks noGrp="1"/>
          </p:cNvSpPr>
          <p:nvPr>
            <p:ph type="sldNum" sz="quarter" idx="12"/>
          </p:nvPr>
        </p:nvSpPr>
        <p:spPr bwMode="auto">
          <a:xfrm>
            <a:off x="8534400" y="6433705"/>
            <a:ext cx="5016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fontAlgn="base">
              <a:spcBef>
                <a:spcPct val="0"/>
              </a:spcBef>
              <a:spcAft>
                <a:spcPct val="0"/>
              </a:spcAft>
              <a:buClrTx/>
              <a:buSzTx/>
              <a:buFontTx/>
              <a:buNone/>
            </a:pPr>
            <a:fld id="{EA770A4A-0267-45F5-B0DB-B9BCE7868C81}" type="slidenum">
              <a:rPr lang="en-US" altLang="zh-CN" sz="1000" smtClean="0">
                <a:latin typeface="黑体" pitchFamily="49" charset="-122"/>
              </a:rPr>
              <a:pPr eaLnBrk="1" fontAlgn="base">
                <a:spcBef>
                  <a:spcPct val="0"/>
                </a:spcBef>
                <a:spcAft>
                  <a:spcPct val="0"/>
                </a:spcAft>
                <a:buClrTx/>
                <a:buSzTx/>
                <a:buFontTx/>
                <a:buNone/>
              </a:pPr>
              <a:t>34</a:t>
            </a:fld>
            <a:endParaRPr lang="en-US" altLang="zh-CN" sz="1000" dirty="0" smtClean="0">
              <a:latin typeface="黑体" pitchFamily="49" charset="-122"/>
            </a:endParaRPr>
          </a:p>
        </p:txBody>
      </p:sp>
      <p:grpSp>
        <p:nvGrpSpPr>
          <p:cNvPr id="26628" name="组合 153"/>
          <p:cNvGrpSpPr>
            <a:grpSpLocks/>
          </p:cNvGrpSpPr>
          <p:nvPr/>
        </p:nvGrpSpPr>
        <p:grpSpPr bwMode="auto">
          <a:xfrm>
            <a:off x="256066" y="1150811"/>
            <a:ext cx="5868948" cy="5539720"/>
            <a:chOff x="1997157" y="404670"/>
            <a:chExt cx="6334112" cy="5979075"/>
          </a:xfrm>
        </p:grpSpPr>
        <p:pic>
          <p:nvPicPr>
            <p:cNvPr id="266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157" y="734249"/>
              <a:ext cx="5907158" cy="5649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31" name="TextBox 155"/>
            <p:cNvSpPr txBox="1">
              <a:spLocks noChangeArrowheads="1"/>
            </p:cNvSpPr>
            <p:nvPr/>
          </p:nvSpPr>
          <p:spPr bwMode="auto">
            <a:xfrm>
              <a:off x="2411760" y="415697"/>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2</a:t>
              </a:r>
            </a:p>
          </p:txBody>
        </p:sp>
        <p:sp>
          <p:nvSpPr>
            <p:cNvPr id="26632" name="TextBox 156"/>
            <p:cNvSpPr txBox="1">
              <a:spLocks noChangeArrowheads="1"/>
            </p:cNvSpPr>
            <p:nvPr/>
          </p:nvSpPr>
          <p:spPr bwMode="auto">
            <a:xfrm>
              <a:off x="2699792" y="415697"/>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2</a:t>
              </a:r>
            </a:p>
          </p:txBody>
        </p:sp>
        <p:sp>
          <p:nvSpPr>
            <p:cNvPr id="26633" name="TextBox 157"/>
            <p:cNvSpPr txBox="1">
              <a:spLocks noChangeArrowheads="1"/>
            </p:cNvSpPr>
            <p:nvPr/>
          </p:nvSpPr>
          <p:spPr bwMode="auto">
            <a:xfrm>
              <a:off x="2205209" y="415696"/>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1</a:t>
              </a:r>
            </a:p>
          </p:txBody>
        </p:sp>
        <p:sp>
          <p:nvSpPr>
            <p:cNvPr id="26634" name="TextBox 158"/>
            <p:cNvSpPr txBox="1">
              <a:spLocks noChangeArrowheads="1"/>
            </p:cNvSpPr>
            <p:nvPr/>
          </p:nvSpPr>
          <p:spPr bwMode="auto">
            <a:xfrm>
              <a:off x="3131840" y="415695"/>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1</a:t>
              </a:r>
            </a:p>
          </p:txBody>
        </p:sp>
        <p:sp>
          <p:nvSpPr>
            <p:cNvPr id="26635" name="TextBox 159"/>
            <p:cNvSpPr txBox="1">
              <a:spLocks noChangeArrowheads="1"/>
            </p:cNvSpPr>
            <p:nvPr/>
          </p:nvSpPr>
          <p:spPr bwMode="auto">
            <a:xfrm>
              <a:off x="2945887" y="425466"/>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1</a:t>
              </a:r>
            </a:p>
          </p:txBody>
        </p:sp>
        <p:sp>
          <p:nvSpPr>
            <p:cNvPr id="26636" name="TextBox 160"/>
            <p:cNvSpPr txBox="1">
              <a:spLocks noChangeArrowheads="1"/>
            </p:cNvSpPr>
            <p:nvPr/>
          </p:nvSpPr>
          <p:spPr bwMode="auto">
            <a:xfrm>
              <a:off x="3419872" y="415695"/>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3</a:t>
              </a:r>
            </a:p>
          </p:txBody>
        </p:sp>
        <p:sp>
          <p:nvSpPr>
            <p:cNvPr id="26637" name="TextBox 161"/>
            <p:cNvSpPr txBox="1">
              <a:spLocks noChangeArrowheads="1"/>
            </p:cNvSpPr>
            <p:nvPr/>
          </p:nvSpPr>
          <p:spPr bwMode="auto">
            <a:xfrm>
              <a:off x="3635896" y="415693"/>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3</a:t>
              </a:r>
            </a:p>
          </p:txBody>
        </p:sp>
        <p:sp>
          <p:nvSpPr>
            <p:cNvPr id="26638" name="TextBox 162"/>
            <p:cNvSpPr txBox="1">
              <a:spLocks noChangeArrowheads="1"/>
            </p:cNvSpPr>
            <p:nvPr/>
          </p:nvSpPr>
          <p:spPr bwMode="auto">
            <a:xfrm>
              <a:off x="3851920" y="415693"/>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2</a:t>
              </a:r>
            </a:p>
          </p:txBody>
        </p:sp>
        <p:sp>
          <p:nvSpPr>
            <p:cNvPr id="26639" name="TextBox 163"/>
            <p:cNvSpPr txBox="1">
              <a:spLocks noChangeArrowheads="1"/>
            </p:cNvSpPr>
            <p:nvPr/>
          </p:nvSpPr>
          <p:spPr bwMode="auto">
            <a:xfrm>
              <a:off x="4139952" y="415697"/>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2</a:t>
              </a:r>
            </a:p>
          </p:txBody>
        </p:sp>
        <p:sp>
          <p:nvSpPr>
            <p:cNvPr id="26640" name="TextBox 164"/>
            <p:cNvSpPr txBox="1">
              <a:spLocks noChangeArrowheads="1"/>
            </p:cNvSpPr>
            <p:nvPr/>
          </p:nvSpPr>
          <p:spPr bwMode="auto">
            <a:xfrm>
              <a:off x="4355976" y="415697"/>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dirty="0">
                  <a:latin typeface="Arial" pitchFamily="34" charset="0"/>
                  <a:ea typeface="宋体" pitchFamily="2" charset="-122"/>
                </a:rPr>
                <a:t>X</a:t>
              </a:r>
              <a:r>
                <a:rPr lang="en-US" altLang="en-US" sz="900" dirty="0">
                  <a:latin typeface="Arial" pitchFamily="34" charset="0"/>
                  <a:ea typeface="宋体" pitchFamily="2" charset="-122"/>
                </a:rPr>
                <a:t>3</a:t>
              </a:r>
            </a:p>
          </p:txBody>
        </p:sp>
        <p:sp>
          <p:nvSpPr>
            <p:cNvPr id="26641" name="TextBox 165"/>
            <p:cNvSpPr txBox="1">
              <a:spLocks noChangeArrowheads="1"/>
            </p:cNvSpPr>
            <p:nvPr/>
          </p:nvSpPr>
          <p:spPr bwMode="auto">
            <a:xfrm>
              <a:off x="4618361" y="415697"/>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3</a:t>
              </a:r>
            </a:p>
          </p:txBody>
        </p:sp>
        <p:sp>
          <p:nvSpPr>
            <p:cNvPr id="26642" name="TextBox 166"/>
            <p:cNvSpPr txBox="1">
              <a:spLocks noChangeArrowheads="1"/>
            </p:cNvSpPr>
            <p:nvPr/>
          </p:nvSpPr>
          <p:spPr bwMode="auto">
            <a:xfrm>
              <a:off x="4860032" y="415697"/>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1</a:t>
              </a:r>
            </a:p>
          </p:txBody>
        </p:sp>
        <p:sp>
          <p:nvSpPr>
            <p:cNvPr id="26643" name="TextBox 167"/>
            <p:cNvSpPr txBox="1">
              <a:spLocks noChangeArrowheads="1"/>
            </p:cNvSpPr>
            <p:nvPr/>
          </p:nvSpPr>
          <p:spPr bwMode="auto">
            <a:xfrm>
              <a:off x="5148064" y="404670"/>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1</a:t>
              </a:r>
            </a:p>
          </p:txBody>
        </p:sp>
        <p:sp>
          <p:nvSpPr>
            <p:cNvPr id="26644" name="TextBox 168"/>
            <p:cNvSpPr txBox="1">
              <a:spLocks noChangeArrowheads="1"/>
            </p:cNvSpPr>
            <p:nvPr/>
          </p:nvSpPr>
          <p:spPr bwMode="auto">
            <a:xfrm>
              <a:off x="5354729" y="419910"/>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4</a:t>
              </a:r>
            </a:p>
          </p:txBody>
        </p:sp>
        <p:sp>
          <p:nvSpPr>
            <p:cNvPr id="26645" name="TextBox 169"/>
            <p:cNvSpPr txBox="1">
              <a:spLocks noChangeArrowheads="1"/>
            </p:cNvSpPr>
            <p:nvPr/>
          </p:nvSpPr>
          <p:spPr bwMode="auto">
            <a:xfrm>
              <a:off x="5580112" y="419910"/>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4</a:t>
              </a:r>
            </a:p>
          </p:txBody>
        </p:sp>
        <p:sp>
          <p:nvSpPr>
            <p:cNvPr id="26646" name="TextBox 170"/>
            <p:cNvSpPr txBox="1">
              <a:spLocks noChangeArrowheads="1"/>
            </p:cNvSpPr>
            <p:nvPr/>
          </p:nvSpPr>
          <p:spPr bwMode="auto">
            <a:xfrm>
              <a:off x="5827809" y="415692"/>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2</a:t>
              </a:r>
            </a:p>
          </p:txBody>
        </p:sp>
        <p:sp>
          <p:nvSpPr>
            <p:cNvPr id="26647" name="TextBox 171"/>
            <p:cNvSpPr txBox="1">
              <a:spLocks noChangeArrowheads="1"/>
            </p:cNvSpPr>
            <p:nvPr/>
          </p:nvSpPr>
          <p:spPr bwMode="auto">
            <a:xfrm>
              <a:off x="6084168" y="419910"/>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2</a:t>
              </a:r>
            </a:p>
          </p:txBody>
        </p:sp>
        <p:sp>
          <p:nvSpPr>
            <p:cNvPr id="26648" name="TextBox 172"/>
            <p:cNvSpPr txBox="1">
              <a:spLocks noChangeArrowheads="1"/>
            </p:cNvSpPr>
            <p:nvPr/>
          </p:nvSpPr>
          <p:spPr bwMode="auto">
            <a:xfrm>
              <a:off x="6372200" y="415691"/>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4</a:t>
              </a:r>
            </a:p>
          </p:txBody>
        </p:sp>
        <p:sp>
          <p:nvSpPr>
            <p:cNvPr id="26649" name="TextBox 173"/>
            <p:cNvSpPr txBox="1">
              <a:spLocks noChangeArrowheads="1"/>
            </p:cNvSpPr>
            <p:nvPr/>
          </p:nvSpPr>
          <p:spPr bwMode="auto">
            <a:xfrm>
              <a:off x="6588224" y="415691"/>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4</a:t>
              </a:r>
            </a:p>
          </p:txBody>
        </p:sp>
        <p:sp>
          <p:nvSpPr>
            <p:cNvPr id="26650" name="TextBox 174"/>
            <p:cNvSpPr txBox="1">
              <a:spLocks noChangeArrowheads="1"/>
            </p:cNvSpPr>
            <p:nvPr/>
          </p:nvSpPr>
          <p:spPr bwMode="auto">
            <a:xfrm>
              <a:off x="6812910" y="421581"/>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X</a:t>
              </a:r>
              <a:r>
                <a:rPr lang="en-US" altLang="en-US" sz="900">
                  <a:latin typeface="Arial" pitchFamily="34" charset="0"/>
                  <a:ea typeface="宋体" pitchFamily="2" charset="-122"/>
                </a:rPr>
                <a:t>3</a:t>
              </a:r>
            </a:p>
          </p:txBody>
        </p:sp>
        <p:sp>
          <p:nvSpPr>
            <p:cNvPr id="26651" name="TextBox 175"/>
            <p:cNvSpPr txBox="1">
              <a:spLocks noChangeArrowheads="1"/>
            </p:cNvSpPr>
            <p:nvPr/>
          </p:nvSpPr>
          <p:spPr bwMode="auto">
            <a:xfrm>
              <a:off x="7884368" y="1196752"/>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1</a:t>
              </a:r>
            </a:p>
          </p:txBody>
        </p:sp>
        <p:sp>
          <p:nvSpPr>
            <p:cNvPr id="26652" name="TextBox 176"/>
            <p:cNvSpPr txBox="1">
              <a:spLocks noChangeArrowheads="1"/>
            </p:cNvSpPr>
            <p:nvPr/>
          </p:nvSpPr>
          <p:spPr bwMode="auto">
            <a:xfrm>
              <a:off x="7884368" y="1412776"/>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2</a:t>
              </a:r>
            </a:p>
          </p:txBody>
        </p:sp>
        <p:sp>
          <p:nvSpPr>
            <p:cNvPr id="26653" name="TextBox 177"/>
            <p:cNvSpPr txBox="1">
              <a:spLocks noChangeArrowheads="1"/>
            </p:cNvSpPr>
            <p:nvPr/>
          </p:nvSpPr>
          <p:spPr bwMode="auto">
            <a:xfrm>
              <a:off x="7884368" y="1688045"/>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2</a:t>
              </a:r>
            </a:p>
          </p:txBody>
        </p:sp>
        <p:sp>
          <p:nvSpPr>
            <p:cNvPr id="26654" name="TextBox 178"/>
            <p:cNvSpPr txBox="1">
              <a:spLocks noChangeArrowheads="1"/>
            </p:cNvSpPr>
            <p:nvPr/>
          </p:nvSpPr>
          <p:spPr bwMode="auto">
            <a:xfrm>
              <a:off x="7884368" y="1965044"/>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1</a:t>
              </a:r>
            </a:p>
          </p:txBody>
        </p:sp>
        <p:sp>
          <p:nvSpPr>
            <p:cNvPr id="26655" name="TextBox 179"/>
            <p:cNvSpPr txBox="1">
              <a:spLocks noChangeArrowheads="1"/>
            </p:cNvSpPr>
            <p:nvPr/>
          </p:nvSpPr>
          <p:spPr bwMode="auto">
            <a:xfrm>
              <a:off x="7915193" y="2241984"/>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1</a:t>
              </a:r>
            </a:p>
          </p:txBody>
        </p:sp>
        <p:sp>
          <p:nvSpPr>
            <p:cNvPr id="26656" name="TextBox 180"/>
            <p:cNvSpPr txBox="1">
              <a:spLocks noChangeArrowheads="1"/>
            </p:cNvSpPr>
            <p:nvPr/>
          </p:nvSpPr>
          <p:spPr bwMode="auto">
            <a:xfrm>
              <a:off x="7907496" y="2420888"/>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3</a:t>
              </a:r>
            </a:p>
          </p:txBody>
        </p:sp>
        <p:sp>
          <p:nvSpPr>
            <p:cNvPr id="26657" name="TextBox 181"/>
            <p:cNvSpPr txBox="1">
              <a:spLocks noChangeArrowheads="1"/>
            </p:cNvSpPr>
            <p:nvPr/>
          </p:nvSpPr>
          <p:spPr bwMode="auto">
            <a:xfrm>
              <a:off x="7946808" y="2696633"/>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3</a:t>
              </a:r>
            </a:p>
          </p:txBody>
        </p:sp>
        <p:sp>
          <p:nvSpPr>
            <p:cNvPr id="26658" name="TextBox 182"/>
            <p:cNvSpPr txBox="1">
              <a:spLocks noChangeArrowheads="1"/>
            </p:cNvSpPr>
            <p:nvPr/>
          </p:nvSpPr>
          <p:spPr bwMode="auto">
            <a:xfrm>
              <a:off x="7958878" y="2924944"/>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2</a:t>
              </a:r>
            </a:p>
          </p:txBody>
        </p:sp>
        <p:sp>
          <p:nvSpPr>
            <p:cNvPr id="26659" name="TextBox 183"/>
            <p:cNvSpPr txBox="1">
              <a:spLocks noChangeArrowheads="1"/>
            </p:cNvSpPr>
            <p:nvPr/>
          </p:nvSpPr>
          <p:spPr bwMode="auto">
            <a:xfrm>
              <a:off x="7939504" y="3201943"/>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2</a:t>
              </a:r>
            </a:p>
          </p:txBody>
        </p:sp>
        <p:sp>
          <p:nvSpPr>
            <p:cNvPr id="26660" name="TextBox 184"/>
            <p:cNvSpPr txBox="1">
              <a:spLocks noChangeArrowheads="1"/>
            </p:cNvSpPr>
            <p:nvPr/>
          </p:nvSpPr>
          <p:spPr bwMode="auto">
            <a:xfrm>
              <a:off x="7938617" y="3429000"/>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3</a:t>
              </a:r>
            </a:p>
          </p:txBody>
        </p:sp>
        <p:sp>
          <p:nvSpPr>
            <p:cNvPr id="26661" name="TextBox 185"/>
            <p:cNvSpPr txBox="1">
              <a:spLocks noChangeArrowheads="1"/>
            </p:cNvSpPr>
            <p:nvPr/>
          </p:nvSpPr>
          <p:spPr bwMode="auto">
            <a:xfrm>
              <a:off x="7938617" y="3705999"/>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3</a:t>
              </a:r>
            </a:p>
          </p:txBody>
        </p:sp>
        <p:sp>
          <p:nvSpPr>
            <p:cNvPr id="26662" name="TextBox 186"/>
            <p:cNvSpPr txBox="1">
              <a:spLocks noChangeArrowheads="1"/>
            </p:cNvSpPr>
            <p:nvPr/>
          </p:nvSpPr>
          <p:spPr bwMode="auto">
            <a:xfrm>
              <a:off x="7977601" y="4201031"/>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1</a:t>
              </a:r>
            </a:p>
          </p:txBody>
        </p:sp>
        <p:sp>
          <p:nvSpPr>
            <p:cNvPr id="26663" name="TextBox 187"/>
            <p:cNvSpPr txBox="1">
              <a:spLocks noChangeArrowheads="1"/>
            </p:cNvSpPr>
            <p:nvPr/>
          </p:nvSpPr>
          <p:spPr bwMode="auto">
            <a:xfrm>
              <a:off x="7958878" y="3949303"/>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1</a:t>
              </a:r>
            </a:p>
          </p:txBody>
        </p:sp>
        <p:sp>
          <p:nvSpPr>
            <p:cNvPr id="26664" name="TextBox 188"/>
            <p:cNvSpPr txBox="1">
              <a:spLocks noChangeArrowheads="1"/>
            </p:cNvSpPr>
            <p:nvPr/>
          </p:nvSpPr>
          <p:spPr bwMode="auto">
            <a:xfrm>
              <a:off x="7958878" y="4437112"/>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4</a:t>
              </a:r>
            </a:p>
          </p:txBody>
        </p:sp>
        <p:sp>
          <p:nvSpPr>
            <p:cNvPr id="26665" name="TextBox 189"/>
            <p:cNvSpPr txBox="1">
              <a:spLocks noChangeArrowheads="1"/>
            </p:cNvSpPr>
            <p:nvPr/>
          </p:nvSpPr>
          <p:spPr bwMode="auto">
            <a:xfrm>
              <a:off x="7966554" y="5661248"/>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4</a:t>
              </a:r>
            </a:p>
          </p:txBody>
        </p:sp>
        <p:sp>
          <p:nvSpPr>
            <p:cNvPr id="26666" name="TextBox 190"/>
            <p:cNvSpPr txBox="1">
              <a:spLocks noChangeArrowheads="1"/>
            </p:cNvSpPr>
            <p:nvPr/>
          </p:nvSpPr>
          <p:spPr bwMode="auto">
            <a:xfrm>
              <a:off x="7966554" y="5406697"/>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4</a:t>
              </a:r>
            </a:p>
          </p:txBody>
        </p:sp>
        <p:sp>
          <p:nvSpPr>
            <p:cNvPr id="26667" name="TextBox 191"/>
            <p:cNvSpPr txBox="1">
              <a:spLocks noChangeArrowheads="1"/>
            </p:cNvSpPr>
            <p:nvPr/>
          </p:nvSpPr>
          <p:spPr bwMode="auto">
            <a:xfrm>
              <a:off x="7966554" y="4714111"/>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4</a:t>
              </a:r>
            </a:p>
          </p:txBody>
        </p:sp>
        <p:sp>
          <p:nvSpPr>
            <p:cNvPr id="26668" name="TextBox 192"/>
            <p:cNvSpPr txBox="1">
              <a:spLocks noChangeArrowheads="1"/>
            </p:cNvSpPr>
            <p:nvPr/>
          </p:nvSpPr>
          <p:spPr bwMode="auto">
            <a:xfrm>
              <a:off x="7979891" y="4941168"/>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2</a:t>
              </a:r>
            </a:p>
          </p:txBody>
        </p:sp>
        <p:sp>
          <p:nvSpPr>
            <p:cNvPr id="26669" name="TextBox 193"/>
            <p:cNvSpPr txBox="1">
              <a:spLocks noChangeArrowheads="1"/>
            </p:cNvSpPr>
            <p:nvPr/>
          </p:nvSpPr>
          <p:spPr bwMode="auto">
            <a:xfrm>
              <a:off x="7979891" y="5157192"/>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2</a:t>
              </a:r>
            </a:p>
          </p:txBody>
        </p:sp>
        <p:sp>
          <p:nvSpPr>
            <p:cNvPr id="26670" name="TextBox 194"/>
            <p:cNvSpPr txBox="1">
              <a:spLocks noChangeArrowheads="1"/>
            </p:cNvSpPr>
            <p:nvPr/>
          </p:nvSpPr>
          <p:spPr bwMode="auto">
            <a:xfrm>
              <a:off x="7979891" y="5877272"/>
              <a:ext cx="351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200">
                  <a:latin typeface="Arial" pitchFamily="34" charset="0"/>
                  <a:ea typeface="宋体" pitchFamily="2" charset="-122"/>
                </a:rPr>
                <a:t>Y</a:t>
              </a:r>
              <a:r>
                <a:rPr lang="en-US" altLang="en-US" sz="900">
                  <a:latin typeface="Arial" pitchFamily="34" charset="0"/>
                  <a:ea typeface="宋体" pitchFamily="2" charset="-122"/>
                </a:rPr>
                <a:t>3</a:t>
              </a:r>
            </a:p>
          </p:txBody>
        </p:sp>
      </p:grpSp>
      <p:sp>
        <p:nvSpPr>
          <p:cNvPr id="2" name="矩形 1"/>
          <p:cNvSpPr/>
          <p:nvPr/>
        </p:nvSpPr>
        <p:spPr>
          <a:xfrm>
            <a:off x="6134640" y="1787175"/>
            <a:ext cx="3014224" cy="3493264"/>
          </a:xfrm>
          <a:prstGeom prst="rect">
            <a:avLst/>
          </a:prstGeom>
        </p:spPr>
        <p:txBody>
          <a:bodyPr wrap="square">
            <a:spAutoFit/>
          </a:bodyPr>
          <a:lstStyle/>
          <a:p>
            <a:pPr marL="285750" indent="-285750" eaLnBrk="1" hangingPunct="1">
              <a:buFont typeface="Wingdings" panose="05000000000000000000" pitchFamily="2" charset="2"/>
              <a:buChar char="q"/>
              <a:defRPr/>
            </a:pPr>
            <a:r>
              <a:rPr lang="en-US" dirty="0" smtClean="0">
                <a:latin typeface="Times New Roman" panose="02020603050405020304" pitchFamily="18" charset="0"/>
                <a:ea typeface="+mn-ea"/>
                <a:cs typeface="Times New Roman" panose="02020603050405020304" pitchFamily="18" charset="0"/>
              </a:rPr>
              <a:t>5x5cm</a:t>
            </a:r>
            <a:r>
              <a:rPr lang="en-US" baseline="30000" dirty="0" smtClean="0">
                <a:latin typeface="Times New Roman" panose="02020603050405020304" pitchFamily="18" charset="0"/>
                <a:ea typeface="+mn-ea"/>
                <a:cs typeface="Times New Roman" panose="02020603050405020304" pitchFamily="18" charset="0"/>
              </a:rPr>
              <a:t>2</a:t>
            </a:r>
            <a:endParaRPr lang="en-US" baseline="30000" dirty="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
              <a:defRPr/>
            </a:pPr>
            <a:endParaRPr lang="en-US" altLang="zh-CN" dirty="0">
              <a:latin typeface="+mn-ea"/>
              <a:ea typeface="+mn-ea"/>
            </a:endParaRPr>
          </a:p>
          <a:p>
            <a:pPr marL="285750" indent="-285750">
              <a:buFont typeface="Wingdings" panose="05000000000000000000" pitchFamily="2" charset="2"/>
              <a:buChar char="q"/>
              <a:defRPr/>
            </a:pPr>
            <a:r>
              <a:rPr lang="en-US" altLang="zh-CN" dirty="0">
                <a:latin typeface="+mn-ea"/>
                <a:ea typeface="+mn-ea"/>
              </a:rPr>
              <a:t>100</a:t>
            </a:r>
            <a:r>
              <a:rPr lang="zh-CN" altLang="en-US" dirty="0">
                <a:latin typeface="+mn-ea"/>
                <a:ea typeface="+mn-ea"/>
              </a:rPr>
              <a:t>个阳极读出</a:t>
            </a:r>
            <a:r>
              <a:rPr lang="en-US" altLang="zh-CN" dirty="0">
                <a:latin typeface="+mn-ea"/>
                <a:ea typeface="+mn-ea"/>
              </a:rPr>
              <a:t>pad</a:t>
            </a:r>
          </a:p>
          <a:p>
            <a:pPr>
              <a:defRPr/>
            </a:pPr>
            <a:r>
              <a:rPr lang="en-US" altLang="zh-CN" dirty="0">
                <a:latin typeface="+mn-ea"/>
                <a:ea typeface="+mn-ea"/>
              </a:rPr>
              <a:t>   </a:t>
            </a:r>
            <a:r>
              <a:rPr lang="zh-CN" altLang="en-US" dirty="0">
                <a:latin typeface="+mn-ea"/>
                <a:ea typeface="+mn-ea"/>
              </a:rPr>
              <a:t>（</a:t>
            </a:r>
            <a:r>
              <a:rPr lang="en-US" altLang="zh-CN" dirty="0">
                <a:latin typeface="+mn-ea"/>
                <a:ea typeface="+mn-ea"/>
              </a:rPr>
              <a:t>180mil</a:t>
            </a:r>
            <a:r>
              <a:rPr lang="zh-CN" altLang="en-US" dirty="0">
                <a:latin typeface="+mn-ea"/>
                <a:ea typeface="+mn-ea"/>
              </a:rPr>
              <a:t>*</a:t>
            </a:r>
            <a:r>
              <a:rPr lang="en-US" altLang="zh-CN" dirty="0">
                <a:latin typeface="+mn-ea"/>
                <a:ea typeface="+mn-ea"/>
              </a:rPr>
              <a:t>180mil</a:t>
            </a:r>
            <a:r>
              <a:rPr lang="zh-CN" altLang="en-US" dirty="0" smtClean="0">
                <a:latin typeface="+mn-ea"/>
                <a:ea typeface="+mn-ea"/>
              </a:rPr>
              <a:t>）</a:t>
            </a:r>
            <a:endParaRPr lang="en-US" altLang="zh-CN" dirty="0">
              <a:latin typeface="+mn-ea"/>
              <a:ea typeface="+mn-ea"/>
            </a:endParaRPr>
          </a:p>
          <a:p>
            <a:pPr marL="285750" indent="-285750">
              <a:spcBef>
                <a:spcPts val="600"/>
              </a:spcBef>
              <a:buFont typeface="Wingdings" panose="05000000000000000000" pitchFamily="2" charset="2"/>
              <a:buChar char="q"/>
              <a:defRPr/>
            </a:pPr>
            <a:r>
              <a:rPr lang="zh-CN" altLang="en-US" dirty="0" smtClean="0">
                <a:latin typeface="+mn-ea"/>
                <a:ea typeface="+mn-ea"/>
              </a:rPr>
              <a:t>感应</a:t>
            </a:r>
            <a:r>
              <a:rPr lang="zh-CN" altLang="en-US" dirty="0">
                <a:latin typeface="+mn-ea"/>
                <a:ea typeface="+mn-ea"/>
              </a:rPr>
              <a:t>读出块</a:t>
            </a:r>
            <a:r>
              <a:rPr lang="en-US" altLang="zh-CN" dirty="0">
                <a:latin typeface="+mn-ea"/>
                <a:ea typeface="+mn-ea"/>
              </a:rPr>
              <a:t>pad     </a:t>
            </a:r>
          </a:p>
          <a:p>
            <a:pPr>
              <a:defRPr/>
            </a:pPr>
            <a:r>
              <a:rPr lang="en-US" altLang="zh-CN" dirty="0">
                <a:latin typeface="+mn-ea"/>
                <a:ea typeface="+mn-ea"/>
              </a:rPr>
              <a:t>   </a:t>
            </a:r>
            <a:r>
              <a:rPr lang="zh-CN" altLang="en-US" dirty="0">
                <a:latin typeface="+mn-ea"/>
                <a:ea typeface="+mn-ea"/>
              </a:rPr>
              <a:t>大：（</a:t>
            </a:r>
            <a:r>
              <a:rPr lang="en-US" altLang="zh-CN" dirty="0">
                <a:latin typeface="+mn-ea"/>
                <a:ea typeface="+mn-ea"/>
              </a:rPr>
              <a:t>85mil</a:t>
            </a:r>
            <a:r>
              <a:rPr lang="zh-CN" altLang="en-US" dirty="0">
                <a:latin typeface="+mn-ea"/>
                <a:ea typeface="+mn-ea"/>
              </a:rPr>
              <a:t>*</a:t>
            </a:r>
            <a:r>
              <a:rPr lang="en-US" altLang="zh-CN" dirty="0">
                <a:latin typeface="+mn-ea"/>
                <a:ea typeface="+mn-ea"/>
              </a:rPr>
              <a:t>115mil</a:t>
            </a:r>
            <a:r>
              <a:rPr lang="zh-CN" altLang="en-US" dirty="0">
                <a:latin typeface="+mn-ea"/>
                <a:ea typeface="+mn-ea"/>
              </a:rPr>
              <a:t>）</a:t>
            </a:r>
            <a:endParaRPr lang="en-US" altLang="zh-CN" dirty="0">
              <a:latin typeface="+mn-ea"/>
              <a:ea typeface="+mn-ea"/>
            </a:endParaRPr>
          </a:p>
          <a:p>
            <a:pPr>
              <a:defRPr/>
            </a:pPr>
            <a:r>
              <a:rPr lang="zh-CN" altLang="en-US" dirty="0">
                <a:latin typeface="+mn-ea"/>
                <a:ea typeface="+mn-ea"/>
              </a:rPr>
              <a:t>   小：（</a:t>
            </a:r>
            <a:r>
              <a:rPr lang="en-US" altLang="zh-CN" dirty="0">
                <a:latin typeface="+mn-ea"/>
                <a:ea typeface="+mn-ea"/>
              </a:rPr>
              <a:t>85mil</a:t>
            </a:r>
            <a:r>
              <a:rPr lang="zh-CN" altLang="en-US" dirty="0">
                <a:latin typeface="+mn-ea"/>
                <a:ea typeface="+mn-ea"/>
              </a:rPr>
              <a:t>*</a:t>
            </a:r>
            <a:r>
              <a:rPr lang="en-US" altLang="zh-CN" dirty="0">
                <a:latin typeface="+mn-ea"/>
                <a:ea typeface="+mn-ea"/>
              </a:rPr>
              <a:t>55mil</a:t>
            </a:r>
            <a:r>
              <a:rPr lang="zh-CN" altLang="en-US" dirty="0" smtClean="0">
                <a:latin typeface="+mn-ea"/>
                <a:ea typeface="+mn-ea"/>
              </a:rPr>
              <a:t>）</a:t>
            </a:r>
            <a:endParaRPr lang="en-US" altLang="zh-CN" dirty="0">
              <a:latin typeface="+mn-ea"/>
              <a:ea typeface="+mn-ea"/>
            </a:endParaRPr>
          </a:p>
          <a:p>
            <a:pPr marL="285750" indent="-285750">
              <a:buFont typeface="Wingdings" panose="05000000000000000000" pitchFamily="2" charset="2"/>
              <a:buChar char="q"/>
              <a:defRPr/>
            </a:pPr>
            <a:endParaRPr lang="en-US" altLang="zh-CN" dirty="0">
              <a:latin typeface="+mn-ea"/>
              <a:ea typeface="+mn-ea"/>
            </a:endParaRPr>
          </a:p>
          <a:p>
            <a:pPr marL="285750" indent="-285750">
              <a:buFont typeface="Wingdings" panose="05000000000000000000" pitchFamily="2" charset="2"/>
              <a:buChar char="q"/>
              <a:defRPr/>
            </a:pPr>
            <a:r>
              <a:rPr lang="en-US" altLang="zh-CN" dirty="0" smtClean="0">
                <a:latin typeface="+mn-ea"/>
                <a:ea typeface="+mn-ea"/>
              </a:rPr>
              <a:t>8</a:t>
            </a:r>
            <a:r>
              <a:rPr lang="zh-CN" altLang="en-US" dirty="0" smtClean="0">
                <a:latin typeface="+mn-ea"/>
                <a:ea typeface="+mn-ea"/>
              </a:rPr>
              <a:t>通道</a:t>
            </a:r>
            <a:r>
              <a:rPr lang="en-US" altLang="zh-CN" dirty="0" smtClean="0">
                <a:latin typeface="+mn-ea"/>
                <a:ea typeface="+mn-ea"/>
              </a:rPr>
              <a:t>100</a:t>
            </a:r>
            <a:r>
              <a:rPr lang="zh-CN" altLang="en-US" dirty="0" smtClean="0">
                <a:latin typeface="+mn-ea"/>
                <a:ea typeface="+mn-ea"/>
              </a:rPr>
              <a:t>个</a:t>
            </a:r>
            <a:r>
              <a:rPr lang="en-US" altLang="zh-CN" dirty="0" smtClean="0">
                <a:latin typeface="+mn-ea"/>
                <a:ea typeface="+mn-ea"/>
              </a:rPr>
              <a:t>pad</a:t>
            </a:r>
            <a:r>
              <a:rPr lang="zh-CN" altLang="en-US" dirty="0" smtClean="0">
                <a:latin typeface="+mn-ea"/>
                <a:ea typeface="+mn-ea"/>
              </a:rPr>
              <a:t>编码</a:t>
            </a:r>
            <a:r>
              <a:rPr lang="zh-CN" altLang="en-US" dirty="0">
                <a:latin typeface="+mn-ea"/>
                <a:ea typeface="+mn-ea"/>
              </a:rPr>
              <a:t>读出</a:t>
            </a:r>
            <a:endParaRPr lang="en-US" altLang="zh-CN" dirty="0">
              <a:latin typeface="+mn-ea"/>
              <a:ea typeface="+mn-ea"/>
            </a:endParaRPr>
          </a:p>
          <a:p>
            <a:pPr marL="285750" indent="-285750">
              <a:buFont typeface="Wingdings" panose="05000000000000000000" pitchFamily="2" charset="2"/>
              <a:buChar char="q"/>
              <a:defRPr/>
            </a:pPr>
            <a:endParaRPr lang="en-US" altLang="zh-CN" dirty="0" smtClean="0">
              <a:latin typeface="+mn-ea"/>
              <a:ea typeface="+mn-ea"/>
            </a:endParaRPr>
          </a:p>
          <a:p>
            <a:pPr marL="285750" indent="-285750">
              <a:buFont typeface="Wingdings" panose="05000000000000000000" pitchFamily="2" charset="2"/>
              <a:buChar char="q"/>
              <a:defRPr/>
            </a:pPr>
            <a:endParaRPr lang="en-US" altLang="zh-CN" dirty="0">
              <a:latin typeface="+mn-ea"/>
              <a:ea typeface="+mn-ea"/>
            </a:endParaRPr>
          </a:p>
          <a:p>
            <a:pPr marL="285750" indent="-285750">
              <a:buFont typeface="Wingdings" panose="05000000000000000000" pitchFamily="2" charset="2"/>
              <a:buChar char="v"/>
              <a:defRPr/>
            </a:pPr>
            <a:r>
              <a:rPr lang="zh-CN" altLang="en-US" dirty="0">
                <a:latin typeface="+mn-ea"/>
                <a:ea typeface="+mn-ea"/>
              </a:rPr>
              <a:t>设计工艺要求高</a:t>
            </a:r>
          </a:p>
        </p:txBody>
      </p:sp>
    </p:spTree>
    <p:extLst>
      <p:ext uri="{BB962C8B-B14F-4D97-AF65-F5344CB8AC3E}">
        <p14:creationId xmlns:p14="http://schemas.microsoft.com/office/powerpoint/2010/main" val="36329498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096163" y="1582800"/>
            <a:ext cx="5854872" cy="4747630"/>
            <a:chOff x="3096163" y="1476925"/>
            <a:chExt cx="5854872" cy="4747630"/>
          </a:xfrm>
        </p:grpSpPr>
        <p:pic>
          <p:nvPicPr>
            <p:cNvPr id="11" name="图片 10" descr="F:\2014\毕业论文\2Dsignal.bmp"/>
            <p:cNvPicPr/>
            <p:nvPr/>
          </p:nvPicPr>
          <p:blipFill rotWithShape="1">
            <a:blip r:embed="rId3">
              <a:extLst>
                <a:ext uri="{28A0092B-C50C-407E-A947-70E740481C1C}">
                  <a14:useLocalDpi xmlns:a14="http://schemas.microsoft.com/office/drawing/2010/main" val="0"/>
                </a:ext>
              </a:extLst>
            </a:blip>
            <a:srcRect r="33731"/>
            <a:stretch/>
          </p:blipFill>
          <p:spPr bwMode="auto">
            <a:xfrm>
              <a:off x="3096163" y="1476925"/>
              <a:ext cx="5854872" cy="4747630"/>
            </a:xfrm>
            <a:prstGeom prst="rect">
              <a:avLst/>
            </a:prstGeom>
            <a:noFill/>
            <a:ln>
              <a:noFill/>
            </a:ln>
          </p:spPr>
        </p:pic>
        <p:sp>
          <p:nvSpPr>
            <p:cNvPr id="4" name="TextBox 3"/>
            <p:cNvSpPr txBox="1"/>
            <p:nvPr/>
          </p:nvSpPr>
          <p:spPr>
            <a:xfrm>
              <a:off x="5256127" y="5165302"/>
              <a:ext cx="1046746" cy="338554"/>
            </a:xfrm>
            <a:prstGeom prst="rect">
              <a:avLst/>
            </a:prstGeom>
            <a:noFill/>
          </p:spPr>
          <p:txBody>
            <a:bodyPr wrap="square" rtlCol="0">
              <a:spAutoFit/>
            </a:bodyPr>
            <a:lstStyle/>
            <a:p>
              <a:r>
                <a:rPr lang="zh-CN" altLang="en-US" sz="1600" dirty="0">
                  <a:latin typeface="+mn-ea"/>
                  <a:ea typeface="+mn-ea"/>
                </a:rPr>
                <a:t>大信号</a:t>
              </a:r>
              <a:endParaRPr lang="en-US" sz="1600" dirty="0">
                <a:latin typeface="+mn-ea"/>
                <a:ea typeface="+mn-ea"/>
              </a:endParaRPr>
            </a:p>
          </p:txBody>
        </p:sp>
        <p:sp>
          <p:nvSpPr>
            <p:cNvPr id="14" name="TextBox 13"/>
            <p:cNvSpPr txBox="1"/>
            <p:nvPr/>
          </p:nvSpPr>
          <p:spPr>
            <a:xfrm>
              <a:off x="5188752" y="3541061"/>
              <a:ext cx="1046746" cy="338554"/>
            </a:xfrm>
            <a:prstGeom prst="rect">
              <a:avLst/>
            </a:prstGeom>
            <a:noFill/>
          </p:spPr>
          <p:txBody>
            <a:bodyPr wrap="square" rtlCol="0">
              <a:spAutoFit/>
            </a:bodyPr>
            <a:lstStyle/>
            <a:p>
              <a:r>
                <a:rPr lang="zh-CN" altLang="en-US" sz="1600" dirty="0" smtClean="0">
                  <a:latin typeface="+mn-ea"/>
                  <a:ea typeface="+mn-ea"/>
                </a:rPr>
                <a:t>次大</a:t>
              </a:r>
              <a:r>
                <a:rPr lang="zh-CN" altLang="en-US" sz="1600" dirty="0">
                  <a:latin typeface="+mn-ea"/>
                  <a:ea typeface="+mn-ea"/>
                </a:rPr>
                <a:t>信号</a:t>
              </a:r>
              <a:endParaRPr lang="en-US" sz="1600" dirty="0">
                <a:latin typeface="+mn-ea"/>
                <a:ea typeface="+mn-ea"/>
              </a:endParaRPr>
            </a:p>
          </p:txBody>
        </p:sp>
        <p:sp>
          <p:nvSpPr>
            <p:cNvPr id="15" name="TextBox 14"/>
            <p:cNvSpPr txBox="1"/>
            <p:nvPr/>
          </p:nvSpPr>
          <p:spPr>
            <a:xfrm>
              <a:off x="5131510" y="2311333"/>
              <a:ext cx="1046746" cy="338554"/>
            </a:xfrm>
            <a:prstGeom prst="rect">
              <a:avLst/>
            </a:prstGeom>
            <a:noFill/>
          </p:spPr>
          <p:txBody>
            <a:bodyPr wrap="square" rtlCol="0">
              <a:spAutoFit/>
            </a:bodyPr>
            <a:lstStyle/>
            <a:p>
              <a:r>
                <a:rPr lang="zh-CN" altLang="en-US" sz="1600" dirty="0" smtClean="0">
                  <a:latin typeface="+mn-ea"/>
                  <a:ea typeface="+mn-ea"/>
                </a:rPr>
                <a:t>串扰</a:t>
              </a:r>
              <a:endParaRPr lang="en-US" sz="1600" dirty="0">
                <a:latin typeface="+mn-ea"/>
                <a:ea typeface="+mn-ea"/>
              </a:endParaRPr>
            </a:p>
          </p:txBody>
        </p:sp>
      </p:grpSp>
      <p:sp>
        <p:nvSpPr>
          <p:cNvPr id="3" name="标题 2"/>
          <p:cNvSpPr>
            <a:spLocks noGrp="1"/>
          </p:cNvSpPr>
          <p:nvPr>
            <p:ph type="title"/>
          </p:nvPr>
        </p:nvSpPr>
        <p:spPr>
          <a:xfrm>
            <a:off x="171302" y="-38017"/>
            <a:ext cx="8362950" cy="1143000"/>
          </a:xfrm>
        </p:spPr>
        <p:txBody>
          <a:bodyPr/>
          <a:lstStyle/>
          <a:p>
            <a:pPr>
              <a:defRPr/>
            </a:pPr>
            <a:r>
              <a:rPr lang="zh-CN" altLang="en-US" sz="4000" dirty="0" smtClean="0">
                <a:solidFill>
                  <a:schemeClr val="tx1"/>
                </a:solidFill>
                <a:effectLst/>
                <a:latin typeface="Times New Roman" panose="02020603050405020304" pitchFamily="18" charset="0"/>
                <a:cs typeface="Times New Roman" panose="02020603050405020304" pitchFamily="18" charset="0"/>
              </a:rPr>
              <a:t>二维感应读出的仿真测试</a:t>
            </a:r>
            <a:endParaRPr lang="zh-CN" altLang="en-US" sz="4000" dirty="0">
              <a:solidFill>
                <a:schemeClr val="tx1"/>
              </a:solidFill>
              <a:effectLst/>
              <a:latin typeface="Times New Roman" panose="02020603050405020304" pitchFamily="18" charset="0"/>
              <a:cs typeface="Times New Roman" panose="02020603050405020304" pitchFamily="18" charset="0"/>
            </a:endParaRPr>
          </a:p>
        </p:txBody>
      </p:sp>
      <p:sp>
        <p:nvSpPr>
          <p:cNvPr id="2" name="矩形 1"/>
          <p:cNvSpPr/>
          <p:nvPr/>
        </p:nvSpPr>
        <p:spPr>
          <a:xfrm>
            <a:off x="271463" y="1244165"/>
            <a:ext cx="6121400" cy="400110"/>
          </a:xfrm>
          <a:prstGeom prst="rect">
            <a:avLst/>
          </a:prstGeom>
        </p:spPr>
        <p:txBody>
          <a:bodyPr>
            <a:spAutoFit/>
          </a:bodyPr>
          <a:lstStyle/>
          <a:p>
            <a:pPr>
              <a:defRPr/>
            </a:pPr>
            <a:r>
              <a:rPr lang="zh-CN" altLang="en-US" sz="2000" b="1" kern="100" dirty="0">
                <a:latin typeface="Times New Roman" panose="02020603050405020304" pitchFamily="18" charset="0"/>
                <a:ea typeface="+mn-ea"/>
                <a:cs typeface="Times New Roman" panose="02020603050405020304" pitchFamily="18" charset="0"/>
              </a:rPr>
              <a:t>仿真工具</a:t>
            </a:r>
            <a:r>
              <a:rPr lang="en-US" altLang="zh-CN" sz="2000" b="1" kern="100" dirty="0">
                <a:latin typeface="Times New Roman" panose="02020603050405020304" pitchFamily="18" charset="0"/>
                <a:ea typeface="+mn-ea"/>
                <a:cs typeface="Times New Roman" panose="02020603050405020304" pitchFamily="18" charset="0"/>
              </a:rPr>
              <a:t>:</a:t>
            </a:r>
            <a:r>
              <a:rPr lang="en-US" altLang="zh-CN" sz="2000" kern="100" dirty="0">
                <a:latin typeface="Times New Roman" panose="02020603050405020304" pitchFamily="18" charset="0"/>
                <a:cs typeface="Times New Roman" panose="02020603050405020304" pitchFamily="18" charset="0"/>
              </a:rPr>
              <a:t>Cadence + </a:t>
            </a:r>
            <a:r>
              <a:rPr lang="en-US" altLang="zh-CN" sz="2000" kern="100" dirty="0" smtClean="0">
                <a:latin typeface="Times New Roman" panose="02020603050405020304" pitchFamily="18" charset="0"/>
                <a:cs typeface="Times New Roman" panose="02020603050405020304" pitchFamily="18" charset="0"/>
              </a:rPr>
              <a:t>ANSYS</a:t>
            </a:r>
            <a:endParaRPr lang="en-US" altLang="zh-CN" sz="2000" kern="100" dirty="0">
              <a:latin typeface="Times New Roman" panose="02020603050405020304" pitchFamily="18" charset="0"/>
              <a:cs typeface="Times New Roman" panose="02020603050405020304" pitchFamily="18" charset="0"/>
            </a:endParaRPr>
          </a:p>
        </p:txBody>
      </p:sp>
      <p:sp>
        <p:nvSpPr>
          <p:cNvPr id="27653" name="矩形 11"/>
          <p:cNvSpPr>
            <a:spLocks noChangeArrowheads="1"/>
          </p:cNvSpPr>
          <p:nvPr/>
        </p:nvSpPr>
        <p:spPr bwMode="auto">
          <a:xfrm>
            <a:off x="324311" y="2054963"/>
            <a:ext cx="3007852" cy="26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pPr>
            <a:r>
              <a:rPr lang="zh-CN" altLang="en-US" sz="2000" dirty="0">
                <a:latin typeface="Times New Roman" panose="02020603050405020304" pitchFamily="18" charset="0"/>
                <a:cs typeface="Times New Roman" panose="02020603050405020304" pitchFamily="18" charset="0"/>
              </a:rPr>
              <a:t>最大信号感应约</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次大信号感应约</a:t>
            </a:r>
            <a:r>
              <a:rPr lang="en-US" altLang="zh-CN"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串扰约</a:t>
            </a:r>
            <a:r>
              <a:rPr lang="en-US" altLang="zh-CN" sz="2000" dirty="0">
                <a:latin typeface="Times New Roman" panose="02020603050405020304" pitchFamily="18" charset="0"/>
                <a:cs typeface="Times New Roman" panose="02020603050405020304" pitchFamily="18" charset="0"/>
              </a:rPr>
              <a:t>3</a:t>
            </a:r>
            <a:r>
              <a:rPr lang="en-US" altLang="zh-CN" sz="2000" dirty="0" smtClean="0">
                <a:latin typeface="Times New Roman" panose="02020603050405020304" pitchFamily="18" charset="0"/>
                <a:cs typeface="Times New Roman" panose="02020603050405020304" pitchFamily="18" charset="0"/>
              </a:rPr>
              <a:t>%</a:t>
            </a:r>
          </a:p>
          <a:p>
            <a:pPr eaLnBrk="1" hangingPunct="1">
              <a:spcBef>
                <a:spcPct val="0"/>
              </a:spcBef>
              <a:buClrTx/>
              <a:buSzTx/>
              <a:buNone/>
            </a:pPr>
            <a:endParaRPr lang="en-US" altLang="zh-CN" sz="20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Tx/>
              <a:buSzTx/>
              <a:buFont typeface="Wingdings" pitchFamily="2" charset="2"/>
              <a:buChar char="u"/>
            </a:pPr>
            <a:r>
              <a:rPr lang="zh-CN" altLang="en-US" sz="2000" dirty="0" smtClean="0">
                <a:latin typeface="Times New Roman" panose="02020603050405020304" pitchFamily="18" charset="0"/>
                <a:cs typeface="Times New Roman" panose="02020603050405020304" pitchFamily="18" charset="0"/>
              </a:rPr>
              <a:t>感应信号</a:t>
            </a:r>
            <a:r>
              <a:rPr lang="en-US" altLang="zh-CN" sz="2000" dirty="0" smtClean="0">
                <a:latin typeface="Times New Roman" panose="02020603050405020304" pitchFamily="18" charset="0"/>
                <a:cs typeface="Times New Roman" panose="02020603050405020304" pitchFamily="18" charset="0"/>
              </a:rPr>
              <a:t>0.75~30fC</a:t>
            </a:r>
          </a:p>
          <a:p>
            <a:pPr eaLnBrk="1" hangingPunct="1">
              <a:spcBef>
                <a:spcPct val="0"/>
              </a:spcBef>
              <a:buClrTx/>
              <a:buSzTx/>
              <a:buFont typeface="Wingdings" pitchFamily="2" charset="2"/>
              <a:buChar char="u"/>
            </a:pPr>
            <a:r>
              <a:rPr lang="zh-CN" altLang="en-US" sz="2000" dirty="0">
                <a:latin typeface="Times New Roman" panose="02020603050405020304" pitchFamily="18" charset="0"/>
                <a:cs typeface="Times New Roman" panose="02020603050405020304" pitchFamily="18" charset="0"/>
              </a:rPr>
              <a:t>噪声</a:t>
            </a:r>
            <a:r>
              <a:rPr lang="en-US" altLang="zh-CN" sz="2000" dirty="0">
                <a:latin typeface="Times New Roman" panose="02020603050405020304" pitchFamily="18" charset="0"/>
                <a:cs typeface="Times New Roman" panose="02020603050405020304" pitchFamily="18" charset="0"/>
              </a:rPr>
              <a:t>RMS &lt;0.25fC </a:t>
            </a:r>
          </a:p>
          <a:p>
            <a:pPr eaLnBrk="1" hangingPunct="1">
              <a:spcBef>
                <a:spcPct val="0"/>
              </a:spcBef>
              <a:buClrTx/>
              <a:buSzTx/>
              <a:buNone/>
            </a:pPr>
            <a:endParaRPr lang="en-US" altLang="zh-CN" sz="1800" dirty="0" smtClean="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u"/>
            </a:pPr>
            <a:endParaRPr lang="en-US" altLang="zh-CN" sz="1600" dirty="0">
              <a:latin typeface="Times New Roman" panose="02020603050405020304" pitchFamily="18" charset="0"/>
              <a:cs typeface="Times New Roman" panose="02020603050405020304" pitchFamily="18" charset="0"/>
            </a:endParaRPr>
          </a:p>
        </p:txBody>
      </p:sp>
      <p:sp>
        <p:nvSpPr>
          <p:cNvPr id="10" name="TextBox 15"/>
          <p:cNvSpPr txBox="1">
            <a:spLocks noChangeArrowheads="1"/>
          </p:cNvSpPr>
          <p:nvPr/>
        </p:nvSpPr>
        <p:spPr bwMode="auto">
          <a:xfrm>
            <a:off x="322013" y="4501049"/>
            <a:ext cx="3816350"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85750" indent="-28575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indent="0" algn="just">
              <a:defRPr/>
            </a:pP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algn="just">
              <a:buFont typeface="Wingdings" panose="05000000000000000000" pitchFamily="2" charset="2"/>
              <a:buChar char="q"/>
              <a:defRPr/>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信噪比要求更高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200"/>
              </a:spcBef>
              <a:spcAft>
                <a:spcPts val="1200"/>
              </a:spcAft>
              <a:buFont typeface="Wingdings" panose="05000000000000000000" pitchFamily="2" charset="2"/>
              <a:buChar char="q"/>
              <a:defRPr/>
            </a:pP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后端</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ADC</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精度要求</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高</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algn="just">
              <a:buFont typeface="Wingdings" panose="05000000000000000000" pitchFamily="2" charset="2"/>
              <a:buChar char="q"/>
              <a:defRPr/>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PCB</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制作工艺要求高</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pPr algn="just">
              <a:buFont typeface="Wingdings" pitchFamily="2" charset="2"/>
              <a:buChar char="l"/>
              <a:defRPr/>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TextBox 8"/>
          <p:cNvSpPr txBox="1"/>
          <p:nvPr/>
        </p:nvSpPr>
        <p:spPr>
          <a:xfrm>
            <a:off x="4873447" y="6240923"/>
            <a:ext cx="2877711" cy="307777"/>
          </a:xfrm>
          <a:prstGeom prst="rect">
            <a:avLst/>
          </a:prstGeom>
          <a:noFill/>
        </p:spPr>
        <p:txBody>
          <a:bodyPr wrap="none" rtlCol="0">
            <a:spAutoFit/>
          </a:bodyPr>
          <a:lstStyle/>
          <a:p>
            <a:r>
              <a:rPr lang="zh-CN" altLang="en-US" sz="1400" dirty="0" smtClean="0">
                <a:latin typeface="黑体" panose="02010609060101010101" pitchFamily="49" charset="-122"/>
                <a:ea typeface="黑体" panose="02010609060101010101" pitchFamily="49" charset="-122"/>
              </a:rPr>
              <a:t>二维感应编码各通道仿真输出信号</a:t>
            </a:r>
            <a:endParaRPr lang="en-US" sz="1400" dirty="0">
              <a:latin typeface="黑体" panose="02010609060101010101" pitchFamily="49" charset="-122"/>
              <a:ea typeface="黑体" panose="02010609060101010101" pitchFamily="49" charset="-122"/>
            </a:endParaRPr>
          </a:p>
        </p:txBody>
      </p:sp>
      <p:sp>
        <p:nvSpPr>
          <p:cNvPr id="12"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35</a:t>
            </a:fld>
            <a:endParaRPr lang="zh-CN" altLang="en-US" sz="1000" smtClean="0">
              <a:ea typeface="宋体" panose="02010600030101010101" pitchFamily="2" charset="-122"/>
            </a:endParaRPr>
          </a:p>
        </p:txBody>
      </p:sp>
      <p:sp>
        <p:nvSpPr>
          <p:cNvPr id="13"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26007939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3684" y="-10633"/>
            <a:ext cx="8229600" cy="1143000"/>
          </a:xfrm>
        </p:spPr>
        <p:txBody>
          <a:bodyPr/>
          <a:lstStyle/>
          <a:p>
            <a:pPr>
              <a:defRPr/>
            </a:pPr>
            <a:r>
              <a:rPr lang="zh-CN" altLang="en-US" sz="4000" dirty="0" smtClean="0">
                <a:solidFill>
                  <a:schemeClr val="tx1"/>
                </a:solidFill>
                <a:effectLst/>
              </a:rPr>
              <a:t>感应编码小结</a:t>
            </a:r>
            <a:endParaRPr lang="zh-CN" altLang="en-US" sz="4000" dirty="0">
              <a:solidFill>
                <a:schemeClr val="tx1"/>
              </a:solidFill>
              <a:effectLst/>
            </a:endParaRPr>
          </a:p>
        </p:txBody>
      </p:sp>
      <p:sp>
        <p:nvSpPr>
          <p:cNvPr id="2" name="TextBox 1"/>
          <p:cNvSpPr txBox="1"/>
          <p:nvPr/>
        </p:nvSpPr>
        <p:spPr>
          <a:xfrm>
            <a:off x="251124" y="1112670"/>
            <a:ext cx="8460480" cy="5232202"/>
          </a:xfrm>
          <a:prstGeom prst="rect">
            <a:avLst/>
          </a:prstGeom>
          <a:noFill/>
        </p:spPr>
        <p:txBody>
          <a:bodyPr wrap="square">
            <a:spAutoFit/>
          </a:bodyPr>
          <a:lstStyle/>
          <a:p>
            <a:pPr>
              <a:defRPr/>
            </a:pPr>
            <a:endParaRPr lang="en-US" altLang="zh-CN" sz="20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defRPr/>
            </a:pPr>
            <a:r>
              <a:rPr lang="zh-CN" altLang="en-US" sz="2400" dirty="0" smtClean="0">
                <a:latin typeface="黑体" panose="02010609060101010101" pitchFamily="49" charset="-122"/>
                <a:ea typeface="黑体" panose="02010609060101010101" pitchFamily="49" charset="-122"/>
              </a:rPr>
              <a:t>深入研究</a:t>
            </a:r>
            <a:endParaRPr lang="en-US" altLang="zh-CN" sz="2400" dirty="0" smtClean="0">
              <a:latin typeface="黑体" panose="02010609060101010101" pitchFamily="49" charset="-122"/>
              <a:ea typeface="黑体" panose="02010609060101010101" pitchFamily="49" charset="-122"/>
            </a:endParaRPr>
          </a:p>
          <a:p>
            <a:pPr marL="800100" lvl="1" indent="-342900">
              <a:spcAft>
                <a:spcPts val="600"/>
              </a:spcAft>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进行了数学论证，提出了两种编码规范；</a:t>
            </a:r>
            <a:endParaRPr lang="en-US" altLang="zh-CN" sz="2000" dirty="0" smtClean="0">
              <a:latin typeface="黑体" panose="02010609060101010101" pitchFamily="49" charset="-122"/>
              <a:ea typeface="黑体" panose="02010609060101010101" pitchFamily="49" charset="-122"/>
            </a:endParaRPr>
          </a:p>
          <a:p>
            <a:pPr marL="800100" lvl="1" indent="-342900">
              <a:spcAft>
                <a:spcPts val="600"/>
              </a:spcAft>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推导出任意</a:t>
            </a:r>
            <a:r>
              <a:rPr lang="en-US" altLang="zh-CN" sz="2000" dirty="0" smtClean="0">
                <a:latin typeface="黑体" panose="02010609060101010101" pitchFamily="49" charset="-122"/>
                <a:ea typeface="黑体" panose="02010609060101010101" pitchFamily="49" charset="-122"/>
              </a:rPr>
              <a:t>n</a:t>
            </a:r>
            <a:r>
              <a:rPr lang="zh-CN" altLang="en-US" sz="2000" dirty="0">
                <a:latin typeface="黑体" panose="02010609060101010101" pitchFamily="49" charset="-122"/>
                <a:ea typeface="黑体" panose="02010609060101010101" pitchFamily="49" charset="-122"/>
              </a:rPr>
              <a:t>通道编码与解码</a:t>
            </a:r>
            <a:r>
              <a:rPr lang="zh-CN" altLang="en-US" sz="2000" dirty="0" smtClean="0">
                <a:latin typeface="黑体" panose="02010609060101010101" pitchFamily="49" charset="-122"/>
                <a:ea typeface="黑体" panose="02010609060101010101" pitchFamily="49" charset="-122"/>
              </a:rPr>
              <a:t>公式</a:t>
            </a:r>
            <a:r>
              <a:rPr lang="zh-CN" altLang="en-US" sz="2000" dirty="0">
                <a:latin typeface="黑体" panose="02010609060101010101" pitchFamily="49" charset="-122"/>
                <a:ea typeface="黑体" panose="02010609060101010101" pitchFamily="49" charset="-122"/>
              </a:rPr>
              <a:t>，可快速</a:t>
            </a:r>
            <a:r>
              <a:rPr lang="zh-CN" altLang="en-US" sz="2000" dirty="0" smtClean="0">
                <a:latin typeface="黑体" panose="02010609060101010101" pitchFamily="49" charset="-122"/>
                <a:ea typeface="黑体" panose="02010609060101010101" pitchFamily="49" charset="-122"/>
              </a:rPr>
              <a:t>准确解码</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800100" lvl="1" indent="-342900">
              <a:spcAft>
                <a:spcPts val="600"/>
              </a:spcAft>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通过仿真和模拟测试，分析了感应编码一维、二维读出可行性；</a:t>
            </a:r>
            <a:endParaRPr lang="en-US" altLang="zh-CN" sz="2000" dirty="0" smtClean="0">
              <a:latin typeface="黑体" panose="02010609060101010101" pitchFamily="49" charset="-122"/>
              <a:ea typeface="黑体" panose="02010609060101010101" pitchFamily="49" charset="-122"/>
            </a:endParaRPr>
          </a:p>
          <a:p>
            <a:pPr marL="800100" lvl="1" indent="-342900">
              <a:spcAft>
                <a:spcPts val="600"/>
              </a:spcAft>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完成了感应编码读出验证板设计；</a:t>
            </a:r>
            <a:endParaRPr lang="en-US" altLang="zh-CN" sz="20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p"/>
              <a:defRPr/>
            </a:pPr>
            <a:endParaRPr lang="en-US" altLang="zh-CN" sz="2000" dirty="0" smtClean="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v"/>
              <a:defRPr/>
            </a:pPr>
            <a:r>
              <a:rPr lang="zh-CN" altLang="en-US" sz="2400" dirty="0">
                <a:latin typeface="黑体" panose="02010609060101010101" pitchFamily="49" charset="-122"/>
                <a:ea typeface="黑体" panose="02010609060101010101" pitchFamily="49" charset="-122"/>
              </a:rPr>
              <a:t>优点：减少大量电子学</a:t>
            </a:r>
            <a:r>
              <a:rPr lang="zh-CN" altLang="en-US" sz="2400" dirty="0" smtClean="0">
                <a:latin typeface="黑体" panose="02010609060101010101" pitchFamily="49" charset="-122"/>
                <a:ea typeface="黑体" panose="02010609060101010101" pitchFamily="49" charset="-122"/>
              </a:rPr>
              <a:t>通道 </a:t>
            </a:r>
            <a:endParaRPr lang="en-US" altLang="zh-CN" sz="2400" dirty="0" smtClean="0">
              <a:latin typeface="黑体" panose="02010609060101010101" pitchFamily="49" charset="-122"/>
              <a:ea typeface="黑体" panose="02010609060101010101" pitchFamily="49" charset="-122"/>
            </a:endParaRPr>
          </a:p>
          <a:p>
            <a:pPr>
              <a:defRPr/>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a:t>
            </a:r>
            <a:r>
              <a:rPr lang="zh-CN" altLang="en-US" dirty="0" smtClean="0">
                <a:latin typeface="宋体" panose="02010600030101010101" pitchFamily="2" charset="-122"/>
              </a:rPr>
              <a:t>理论上</a:t>
            </a:r>
            <a:r>
              <a:rPr lang="zh-CN" altLang="en-US" dirty="0">
                <a:latin typeface="宋体" panose="02010600030101010101" pitchFamily="2" charset="-122"/>
              </a:rPr>
              <a:t>，</a:t>
            </a:r>
            <a:r>
              <a:rPr lang="en-US" altLang="zh-CN" dirty="0">
                <a:latin typeface="宋体" panose="02010600030101010101" pitchFamily="2" charset="-122"/>
              </a:rPr>
              <a:t>n</a:t>
            </a:r>
            <a:r>
              <a:rPr lang="zh-CN" altLang="en-US" dirty="0">
                <a:latin typeface="宋体" panose="02010600030101010101" pitchFamily="2" charset="-122"/>
              </a:rPr>
              <a:t>通道可编码读出</a:t>
            </a:r>
            <a:r>
              <a:rPr lang="en-US" altLang="zh-CN" dirty="0">
                <a:latin typeface="宋体" panose="02010600030101010101" pitchFamily="2" charset="-122"/>
              </a:rPr>
              <a:t>n(n-1)</a:t>
            </a:r>
            <a:r>
              <a:rPr lang="zh-CN" altLang="en-US" dirty="0">
                <a:latin typeface="宋体" panose="02010600030101010101" pitchFamily="2" charset="-122"/>
              </a:rPr>
              <a:t>个读出</a:t>
            </a:r>
            <a:r>
              <a:rPr lang="zh-CN" altLang="en-US" dirty="0" smtClean="0">
                <a:latin typeface="宋体" panose="02010600030101010101" pitchFamily="2" charset="-122"/>
              </a:rPr>
              <a:t>条</a:t>
            </a:r>
            <a:endParaRPr lang="en-US" altLang="zh-CN" dirty="0" smtClean="0">
              <a:latin typeface="宋体" panose="02010600030101010101" pitchFamily="2" charset="-122"/>
            </a:endParaRPr>
          </a:p>
          <a:p>
            <a:pPr>
              <a:defRPr/>
            </a:pPr>
            <a:endParaRPr lang="en-US" altLang="zh-CN" sz="1000" kern="100" dirty="0">
              <a:solidFill>
                <a:srgbClr val="7030A0"/>
              </a:solidFill>
              <a:latin typeface="+mn-ea"/>
              <a:ea typeface="+mn-ea"/>
              <a:cs typeface="Times New Roman"/>
            </a:endParaRPr>
          </a:p>
          <a:p>
            <a:pPr marL="342900" indent="-342900">
              <a:buFont typeface="Wingdings" panose="05000000000000000000" pitchFamily="2" charset="2"/>
              <a:buChar char="q"/>
              <a:defRPr/>
            </a:pPr>
            <a:r>
              <a:rPr lang="zh-CN" altLang="en-US" sz="2400" dirty="0">
                <a:latin typeface="黑体" panose="02010609060101010101" pitchFamily="49" charset="-122"/>
                <a:ea typeface="黑体" panose="02010609060101010101" pitchFamily="49" charset="-122"/>
              </a:rPr>
              <a:t>不足：</a:t>
            </a:r>
            <a:endParaRPr lang="en-US" altLang="zh-CN" sz="2400" dirty="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信噪比变差</a:t>
            </a:r>
            <a:endParaRPr lang="en-US" altLang="zh-CN" sz="2000" dirty="0" smtClean="0">
              <a:latin typeface="黑体" panose="02010609060101010101" pitchFamily="49" charset="-122"/>
              <a:ea typeface="黑体" panose="02010609060101010101" pitchFamily="49" charset="-122"/>
            </a:endParaRPr>
          </a:p>
          <a:p>
            <a:pPr lvl="1">
              <a:defRPr/>
            </a:pPr>
            <a:r>
              <a:rPr lang="zh-CN" altLang="en-US" dirty="0">
                <a:latin typeface="宋体" panose="02010600030101010101" pitchFamily="2" charset="-122"/>
              </a:rPr>
              <a:t>感应分除，信号变</a:t>
            </a:r>
            <a:r>
              <a:rPr lang="zh-CN" altLang="en-US" dirty="0" smtClean="0">
                <a:latin typeface="宋体" panose="02010600030101010101" pitchFamily="2" charset="-122"/>
              </a:rPr>
              <a:t>小；编码</a:t>
            </a:r>
            <a:r>
              <a:rPr lang="zh-CN" altLang="en-US" dirty="0">
                <a:latin typeface="宋体" panose="02010600030101010101" pitchFamily="2" charset="-122"/>
              </a:rPr>
              <a:t>合并，噪声变</a:t>
            </a:r>
            <a:r>
              <a:rPr lang="zh-CN" altLang="en-US" dirty="0" smtClean="0">
                <a:latin typeface="宋体" panose="02010600030101010101" pitchFamily="2" charset="-122"/>
              </a:rPr>
              <a:t>大；噪声</a:t>
            </a:r>
            <a:r>
              <a:rPr lang="en-US" altLang="zh-CN" dirty="0" smtClean="0">
                <a:latin typeface="Times New Roman" panose="02020603050405020304" pitchFamily="18" charset="0"/>
                <a:cs typeface="Times New Roman" panose="02020603050405020304" pitchFamily="18" charset="0"/>
              </a:rPr>
              <a:t>RMS </a:t>
            </a:r>
            <a:r>
              <a:rPr lang="en-US" altLang="zh-CN" dirty="0">
                <a:latin typeface="Times New Roman" panose="02020603050405020304" pitchFamily="18" charset="0"/>
                <a:cs typeface="Times New Roman" panose="02020603050405020304" pitchFamily="18" charset="0"/>
              </a:rPr>
              <a:t>&lt;0.25fC </a:t>
            </a:r>
            <a:endParaRPr lang="en-US" altLang="zh-CN" dirty="0">
              <a:latin typeface="宋体" panose="02010600030101010101" pitchFamily="2" charset="-122"/>
            </a:endParaRPr>
          </a:p>
          <a:p>
            <a:pPr marL="800100" lvl="1" indent="-342900">
              <a:spcBef>
                <a:spcPts val="600"/>
              </a:spcBef>
              <a:buFont typeface="Wingdings" panose="05000000000000000000" pitchFamily="2" charset="2"/>
              <a:buChar char="Ø"/>
              <a:defRPr/>
            </a:pPr>
            <a:r>
              <a:rPr lang="en-US" altLang="zh-CN" sz="2000" dirty="0" smtClean="0">
                <a:latin typeface="黑体" panose="02010609060101010101" pitchFamily="49" charset="-122"/>
                <a:ea typeface="黑体" panose="02010609060101010101" pitchFamily="49" charset="-122"/>
              </a:rPr>
              <a:t>PCB</a:t>
            </a:r>
            <a:r>
              <a:rPr lang="zh-CN" altLang="en-US" sz="2000" dirty="0" smtClean="0">
                <a:latin typeface="黑体" panose="02010609060101010101" pitchFamily="49" charset="-122"/>
                <a:ea typeface="黑体" panose="02010609060101010101" pitchFamily="49" charset="-122"/>
              </a:rPr>
              <a:t>设计变复杂</a:t>
            </a:r>
            <a:endParaRPr lang="en-US" altLang="zh-CN" sz="2000" dirty="0" smtClean="0">
              <a:latin typeface="黑体" panose="02010609060101010101" pitchFamily="49" charset="-122"/>
              <a:ea typeface="黑体" panose="02010609060101010101" pitchFamily="49" charset="-122"/>
            </a:endParaRPr>
          </a:p>
          <a:p>
            <a:pPr marL="800100" lvl="1" indent="-342900">
              <a:spcBef>
                <a:spcPts val="600"/>
              </a:spcBef>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单位</a:t>
            </a:r>
            <a:r>
              <a:rPr lang="zh-CN" altLang="en-US" sz="2000" dirty="0">
                <a:latin typeface="黑体" panose="02010609060101010101" pitchFamily="49" charset="-122"/>
                <a:ea typeface="黑体" panose="02010609060101010101" pitchFamily="49" charset="-122"/>
              </a:rPr>
              <a:t>面积计数率下降，不能鉴别多事例</a:t>
            </a:r>
            <a:r>
              <a:rPr lang="zh-CN" altLang="en-US" sz="2000" dirty="0" smtClean="0">
                <a:latin typeface="黑体" panose="02010609060101010101" pitchFamily="49" charset="-122"/>
                <a:ea typeface="黑体" panose="02010609060101010101" pitchFamily="49" charset="-122"/>
              </a:rPr>
              <a:t>同时击中</a:t>
            </a:r>
            <a:endParaRPr lang="en-US" altLang="zh-CN" sz="2000" dirty="0" smtClean="0">
              <a:latin typeface="黑体" panose="02010609060101010101" pitchFamily="49" charset="-122"/>
              <a:ea typeface="黑体" panose="02010609060101010101" pitchFamily="49" charset="-122"/>
            </a:endParaRPr>
          </a:p>
        </p:txBody>
      </p:sp>
      <p:sp>
        <p:nvSpPr>
          <p:cNvPr id="6"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36</a:t>
            </a:fld>
            <a:endParaRPr lang="zh-CN" altLang="en-US" sz="1000" smtClean="0">
              <a:ea typeface="宋体" panose="02010600030101010101" pitchFamily="2" charset="-122"/>
            </a:endParaRPr>
          </a:p>
        </p:txBody>
      </p:sp>
      <p:sp>
        <p:nvSpPr>
          <p:cNvPr id="8"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1498879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a:xfrm>
            <a:off x="457200" y="1904638"/>
            <a:ext cx="8229600" cy="4525962"/>
          </a:xfrm>
        </p:spPr>
        <p:txBody>
          <a:bodyPr/>
          <a:lstStyle/>
          <a:p>
            <a:pPr eaLnBrk="1" hangingPunct="1">
              <a:lnSpc>
                <a:spcPct val="200000"/>
              </a:lnSpc>
            </a:pPr>
            <a:r>
              <a:rPr kumimoji="1" lang="zh-CN" altLang="en-US" sz="2800" dirty="0">
                <a:solidFill>
                  <a:schemeClr val="tx1">
                    <a:lumMod val="95000"/>
                    <a:lumOff val="5000"/>
                  </a:schemeClr>
                </a:solidFill>
              </a:rPr>
              <a:t>读出原理</a:t>
            </a:r>
            <a:endParaRPr kumimoji="1" lang="en-US" altLang="zh-CN" sz="2800" dirty="0">
              <a:solidFill>
                <a:schemeClr val="tx1">
                  <a:lumMod val="95000"/>
                  <a:lumOff val="5000"/>
                </a:schemeClr>
              </a:solidFill>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编码规范与解码</a:t>
            </a:r>
            <a:r>
              <a:rPr kumimoji="1" lang="zh-CN" altLang="en-US" sz="2800" dirty="0">
                <a:solidFill>
                  <a:schemeClr val="tx1">
                    <a:lumMod val="95000"/>
                    <a:lumOff val="5000"/>
                  </a:schemeClr>
                </a:solidFill>
                <a:sym typeface="Wingdings 2" panose="05020102010507070707" pitchFamily="18" charset="2"/>
              </a:rPr>
              <a:t>算法</a:t>
            </a:r>
            <a:endParaRPr kumimoji="1" lang="en-US" altLang="zh-CN" sz="2800" dirty="0" smtClean="0">
              <a:solidFill>
                <a:schemeClr val="tx1">
                  <a:lumMod val="95000"/>
                  <a:lumOff val="5000"/>
                </a:schemeClr>
              </a:solidFill>
              <a:sym typeface="Wingdings 2" panose="05020102010507070707" pitchFamily="18" charset="2"/>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基于</a:t>
            </a:r>
            <a:r>
              <a:rPr kumimoji="1" lang="en-US" altLang="zh-CN" sz="2800" dirty="0" smtClean="0">
                <a:solidFill>
                  <a:schemeClr val="tx1">
                    <a:lumMod val="95000"/>
                    <a:lumOff val="5000"/>
                  </a:schemeClr>
                </a:solidFill>
                <a:sym typeface="Wingdings 2" panose="05020102010507070707" pitchFamily="18" charset="2"/>
              </a:rPr>
              <a:t>THGEM</a:t>
            </a:r>
            <a:r>
              <a:rPr kumimoji="1" lang="zh-CN" altLang="en-US" sz="2800" dirty="0" smtClean="0">
                <a:solidFill>
                  <a:schemeClr val="tx1">
                    <a:lumMod val="95000"/>
                    <a:lumOff val="5000"/>
                  </a:schemeClr>
                </a:solidFill>
                <a:sym typeface="Wingdings 2" panose="05020102010507070707" pitchFamily="18" charset="2"/>
              </a:rPr>
              <a:t>的直接编码设计</a:t>
            </a:r>
            <a:endParaRPr kumimoji="1" lang="en-US" altLang="zh-CN" sz="2800" dirty="0" smtClean="0">
              <a:solidFill>
                <a:schemeClr val="tx1">
                  <a:lumMod val="95000"/>
                  <a:lumOff val="5000"/>
                </a:schemeClr>
              </a:solidFill>
              <a:sym typeface="Wingdings 2" panose="05020102010507070707" pitchFamily="18" charset="2"/>
            </a:endParaRPr>
          </a:p>
          <a:p>
            <a:pPr eaLnBrk="1" hangingPunct="1">
              <a:lnSpc>
                <a:spcPct val="200000"/>
              </a:lnSpc>
            </a:pPr>
            <a:r>
              <a:rPr lang="zh-CN" altLang="en-US" sz="2800" dirty="0" smtClean="0">
                <a:solidFill>
                  <a:schemeClr val="tx1">
                    <a:lumMod val="95000"/>
                    <a:lumOff val="5000"/>
                  </a:schemeClr>
                </a:solidFill>
              </a:rPr>
              <a:t>小结</a:t>
            </a:r>
            <a:endParaRPr lang="en-US" altLang="zh-CN" sz="2800" dirty="0">
              <a:solidFill>
                <a:schemeClr val="tx1">
                  <a:lumMod val="95000"/>
                  <a:lumOff val="5000"/>
                </a:schemeClr>
              </a:solidFill>
            </a:endParaRPr>
          </a:p>
        </p:txBody>
      </p:sp>
      <p:sp>
        <p:nvSpPr>
          <p:cNvPr id="3" name="标题 2"/>
          <p:cNvSpPr>
            <a:spLocks noGrp="1"/>
          </p:cNvSpPr>
          <p:nvPr>
            <p:ph type="title"/>
          </p:nvPr>
        </p:nvSpPr>
        <p:spPr>
          <a:xfrm>
            <a:off x="176397" y="118136"/>
            <a:ext cx="8229600" cy="796925"/>
          </a:xfrm>
        </p:spPr>
        <p:txBody>
          <a:bodyPr/>
          <a:lstStyle/>
          <a:p>
            <a:pPr eaLnBrk="1" fontAlgn="auto" hangingPunct="1">
              <a:spcAft>
                <a:spcPts val="0"/>
              </a:spcAft>
              <a:defRPr/>
            </a:pPr>
            <a:r>
              <a:rPr lang="zh-CN" altLang="en-US" dirty="0" smtClean="0">
                <a:solidFill>
                  <a:schemeClr val="tx1"/>
                </a:solidFill>
                <a:effectLst/>
              </a:rPr>
              <a:t>直接编码读出原理及设计</a:t>
            </a:r>
            <a:endParaRPr lang="zh-CN"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37</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40448334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5"/>
          <p:cNvSpPr txBox="1">
            <a:spLocks noChangeArrowheads="1"/>
          </p:cNvSpPr>
          <p:nvPr/>
        </p:nvSpPr>
        <p:spPr bwMode="auto">
          <a:xfrm>
            <a:off x="159379" y="135748"/>
            <a:ext cx="4289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latin typeface="黑体" panose="02010609060101010101" pitchFamily="49" charset="-122"/>
                <a:ea typeface="黑体" panose="02010609060101010101" pitchFamily="49" charset="-122"/>
                <a:cs typeface="+mj-cs"/>
              </a:rPr>
              <a:t>直接编码</a:t>
            </a:r>
            <a:r>
              <a:rPr lang="zh-CN" altLang="en-US" sz="4000" b="1" dirty="0">
                <a:latin typeface="黑体" panose="02010609060101010101" pitchFamily="49" charset="-122"/>
                <a:ea typeface="黑体" panose="02010609060101010101" pitchFamily="49" charset="-122"/>
                <a:cs typeface="+mj-cs"/>
              </a:rPr>
              <a:t>读出原理</a:t>
            </a:r>
          </a:p>
        </p:txBody>
      </p:sp>
      <p:sp>
        <p:nvSpPr>
          <p:cNvPr id="15364" name="TextBox 5"/>
          <p:cNvSpPr txBox="1">
            <a:spLocks noChangeArrowheads="1"/>
          </p:cNvSpPr>
          <p:nvPr/>
        </p:nvSpPr>
        <p:spPr bwMode="auto">
          <a:xfrm>
            <a:off x="240349" y="1128565"/>
            <a:ext cx="748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2000" kern="100" dirty="0" smtClean="0">
                <a:latin typeface="+mn-ea"/>
                <a:ea typeface="+mn-ea"/>
                <a:cs typeface="Times New Roman"/>
              </a:rPr>
              <a:t>通常情况下，一个事例信号击中在至少两个相邻条上</a:t>
            </a:r>
            <a:endParaRPr lang="en-US" altLang="zh-CN" sz="2000" kern="100" dirty="0" smtClean="0">
              <a:latin typeface="+mn-ea"/>
              <a:ea typeface="+mn-ea"/>
              <a:cs typeface="Times New Roman"/>
            </a:endParaRPr>
          </a:p>
        </p:txBody>
      </p:sp>
      <p:sp>
        <p:nvSpPr>
          <p:cNvPr id="15395" name="TextBox 5"/>
          <p:cNvSpPr txBox="1">
            <a:spLocks noChangeArrowheads="1"/>
          </p:cNvSpPr>
          <p:nvPr/>
        </p:nvSpPr>
        <p:spPr bwMode="auto">
          <a:xfrm>
            <a:off x="240347" y="5703545"/>
            <a:ext cx="630483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spcAft>
                <a:spcPts val="600"/>
              </a:spcAft>
              <a:buFont typeface="Wingdings" panose="05000000000000000000" pitchFamily="2" charset="2"/>
              <a:buChar char="q"/>
              <a:defRPr/>
            </a:pPr>
            <a:r>
              <a:rPr lang="zh-CN" altLang="en-US" sz="2000" kern="100" dirty="0" smtClean="0">
                <a:latin typeface="+mn-ea"/>
                <a:ea typeface="+mn-ea"/>
                <a:cs typeface="Times New Roman"/>
              </a:rPr>
              <a:t>要求：任何两个相邻通道的</a:t>
            </a:r>
            <a:r>
              <a:rPr lang="zh-CN" altLang="en-US" sz="2000" b="1" kern="100" dirty="0" smtClean="0">
                <a:solidFill>
                  <a:srgbClr val="FF0000"/>
                </a:solidFill>
                <a:latin typeface="+mn-ea"/>
                <a:ea typeface="+mn-ea"/>
                <a:cs typeface="Times New Roman"/>
              </a:rPr>
              <a:t>无序</a:t>
            </a:r>
            <a:r>
              <a:rPr lang="zh-CN" altLang="en-US" sz="2000" kern="100" dirty="0" smtClean="0">
                <a:latin typeface="+mn-ea"/>
                <a:ea typeface="+mn-ea"/>
                <a:cs typeface="Times New Roman"/>
              </a:rPr>
              <a:t>组合最多出现一次</a:t>
            </a:r>
            <a:endParaRPr lang="en-US" altLang="zh-CN" sz="2000" kern="100" dirty="0" smtClean="0">
              <a:latin typeface="宋体" panose="02010600030101010101" pitchFamily="2" charset="-122"/>
              <a:cs typeface="Times New Roman"/>
            </a:endParaRPr>
          </a:p>
          <a:p>
            <a:pPr marL="342900" indent="-342900">
              <a:spcBef>
                <a:spcPts val="600"/>
              </a:spcBef>
              <a:buFont typeface="Wingdings" panose="05000000000000000000" pitchFamily="2" charset="2"/>
              <a:buChar char="q"/>
              <a:defRPr/>
            </a:pPr>
            <a:r>
              <a:rPr lang="zh-CN" altLang="en-US" sz="2000" kern="100" dirty="0" smtClean="0">
                <a:latin typeface="+mn-ea"/>
                <a:ea typeface="+mn-ea"/>
                <a:cs typeface="Times New Roman"/>
              </a:rPr>
              <a:t>对</a:t>
            </a:r>
            <a:r>
              <a:rPr lang="en-US" altLang="zh-CN" sz="2000" kern="100" dirty="0" smtClean="0">
                <a:latin typeface="+mn-ea"/>
                <a:ea typeface="+mn-ea"/>
                <a:cs typeface="Times New Roman"/>
              </a:rPr>
              <a:t>n</a:t>
            </a:r>
            <a:r>
              <a:rPr lang="zh-CN" altLang="en-US" sz="2000" kern="100" dirty="0" smtClean="0">
                <a:latin typeface="+mn-ea"/>
                <a:ea typeface="+mn-ea"/>
                <a:cs typeface="Times New Roman"/>
              </a:rPr>
              <a:t>通道，是否存在满足这种编码？</a:t>
            </a:r>
            <a:endParaRPr lang="en-US" altLang="zh-CN" dirty="0" smtClean="0">
              <a:latin typeface="+mn-ea"/>
              <a:ea typeface="+mn-ea"/>
            </a:endParaRPr>
          </a:p>
        </p:txBody>
      </p:sp>
      <p:sp>
        <p:nvSpPr>
          <p:cNvPr id="29707" name="矩形 7"/>
          <p:cNvSpPr>
            <a:spLocks noChangeArrowheads="1"/>
          </p:cNvSpPr>
          <p:nvPr/>
        </p:nvSpPr>
        <p:spPr bwMode="auto">
          <a:xfrm>
            <a:off x="7161581" y="5702524"/>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600" dirty="0" smtClean="0">
                <a:latin typeface="+mn-ea"/>
                <a:ea typeface="+mn-ea"/>
                <a:cs typeface="Times New Roman" pitchFamily="18" charset="0"/>
              </a:rPr>
              <a:t>解码</a:t>
            </a:r>
            <a:r>
              <a:rPr lang="zh-CN" altLang="en-US" sz="1600" dirty="0">
                <a:latin typeface="+mn-ea"/>
                <a:ea typeface="+mn-ea"/>
                <a:cs typeface="Times New Roman" pitchFamily="18" charset="0"/>
              </a:rPr>
              <a:t>表</a:t>
            </a:r>
          </a:p>
        </p:txBody>
      </p:sp>
      <p:sp>
        <p:nvSpPr>
          <p:cNvPr id="3" name="Rectangle 44"/>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2297952407"/>
              </p:ext>
            </p:extLst>
          </p:nvPr>
        </p:nvGraphicFramePr>
        <p:xfrm>
          <a:off x="5994978" y="2321276"/>
          <a:ext cx="2961808" cy="3364027"/>
        </p:xfrm>
        <a:graphic>
          <a:graphicData uri="http://schemas.openxmlformats.org/drawingml/2006/table">
            <a:tbl>
              <a:tblPr firstRow="1" firstCol="1" bandRow="1">
                <a:tableStyleId>{5C22544A-7EE6-4342-B048-85BDC9FD1C3A}</a:tableStyleId>
              </a:tblPr>
              <a:tblGrid>
                <a:gridCol w="1670033"/>
                <a:gridCol w="1291775"/>
              </a:tblGrid>
              <a:tr h="410541">
                <a:tc>
                  <a:txBody>
                    <a:bodyPr/>
                    <a:lstStyle/>
                    <a:p>
                      <a:pPr algn="just">
                        <a:spcAft>
                          <a:spcPts val="0"/>
                        </a:spcAft>
                        <a:tabLst>
                          <a:tab pos="266700" algn="l"/>
                        </a:tabLst>
                      </a:pPr>
                      <a:r>
                        <a:rPr lang="en-US" sz="1200" kern="100" dirty="0">
                          <a:effectLst/>
                        </a:rPr>
                        <a:t>X: </a:t>
                      </a:r>
                      <a:endParaRPr lang="en-US" sz="1200" kern="100" dirty="0" smtClean="0">
                        <a:effectLst/>
                      </a:endParaRPr>
                    </a:p>
                    <a:p>
                      <a:pPr algn="just">
                        <a:spcAft>
                          <a:spcPts val="0"/>
                        </a:spcAft>
                        <a:tabLst>
                          <a:tab pos="266700" algn="l"/>
                        </a:tabLst>
                      </a:pPr>
                      <a:r>
                        <a:rPr lang="en-US" altLang="zh-CN" sz="1200" kern="100" dirty="0" smtClean="0">
                          <a:effectLst/>
                        </a:rPr>
                        <a:t>Encoding </a:t>
                      </a:r>
                      <a:r>
                        <a:rPr lang="en-US" sz="1200" kern="100" dirty="0" smtClean="0">
                          <a:effectLst/>
                        </a:rPr>
                        <a:t>channels</a:t>
                      </a:r>
                      <a:endParaRPr lang="en-US" sz="12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200" kern="100" dirty="0">
                          <a:effectLst/>
                        </a:rPr>
                        <a:t>Y: </a:t>
                      </a:r>
                      <a:endParaRPr lang="en-US" sz="1200" kern="100" dirty="0" smtClean="0">
                        <a:effectLst/>
                      </a:endParaRPr>
                    </a:p>
                    <a:p>
                      <a:pPr algn="ctr">
                        <a:spcAft>
                          <a:spcPts val="0"/>
                        </a:spcAft>
                        <a:tabLst>
                          <a:tab pos="266700" algn="l"/>
                        </a:tabLst>
                      </a:pPr>
                      <a:r>
                        <a:rPr lang="en-US" sz="1200" kern="100" dirty="0" smtClean="0">
                          <a:effectLst/>
                        </a:rPr>
                        <a:t>hit </a:t>
                      </a:r>
                      <a:r>
                        <a:rPr lang="en-US" sz="1200" kern="100" dirty="0">
                          <a:effectLst/>
                        </a:rPr>
                        <a:t>strips</a:t>
                      </a:r>
                      <a:endParaRPr lang="en-US" sz="1200" kern="100" dirty="0">
                        <a:effectLst/>
                        <a:latin typeface="Times New Roman"/>
                        <a:ea typeface="宋体"/>
                      </a:endParaRPr>
                    </a:p>
                  </a:txBody>
                  <a:tcPr marL="68607" marR="68607" marT="0" marB="0"/>
                </a:tc>
              </a:tr>
              <a:tr h="287067">
                <a:tc>
                  <a:txBody>
                    <a:bodyPr/>
                    <a:lstStyle/>
                    <a:p>
                      <a:pPr algn="ctr">
                        <a:spcAft>
                          <a:spcPts val="0"/>
                        </a:spcAft>
                        <a:tabLst>
                          <a:tab pos="266700" algn="l"/>
                        </a:tabLst>
                      </a:pPr>
                      <a:r>
                        <a:rPr lang="en-US" sz="1800" kern="100" dirty="0">
                          <a:effectLst/>
                        </a:rPr>
                        <a:t>1,2</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dirty="0">
                          <a:effectLst/>
                        </a:rPr>
                        <a:t>1,2</a:t>
                      </a:r>
                      <a:endParaRPr lang="en-US" sz="1800" kern="100" dirty="0">
                        <a:effectLst/>
                        <a:latin typeface="Times New Roman"/>
                        <a:ea typeface="宋体"/>
                      </a:endParaRPr>
                    </a:p>
                  </a:txBody>
                  <a:tcPr marL="68607" marR="68607" marT="0" marB="0"/>
                </a:tc>
              </a:tr>
              <a:tr h="297419">
                <a:tc>
                  <a:txBody>
                    <a:bodyPr/>
                    <a:lstStyle/>
                    <a:p>
                      <a:pPr algn="ctr">
                        <a:spcAft>
                          <a:spcPts val="0"/>
                        </a:spcAft>
                        <a:tabLst>
                          <a:tab pos="266700" algn="l"/>
                        </a:tabLst>
                      </a:pPr>
                      <a:r>
                        <a:rPr lang="en-US" sz="1800" kern="100" dirty="0">
                          <a:effectLst/>
                        </a:rPr>
                        <a:t>2,3</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dirty="0">
                          <a:effectLst/>
                        </a:rPr>
                        <a:t>2,3</a:t>
                      </a:r>
                      <a:endParaRPr lang="en-US" sz="1800" kern="100" dirty="0">
                        <a:effectLst/>
                        <a:latin typeface="Times New Roman"/>
                        <a:ea typeface="宋体"/>
                      </a:endParaRPr>
                    </a:p>
                  </a:txBody>
                  <a:tcPr marL="68607" marR="68607" marT="0" marB="0"/>
                </a:tc>
              </a:tr>
              <a:tr h="287067">
                <a:tc>
                  <a:txBody>
                    <a:bodyPr/>
                    <a:lstStyle/>
                    <a:p>
                      <a:pPr algn="ctr">
                        <a:spcAft>
                          <a:spcPts val="0"/>
                        </a:spcAft>
                        <a:tabLst>
                          <a:tab pos="266700" algn="l"/>
                        </a:tabLst>
                      </a:pPr>
                      <a:r>
                        <a:rPr lang="en-US" sz="1800" kern="100" dirty="0">
                          <a:effectLst/>
                        </a:rPr>
                        <a:t>3,4</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dirty="0">
                          <a:effectLst/>
                        </a:rPr>
                        <a:t>3,4</a:t>
                      </a:r>
                      <a:endParaRPr lang="en-US" sz="1800" kern="100" dirty="0">
                        <a:effectLst/>
                        <a:latin typeface="Times New Roman"/>
                        <a:ea typeface="宋体"/>
                      </a:endParaRPr>
                    </a:p>
                  </a:txBody>
                  <a:tcPr marL="68607" marR="68607" marT="0" marB="0"/>
                </a:tc>
              </a:tr>
              <a:tr h="297419">
                <a:tc>
                  <a:txBody>
                    <a:bodyPr/>
                    <a:lstStyle/>
                    <a:p>
                      <a:pPr algn="ctr">
                        <a:spcAft>
                          <a:spcPts val="0"/>
                        </a:spcAft>
                        <a:tabLst>
                          <a:tab pos="266700" algn="l"/>
                        </a:tabLst>
                      </a:pPr>
                      <a:r>
                        <a:rPr lang="en-US" sz="1800" kern="100" dirty="0">
                          <a:effectLst/>
                        </a:rPr>
                        <a:t>4,5</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dirty="0">
                          <a:effectLst/>
                        </a:rPr>
                        <a:t>4,5</a:t>
                      </a:r>
                      <a:endParaRPr lang="en-US" sz="1800" kern="100" dirty="0">
                        <a:effectLst/>
                        <a:latin typeface="Times New Roman"/>
                        <a:ea typeface="宋体"/>
                      </a:endParaRPr>
                    </a:p>
                  </a:txBody>
                  <a:tcPr marL="68607" marR="68607" marT="0" marB="0"/>
                </a:tc>
              </a:tr>
              <a:tr h="297419">
                <a:tc>
                  <a:txBody>
                    <a:bodyPr/>
                    <a:lstStyle/>
                    <a:p>
                      <a:pPr algn="ctr">
                        <a:spcAft>
                          <a:spcPts val="0"/>
                        </a:spcAft>
                        <a:tabLst>
                          <a:tab pos="266700" algn="l"/>
                        </a:tabLst>
                      </a:pPr>
                      <a:r>
                        <a:rPr lang="en-US" sz="1800" kern="100" dirty="0">
                          <a:effectLst/>
                        </a:rPr>
                        <a:t>5,1</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dirty="0">
                          <a:effectLst/>
                        </a:rPr>
                        <a:t>5,6</a:t>
                      </a:r>
                      <a:endParaRPr lang="en-US" sz="1800" kern="100" dirty="0">
                        <a:effectLst/>
                        <a:latin typeface="Times New Roman"/>
                        <a:ea typeface="宋体"/>
                      </a:endParaRPr>
                    </a:p>
                  </a:txBody>
                  <a:tcPr marL="68607" marR="68607" marT="0" marB="0"/>
                </a:tc>
              </a:tr>
              <a:tr h="297419">
                <a:tc>
                  <a:txBody>
                    <a:bodyPr/>
                    <a:lstStyle/>
                    <a:p>
                      <a:pPr algn="ctr">
                        <a:spcAft>
                          <a:spcPts val="0"/>
                        </a:spcAft>
                        <a:tabLst>
                          <a:tab pos="266700" algn="l"/>
                        </a:tabLst>
                      </a:pPr>
                      <a:r>
                        <a:rPr lang="en-US" sz="1800" kern="100" dirty="0">
                          <a:effectLst/>
                        </a:rPr>
                        <a:t>1,3</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dirty="0">
                          <a:effectLst/>
                        </a:rPr>
                        <a:t>6,7</a:t>
                      </a:r>
                      <a:endParaRPr lang="en-US" sz="1800" kern="100" dirty="0">
                        <a:effectLst/>
                        <a:latin typeface="Times New Roman"/>
                        <a:ea typeface="宋体"/>
                      </a:endParaRPr>
                    </a:p>
                  </a:txBody>
                  <a:tcPr marL="68607" marR="68607" marT="0" marB="0"/>
                </a:tc>
              </a:tr>
              <a:tr h="297419">
                <a:tc>
                  <a:txBody>
                    <a:bodyPr/>
                    <a:lstStyle/>
                    <a:p>
                      <a:pPr algn="ctr">
                        <a:spcAft>
                          <a:spcPts val="0"/>
                        </a:spcAft>
                        <a:tabLst>
                          <a:tab pos="266700" algn="l"/>
                        </a:tabLst>
                      </a:pPr>
                      <a:r>
                        <a:rPr lang="en-US" sz="1800" kern="100" dirty="0">
                          <a:effectLst/>
                        </a:rPr>
                        <a:t>3,5</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a:effectLst/>
                        </a:rPr>
                        <a:t>7,8</a:t>
                      </a:r>
                      <a:endParaRPr lang="en-US" sz="1800" kern="100">
                        <a:effectLst/>
                        <a:latin typeface="Times New Roman"/>
                        <a:ea typeface="宋体"/>
                      </a:endParaRPr>
                    </a:p>
                  </a:txBody>
                  <a:tcPr marL="68607" marR="68607" marT="0" marB="0"/>
                </a:tc>
              </a:tr>
              <a:tr h="297419">
                <a:tc>
                  <a:txBody>
                    <a:bodyPr/>
                    <a:lstStyle/>
                    <a:p>
                      <a:pPr algn="ctr">
                        <a:spcAft>
                          <a:spcPts val="0"/>
                        </a:spcAft>
                        <a:tabLst>
                          <a:tab pos="266700" algn="l"/>
                        </a:tabLst>
                      </a:pPr>
                      <a:r>
                        <a:rPr lang="en-US" sz="1800" kern="100" dirty="0">
                          <a:effectLst/>
                        </a:rPr>
                        <a:t>5,2</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a:effectLst/>
                        </a:rPr>
                        <a:t>8,9</a:t>
                      </a:r>
                      <a:endParaRPr lang="en-US" sz="1800" kern="100">
                        <a:effectLst/>
                        <a:latin typeface="Times New Roman"/>
                        <a:ea typeface="宋体"/>
                      </a:endParaRPr>
                    </a:p>
                  </a:txBody>
                  <a:tcPr marL="68607" marR="68607" marT="0" marB="0"/>
                </a:tc>
              </a:tr>
              <a:tr h="297419">
                <a:tc>
                  <a:txBody>
                    <a:bodyPr/>
                    <a:lstStyle/>
                    <a:p>
                      <a:pPr algn="ctr">
                        <a:spcAft>
                          <a:spcPts val="0"/>
                        </a:spcAft>
                        <a:tabLst>
                          <a:tab pos="266700" algn="l"/>
                        </a:tabLst>
                      </a:pPr>
                      <a:r>
                        <a:rPr lang="en-US" sz="1800" kern="100" dirty="0">
                          <a:effectLst/>
                        </a:rPr>
                        <a:t>2,4</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a:effectLst/>
                        </a:rPr>
                        <a:t>9,10</a:t>
                      </a:r>
                      <a:endParaRPr lang="en-US" sz="1800" kern="100">
                        <a:effectLst/>
                        <a:latin typeface="Times New Roman"/>
                        <a:ea typeface="宋体"/>
                      </a:endParaRPr>
                    </a:p>
                  </a:txBody>
                  <a:tcPr marL="68607" marR="68607" marT="0" marB="0"/>
                </a:tc>
              </a:tr>
              <a:tr h="297419">
                <a:tc>
                  <a:txBody>
                    <a:bodyPr/>
                    <a:lstStyle/>
                    <a:p>
                      <a:pPr algn="ctr">
                        <a:spcAft>
                          <a:spcPts val="0"/>
                        </a:spcAft>
                        <a:tabLst>
                          <a:tab pos="266700" algn="l"/>
                        </a:tabLst>
                      </a:pPr>
                      <a:r>
                        <a:rPr lang="en-US" sz="1800" kern="100" dirty="0">
                          <a:effectLst/>
                        </a:rPr>
                        <a:t>4,1</a:t>
                      </a:r>
                      <a:endParaRPr lang="en-US" sz="1800" kern="100" dirty="0">
                        <a:effectLst/>
                        <a:latin typeface="Times New Roman"/>
                        <a:ea typeface="宋体"/>
                      </a:endParaRPr>
                    </a:p>
                  </a:txBody>
                  <a:tcPr marL="68607" marR="68607" marT="0" marB="0"/>
                </a:tc>
                <a:tc>
                  <a:txBody>
                    <a:bodyPr/>
                    <a:lstStyle/>
                    <a:p>
                      <a:pPr algn="ctr">
                        <a:spcAft>
                          <a:spcPts val="0"/>
                        </a:spcAft>
                        <a:tabLst>
                          <a:tab pos="266700" algn="l"/>
                        </a:tabLst>
                      </a:pPr>
                      <a:r>
                        <a:rPr lang="en-US" sz="1800" kern="100" dirty="0">
                          <a:effectLst/>
                        </a:rPr>
                        <a:t>10,11</a:t>
                      </a:r>
                      <a:endParaRPr lang="en-US" sz="1800" kern="100" dirty="0">
                        <a:effectLst/>
                        <a:latin typeface="Times New Roman"/>
                        <a:ea typeface="宋体"/>
                      </a:endParaRPr>
                    </a:p>
                  </a:txBody>
                  <a:tcPr marL="68607" marR="68607" marT="0" marB="0"/>
                </a:tc>
              </a:tr>
            </a:tbl>
          </a:graphicData>
        </a:graphic>
      </p:graphicFrame>
      <p:sp>
        <p:nvSpPr>
          <p:cNvPr id="2"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686844398"/>
              </p:ext>
            </p:extLst>
          </p:nvPr>
        </p:nvGraphicFramePr>
        <p:xfrm>
          <a:off x="426789" y="1548072"/>
          <a:ext cx="4972632" cy="4104324"/>
        </p:xfrm>
        <a:graphic>
          <a:graphicData uri="http://schemas.openxmlformats.org/presentationml/2006/ole">
            <mc:AlternateContent xmlns:mc="http://schemas.openxmlformats.org/markup-compatibility/2006">
              <mc:Choice xmlns:v="urn:schemas-microsoft-com:vml" Requires="v">
                <p:oleObj spid="_x0000_s9494" name="Visio" r:id="rId4" imgW="3138227" imgH="2588648" progId="Visio.Drawing.11">
                  <p:embed/>
                </p:oleObj>
              </mc:Choice>
              <mc:Fallback>
                <p:oleObj name="Visio" r:id="rId4" imgW="3138227" imgH="2588648" progId="Visio.Drawing.11">
                  <p:embed/>
                  <p:pic>
                    <p:nvPicPr>
                      <p:cNvPr id="0" name="Object 30"/>
                      <p:cNvPicPr>
                        <a:picLocks noChangeAspect="1" noChangeArrowheads="1"/>
                      </p:cNvPicPr>
                      <p:nvPr/>
                    </p:nvPicPr>
                    <p:blipFill>
                      <a:blip r:embed="rId5"/>
                      <a:srcRect/>
                      <a:stretch>
                        <a:fillRect/>
                      </a:stretch>
                    </p:blipFill>
                    <p:spPr bwMode="auto">
                      <a:xfrm>
                        <a:off x="426789" y="1548072"/>
                        <a:ext cx="4972632" cy="4104324"/>
                      </a:xfrm>
                      <a:prstGeom prst="rect">
                        <a:avLst/>
                      </a:prstGeom>
                      <a:noFill/>
                      <a:extLst/>
                    </p:spPr>
                  </p:pic>
                </p:oleObj>
              </mc:Fallback>
            </mc:AlternateContent>
          </a:graphicData>
        </a:graphic>
      </p:graphicFrame>
      <p:sp>
        <p:nvSpPr>
          <p:cNvPr id="16"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38</a:t>
            </a:fld>
            <a:endParaRPr lang="zh-CN" altLang="en-US" sz="1000" smtClean="0">
              <a:ea typeface="宋体" panose="02010600030101010101" pitchFamily="2" charset="-122"/>
            </a:endParaRPr>
          </a:p>
        </p:txBody>
      </p:sp>
      <p:sp>
        <p:nvSpPr>
          <p:cNvPr id="17"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4" name="矩形 3"/>
          <p:cNvSpPr/>
          <p:nvPr/>
        </p:nvSpPr>
        <p:spPr>
          <a:xfrm>
            <a:off x="5580926" y="1674841"/>
            <a:ext cx="46198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Y</a:t>
            </a:r>
            <a:endParaRPr lang="en-US" dirty="0">
              <a:latin typeface="Times New Roman" panose="02020603050405020304" pitchFamily="18" charset="0"/>
              <a:cs typeface="Times New Roman" panose="02020603050405020304" pitchFamily="18" charset="0"/>
            </a:endParaRPr>
          </a:p>
        </p:txBody>
      </p:sp>
      <p:sp>
        <p:nvSpPr>
          <p:cNvPr id="6" name="矩形 5"/>
          <p:cNvSpPr/>
          <p:nvPr/>
        </p:nvSpPr>
        <p:spPr>
          <a:xfrm>
            <a:off x="5996553" y="1528675"/>
            <a:ext cx="1915909" cy="369332"/>
          </a:xfrm>
          <a:prstGeom prst="rect">
            <a:avLst/>
          </a:prstGeom>
        </p:spPr>
        <p:txBody>
          <a:bodyPr wrap="none">
            <a:spAutoFit/>
          </a:bodyPr>
          <a:lstStyle/>
          <a:p>
            <a:r>
              <a:rPr lang="en-US" altLang="zh-CN" kern="100" dirty="0">
                <a:latin typeface="宋体" panose="02010600030101010101" pitchFamily="2" charset="-122"/>
                <a:cs typeface="Times New Roman"/>
              </a:rPr>
              <a:t>X</a:t>
            </a:r>
            <a:r>
              <a:rPr lang="zh-CN" altLang="en-US" kern="100" dirty="0">
                <a:latin typeface="宋体" panose="02010600030101010101" pitchFamily="2" charset="-122"/>
                <a:cs typeface="Times New Roman"/>
              </a:rPr>
              <a:t>表示电子学通道</a:t>
            </a:r>
            <a:endParaRPr lang="en-US" dirty="0"/>
          </a:p>
        </p:txBody>
      </p:sp>
      <p:sp>
        <p:nvSpPr>
          <p:cNvPr id="8" name="矩形 7"/>
          <p:cNvSpPr/>
          <p:nvPr/>
        </p:nvSpPr>
        <p:spPr>
          <a:xfrm>
            <a:off x="5978110" y="1812002"/>
            <a:ext cx="1915909" cy="369332"/>
          </a:xfrm>
          <a:prstGeom prst="rect">
            <a:avLst/>
          </a:prstGeom>
        </p:spPr>
        <p:txBody>
          <a:bodyPr wrap="none">
            <a:spAutoFit/>
          </a:bodyPr>
          <a:lstStyle/>
          <a:p>
            <a:r>
              <a:rPr lang="en-US" altLang="zh-CN" kern="100" dirty="0">
                <a:latin typeface="宋体" panose="02010600030101010101" pitchFamily="2" charset="-122"/>
                <a:cs typeface="Times New Roman"/>
              </a:rPr>
              <a:t>Y</a:t>
            </a:r>
            <a:r>
              <a:rPr lang="zh-CN" altLang="en-US" kern="100" dirty="0">
                <a:latin typeface="宋体" panose="02010600030101010101" pitchFamily="2" charset="-122"/>
                <a:cs typeface="Times New Roman"/>
              </a:rPr>
              <a:t>表示阳极读出条</a:t>
            </a:r>
            <a:endParaRPr lang="en-US" dirty="0"/>
          </a:p>
        </p:txBody>
      </p:sp>
      <p:sp>
        <p:nvSpPr>
          <p:cNvPr id="18" name="矩形 17"/>
          <p:cNvSpPr/>
          <p:nvPr/>
        </p:nvSpPr>
        <p:spPr>
          <a:xfrm>
            <a:off x="2531043" y="2914172"/>
            <a:ext cx="696162" cy="504195"/>
          </a:xfrm>
          <a:prstGeom prst="rect">
            <a:avLst/>
          </a:prstGeom>
          <a:noFill/>
          <a:ln w="5715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p:nvSpPr>
        <p:spPr>
          <a:xfrm>
            <a:off x="1280157" y="4889634"/>
            <a:ext cx="317637" cy="251386"/>
          </a:xfrm>
          <a:prstGeom prst="rect">
            <a:avLst/>
          </a:prstGeom>
          <a:noFill/>
          <a:ln w="5715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p:cNvSpPr/>
          <p:nvPr/>
        </p:nvSpPr>
        <p:spPr>
          <a:xfrm>
            <a:off x="2672180" y="4916341"/>
            <a:ext cx="317637" cy="251386"/>
          </a:xfrm>
          <a:prstGeom prst="rect">
            <a:avLst/>
          </a:prstGeom>
          <a:noFill/>
          <a:ln w="5715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p:cNvSpPr/>
          <p:nvPr/>
        </p:nvSpPr>
        <p:spPr>
          <a:xfrm>
            <a:off x="6470904" y="3869357"/>
            <a:ext cx="2191829" cy="297107"/>
          </a:xfrm>
          <a:prstGeom prst="rect">
            <a:avLst/>
          </a:prstGeom>
          <a:noFill/>
          <a:ln w="5715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08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6"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p:cNvSpPr txBox="1">
            <a:spLocks noChangeArrowheads="1"/>
          </p:cNvSpPr>
          <p:nvPr/>
        </p:nvSpPr>
        <p:spPr bwMode="auto">
          <a:xfrm>
            <a:off x="170012" y="167647"/>
            <a:ext cx="27494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latin typeface="黑体" panose="02010609060101010101" pitchFamily="49" charset="-122"/>
                <a:ea typeface="黑体" panose="02010609060101010101" pitchFamily="49" charset="-122"/>
                <a:cs typeface="+mj-cs"/>
              </a:rPr>
              <a:t>一笔画问题</a:t>
            </a:r>
            <a:endParaRPr lang="zh-CN" altLang="en-US" sz="4000" b="1" dirty="0">
              <a:latin typeface="黑体" panose="02010609060101010101" pitchFamily="49" charset="-122"/>
              <a:ea typeface="黑体" panose="02010609060101010101" pitchFamily="49" charset="-122"/>
              <a:cs typeface="+mj-cs"/>
            </a:endParaRPr>
          </a:p>
        </p:txBody>
      </p:sp>
      <p:sp>
        <p:nvSpPr>
          <p:cNvPr id="9" name="矩形 8"/>
          <p:cNvSpPr/>
          <p:nvPr/>
        </p:nvSpPr>
        <p:spPr>
          <a:xfrm>
            <a:off x="255899" y="1169173"/>
            <a:ext cx="7112457" cy="1323439"/>
          </a:xfrm>
          <a:prstGeom prst="rect">
            <a:avLst/>
          </a:prstGeom>
        </p:spPr>
        <p:txBody>
          <a:bodyPr wrap="square">
            <a:spAutoFit/>
          </a:bodyPr>
          <a:lstStyle/>
          <a:p>
            <a:pPr marL="285750" indent="-285750">
              <a:buFont typeface="Wingdings" panose="05000000000000000000" pitchFamily="2" charset="2"/>
              <a:buChar char="q"/>
            </a:pPr>
            <a:r>
              <a:rPr lang="zh-CN" altLang="en-US" sz="2000" dirty="0">
                <a:latin typeface="+mn-ea"/>
                <a:ea typeface="+mn-ea"/>
              </a:rPr>
              <a:t>任何相邻两个通道</a:t>
            </a:r>
            <a:r>
              <a:rPr lang="zh-CN" altLang="en-US" sz="2000" dirty="0" smtClean="0">
                <a:latin typeface="+mn-ea"/>
                <a:ea typeface="+mn-ea"/>
              </a:rPr>
              <a:t>的</a:t>
            </a:r>
            <a:r>
              <a:rPr lang="zh-CN" altLang="en-US" sz="2000" b="1" dirty="0" smtClean="0">
                <a:solidFill>
                  <a:srgbClr val="FF0000"/>
                </a:solidFill>
                <a:latin typeface="+mn-ea"/>
                <a:ea typeface="+mn-ea"/>
              </a:rPr>
              <a:t>无序</a:t>
            </a:r>
            <a:r>
              <a:rPr lang="zh-CN" altLang="en-US" sz="2000" dirty="0" smtClean="0">
                <a:latin typeface="+mn-ea"/>
                <a:ea typeface="+mn-ea"/>
              </a:rPr>
              <a:t>组合最多</a:t>
            </a:r>
            <a:r>
              <a:rPr lang="zh-CN" altLang="en-US" sz="2000" dirty="0">
                <a:latin typeface="+mn-ea"/>
                <a:ea typeface="+mn-ea"/>
              </a:rPr>
              <a:t>出现一次，不能</a:t>
            </a:r>
            <a:r>
              <a:rPr lang="zh-CN" altLang="en-US" sz="2000" dirty="0" smtClean="0">
                <a:latin typeface="+mn-ea"/>
                <a:ea typeface="+mn-ea"/>
              </a:rPr>
              <a:t>重复</a:t>
            </a:r>
            <a:endParaRPr lang="en-US" altLang="zh-CN" sz="2000" dirty="0" smtClean="0">
              <a:latin typeface="+mn-ea"/>
              <a:ea typeface="+mn-ea"/>
            </a:endParaRPr>
          </a:p>
          <a:p>
            <a:pPr marL="285750" indent="-285750">
              <a:buFont typeface="Wingdings" panose="05000000000000000000" pitchFamily="2" charset="2"/>
              <a:buChar char="q"/>
            </a:pPr>
            <a:r>
              <a:rPr lang="zh-CN" altLang="en-US" sz="2000" dirty="0" smtClean="0">
                <a:latin typeface="+mn-ea"/>
                <a:ea typeface="+mn-ea"/>
              </a:rPr>
              <a:t>相邻</a:t>
            </a:r>
            <a:r>
              <a:rPr lang="en-US" altLang="zh-CN" sz="2000" dirty="0" smtClean="0">
                <a:latin typeface="+mn-ea"/>
                <a:ea typeface="+mn-ea"/>
              </a:rPr>
              <a:t>-&gt;</a:t>
            </a:r>
            <a:r>
              <a:rPr lang="zh-CN" altLang="en-US" sz="2000" dirty="0" smtClean="0">
                <a:latin typeface="+mn-ea"/>
                <a:ea typeface="+mn-ea"/>
              </a:rPr>
              <a:t>组合首尾相接</a:t>
            </a:r>
            <a:endParaRPr lang="en-US" altLang="zh-CN" sz="2000" dirty="0" smtClean="0">
              <a:latin typeface="+mn-ea"/>
              <a:ea typeface="+mn-ea"/>
            </a:endParaRPr>
          </a:p>
          <a:p>
            <a:pPr marL="285750" indent="-285750">
              <a:buFont typeface="Wingdings" panose="05000000000000000000" pitchFamily="2" charset="2"/>
              <a:buChar char="q"/>
            </a:pPr>
            <a:endParaRPr lang="en-US" altLang="zh-CN" sz="2000" dirty="0" smtClean="0">
              <a:latin typeface="+mn-ea"/>
              <a:ea typeface="+mn-ea"/>
            </a:endParaRPr>
          </a:p>
          <a:p>
            <a:pPr marL="285750" indent="-285750">
              <a:buFont typeface="Wingdings" panose="05000000000000000000" pitchFamily="2" charset="2"/>
              <a:buChar char="q"/>
            </a:pPr>
            <a:r>
              <a:rPr lang="zh-CN" altLang="en-US" sz="2000" dirty="0">
                <a:latin typeface="+mn-ea"/>
                <a:ea typeface="+mn-ea"/>
              </a:rPr>
              <a:t>等效</a:t>
            </a:r>
            <a:r>
              <a:rPr lang="zh-CN" altLang="en-US" sz="2000" dirty="0" smtClean="0">
                <a:latin typeface="+mn-ea"/>
                <a:ea typeface="+mn-ea"/>
              </a:rPr>
              <a:t>于一笔画问题</a:t>
            </a:r>
            <a:endParaRPr lang="en-US" altLang="zh-CN" sz="2000" dirty="0">
              <a:latin typeface="+mn-ea"/>
              <a:ea typeface="+mn-ea"/>
            </a:endParaRPr>
          </a:p>
        </p:txBody>
      </p:sp>
      <p:cxnSp>
        <p:nvCxnSpPr>
          <p:cNvPr id="11" name="直接箭头连接符 10"/>
          <p:cNvCxnSpPr/>
          <p:nvPr/>
        </p:nvCxnSpPr>
        <p:spPr>
          <a:xfrm flipV="1">
            <a:off x="595364" y="2827504"/>
            <a:ext cx="6186816" cy="2078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1898599124"/>
              </p:ext>
            </p:extLst>
          </p:nvPr>
        </p:nvGraphicFramePr>
        <p:xfrm>
          <a:off x="942254" y="2116352"/>
          <a:ext cx="6972618" cy="4620864"/>
        </p:xfrm>
        <a:graphic>
          <a:graphicData uri="http://schemas.openxmlformats.org/presentationml/2006/ole">
            <mc:AlternateContent xmlns:mc="http://schemas.openxmlformats.org/markup-compatibility/2006">
              <mc:Choice xmlns:v="urn:schemas-microsoft-com:vml" Requires="v">
                <p:oleObj spid="_x0000_s98393" name="Visio" r:id="rId4" imgW="3361661" imgH="2226657" progId="Visio.Drawing.11">
                  <p:embed/>
                </p:oleObj>
              </mc:Choice>
              <mc:Fallback>
                <p:oleObj name="Visio" r:id="rId4" imgW="3361661" imgH="2226657" progId="Visio.Drawing.11">
                  <p:embed/>
                  <p:pic>
                    <p:nvPicPr>
                      <p:cNvPr id="0" name="对象 4"/>
                      <p:cNvPicPr>
                        <a:picLocks noChangeAspect="1" noChangeArrowheads="1"/>
                      </p:cNvPicPr>
                      <p:nvPr/>
                    </p:nvPicPr>
                    <p:blipFill>
                      <a:blip r:embed="rId5"/>
                      <a:srcRect/>
                      <a:stretch>
                        <a:fillRect/>
                      </a:stretch>
                    </p:blipFill>
                    <p:spPr bwMode="auto">
                      <a:xfrm>
                        <a:off x="942254" y="2116352"/>
                        <a:ext cx="6972618" cy="4620864"/>
                      </a:xfrm>
                      <a:prstGeom prst="rect">
                        <a:avLst/>
                      </a:prstGeom>
                      <a:noFill/>
                      <a:ln>
                        <a:noFill/>
                      </a:ln>
                    </p:spPr>
                  </p:pic>
                </p:oleObj>
              </mc:Fallback>
            </mc:AlternateContent>
          </a:graphicData>
        </a:graphic>
      </p:graphicFrame>
      <p:sp>
        <p:nvSpPr>
          <p:cNvPr id="10"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39</a:t>
            </a:fld>
            <a:endParaRPr lang="zh-CN" altLang="en-US" sz="1000" smtClean="0">
              <a:ea typeface="宋体" panose="02010600030101010101" pitchFamily="2" charset="-122"/>
            </a:endParaRPr>
          </a:p>
        </p:txBody>
      </p:sp>
      <p:sp>
        <p:nvSpPr>
          <p:cNvPr id="12"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81833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4598" y="128769"/>
            <a:ext cx="8229600" cy="796925"/>
          </a:xfrm>
        </p:spPr>
        <p:txBody>
          <a:bodyPr/>
          <a:lstStyle/>
          <a:p>
            <a:pPr eaLnBrk="1" hangingPunct="1">
              <a:defRPr/>
            </a:pPr>
            <a:r>
              <a:rPr lang="zh-CN" altLang="en-US" sz="4000" dirty="0" smtClean="0">
                <a:solidFill>
                  <a:schemeClr val="tx1"/>
                </a:solidFill>
                <a:effectLst/>
              </a:rPr>
              <a:t>微结构气体探测器介绍</a:t>
            </a:r>
            <a:endParaRPr lang="zh-CN" sz="4000" dirty="0">
              <a:solidFill>
                <a:schemeClr val="tx1"/>
              </a:solidFill>
              <a:effectLst/>
            </a:endParaRPr>
          </a:p>
        </p:txBody>
      </p:sp>
      <p:sp>
        <p:nvSpPr>
          <p:cNvPr id="18440" name="内容占位符 1"/>
          <p:cNvSpPr>
            <a:spLocks noGrp="1"/>
          </p:cNvSpPr>
          <p:nvPr>
            <p:ph idx="1"/>
          </p:nvPr>
        </p:nvSpPr>
        <p:spPr>
          <a:xfrm>
            <a:off x="257844" y="1275899"/>
            <a:ext cx="5511013" cy="4982556"/>
          </a:xfrm>
          <a:ln>
            <a:noFill/>
          </a:ln>
        </p:spPr>
        <p:txBody>
          <a:bodyPr/>
          <a:lstStyle/>
          <a:p>
            <a:pPr eaLnBrk="1" hangingPunct="1">
              <a:lnSpc>
                <a:spcPct val="150000"/>
              </a:lnSpc>
              <a:spcBef>
                <a:spcPts val="600"/>
              </a:spcBef>
              <a:spcAft>
                <a:spcPts val="600"/>
              </a:spcAft>
              <a:buClrTx/>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Micro Pattern Gas </a:t>
            </a:r>
            <a:r>
              <a:rPr lang="en-US" sz="2400" dirty="0" smtClean="0">
                <a:latin typeface="Times New Roman" panose="02020603050405020304" pitchFamily="18" charset="0"/>
                <a:cs typeface="Times New Roman" panose="02020603050405020304" pitchFamily="18" charset="0"/>
              </a:rPr>
              <a:t>Detector (MPGD)</a:t>
            </a:r>
          </a:p>
          <a:p>
            <a:pPr eaLnBrk="1" hangingPunct="1">
              <a:lnSpc>
                <a:spcPct val="150000"/>
              </a:lnSpc>
              <a:spcBef>
                <a:spcPts val="600"/>
              </a:spcBef>
              <a:spcAft>
                <a:spcPts val="600"/>
              </a:spcAft>
              <a:buClrTx/>
              <a:buFont typeface="Wingdings" panose="05000000000000000000" pitchFamily="2" charset="2"/>
              <a:buChar char="Ø"/>
            </a:pPr>
            <a:r>
              <a:rPr lang="zh-CN" altLang="en-US" sz="2400" dirty="0" smtClean="0"/>
              <a:t>主要用于</a:t>
            </a:r>
            <a:r>
              <a:rPr lang="zh-CN" altLang="en-US" sz="2400" dirty="0"/>
              <a:t>带电粒子</a:t>
            </a:r>
            <a:r>
              <a:rPr lang="zh-CN" altLang="en-US" sz="2400" dirty="0" smtClean="0"/>
              <a:t>径迹探测</a:t>
            </a:r>
            <a:endParaRPr lang="en-US" altLang="zh-CN" sz="2400" dirty="0" smtClean="0"/>
          </a:p>
          <a:p>
            <a:pPr eaLnBrk="1" hangingPunct="1">
              <a:lnSpc>
                <a:spcPct val="150000"/>
              </a:lnSpc>
              <a:buClrTx/>
              <a:buFont typeface="Wingdings" panose="05000000000000000000" pitchFamily="2" charset="2"/>
              <a:buChar char="Ø"/>
            </a:pPr>
            <a:r>
              <a:rPr lang="zh-CN" altLang="en-US" sz="2400" dirty="0" smtClean="0"/>
              <a:t>发展最成熟：</a:t>
            </a:r>
            <a:endParaRPr lang="en-US" altLang="zh-CN" sz="2400" dirty="0" smtClean="0"/>
          </a:p>
          <a:p>
            <a:pPr marL="109537" indent="0" eaLnBrk="1" hangingPunct="1">
              <a:buClrTx/>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sz="2000" dirty="0" err="1" smtClean="0">
                <a:latin typeface="Times New Roman" panose="02020603050405020304" pitchFamily="18" charset="0"/>
                <a:ea typeface="宋体" panose="02010600030101010101" pitchFamily="2" charset="-122"/>
                <a:cs typeface="Times New Roman" panose="02020603050405020304" pitchFamily="18" charset="0"/>
              </a:rPr>
              <a:t>MicroMegas</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网格气体</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探测器 </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109537" indent="0" eaLnBrk="1" hangingPunct="1">
              <a:buClrTx/>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GEM</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：气体电子倍增器</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109537" indent="0" eaLnBrk="1" hangingPunct="1">
              <a:buClrTx/>
              <a:buNone/>
            </a:pPr>
            <a:endParaRPr lang="en-US" altLang="zh-CN" sz="1000" dirty="0" smtClean="0"/>
          </a:p>
          <a:p>
            <a:pPr eaLnBrk="1" hangingPunct="1">
              <a:lnSpc>
                <a:spcPct val="150000"/>
              </a:lnSpc>
              <a:spcBef>
                <a:spcPts val="1200"/>
              </a:spcBef>
              <a:spcAft>
                <a:spcPts val="0"/>
              </a:spcAft>
              <a:buClrTx/>
              <a:buFont typeface="Wingdings" panose="05000000000000000000" pitchFamily="2" charset="2"/>
              <a:buChar char="q"/>
            </a:pPr>
            <a:r>
              <a:rPr lang="zh-CN" altLang="en-US" sz="2400" dirty="0" smtClean="0"/>
              <a:t>优势：</a:t>
            </a:r>
            <a:endParaRPr lang="en-US" altLang="zh-CN" sz="2400" dirty="0" smtClean="0"/>
          </a:p>
          <a:p>
            <a:pPr marL="109537" indent="0" eaLnBrk="1" hangingPunct="1">
              <a:buClrTx/>
              <a:buNone/>
            </a:pPr>
            <a:r>
              <a:rPr lang="en-US" altLang="zh-CN"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位置分辨</a:t>
            </a:r>
            <a:r>
              <a:rPr lang="en-US" altLang="zh-CN"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~10 </a:t>
            </a:r>
            <a:r>
              <a:rPr lang="en-US" sz="2000" dirty="0" err="1"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μm</a:t>
            </a:r>
            <a:endParaRPr lang="en-US"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09537" indent="0" eaLnBrk="1" hangingPunct="1">
              <a:buClrTx/>
              <a:buNone/>
            </a:pPr>
            <a:r>
              <a:rPr lang="zh-CN" altLang="en-US"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高增益</a:t>
            </a:r>
            <a:r>
              <a:rPr lang="en-US" altLang="zh-CN"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10</a:t>
            </a:r>
            <a:r>
              <a:rPr lang="en-US" altLang="zh-CN" sz="2000" baseline="30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4 </a:t>
            </a:r>
            <a:r>
              <a:rPr lang="en-US" altLang="zh-CN"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~10</a:t>
            </a:r>
            <a:r>
              <a:rPr lang="en-US" altLang="zh-CN" sz="2000" baseline="30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6</a:t>
            </a:r>
            <a:endParaRPr lang="en-US" altLang="zh-CN"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09537" indent="0" eaLnBrk="1" hangingPunct="1">
              <a:buClrTx/>
              <a:buNone/>
            </a:pPr>
            <a:r>
              <a:rPr lang="zh-CN" altLang="en-US"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高计数率</a:t>
            </a:r>
            <a:r>
              <a:rPr lang="en-US" altLang="zh-CN"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&gt;500 </a:t>
            </a:r>
            <a:r>
              <a:rPr lang="en-US" altLang="zh-CN" sz="2000" dirty="0" smtClean="0">
                <a:latin typeface="Times New Roman" panose="02020603050405020304" pitchFamily="18" charset="0"/>
                <a:cs typeface="Times New Roman" panose="02020603050405020304" pitchFamily="18" charset="0"/>
              </a:rPr>
              <a:t>kHz/cm</a:t>
            </a:r>
            <a:r>
              <a:rPr lang="en-US" altLang="zh-CN" sz="2000" baseline="30000" dirty="0" smtClean="0">
                <a:latin typeface="Times New Roman" panose="02020603050405020304" pitchFamily="18" charset="0"/>
                <a:cs typeface="Times New Roman" panose="02020603050405020304" pitchFamily="18" charset="0"/>
              </a:rPr>
              <a:t>2</a:t>
            </a:r>
            <a:endParaRPr lang="en-US" altLang="zh-CN"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09537" indent="0" eaLnBrk="1" hangingPunct="1">
              <a:buClrTx/>
              <a:buNone/>
            </a:pPr>
            <a:r>
              <a:rPr lang="zh-CN" altLang="en-US"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结构简单</a:t>
            </a:r>
            <a:r>
              <a:rPr lang="en-US" altLang="zh-CN"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抗辐照</a:t>
            </a:r>
            <a:r>
              <a:rPr lang="en-US" altLang="zh-CN" sz="200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smtClean="0"/>
          </a:p>
          <a:p>
            <a:pPr eaLnBrk="1" hangingPunct="1">
              <a:spcBef>
                <a:spcPts val="1200"/>
              </a:spcBef>
            </a:pPr>
            <a:endParaRPr lang="zh-CN" altLang="en-US" sz="2000" dirty="0"/>
          </a:p>
        </p:txBody>
      </p:sp>
      <p:pic>
        <p:nvPicPr>
          <p:cNvPr id="12" name="Picture 11" descr="http://newsline.linearcollider.org/newsline/images/20061019_feature1_01.jpg"/>
          <p:cNvPicPr>
            <a:picLocks noChangeAspect="1" noChangeArrowheads="1"/>
          </p:cNvPicPr>
          <p:nvPr/>
        </p:nvPicPr>
        <p:blipFill rotWithShape="1">
          <a:blip r:embed="rId3">
            <a:extLst>
              <a:ext uri="{28A0092B-C50C-407E-A947-70E740481C1C}">
                <a14:useLocalDpi xmlns:a14="http://schemas.microsoft.com/office/drawing/2010/main" val="0"/>
              </a:ext>
            </a:extLst>
          </a:blip>
          <a:srcRect l="4319" r="2879"/>
          <a:stretch/>
        </p:blipFill>
        <p:spPr bwMode="auto">
          <a:xfrm>
            <a:off x="5732620" y="1189849"/>
            <a:ext cx="3171825"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3"/>
          <p:cNvGrpSpPr>
            <a:grpSpLocks/>
          </p:cNvGrpSpPr>
          <p:nvPr/>
        </p:nvGrpSpPr>
        <p:grpSpPr bwMode="auto">
          <a:xfrm>
            <a:off x="5703744" y="4025499"/>
            <a:ext cx="3104058" cy="2440474"/>
            <a:chOff x="4120880" y="1087090"/>
            <a:chExt cx="3043408" cy="2391280"/>
          </a:xfrm>
        </p:grpSpPr>
        <p:pic>
          <p:nvPicPr>
            <p:cNvPr id="14" name="Picture 9" descr="https://gdd.web.cern.ch/GDD/gemreadout.res/3d2dschem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342" y="1087090"/>
              <a:ext cx="2882946" cy="239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5"/>
            <p:cNvSpPr txBox="1">
              <a:spLocks noChangeArrowheads="1"/>
            </p:cNvSpPr>
            <p:nvPr/>
          </p:nvSpPr>
          <p:spPr bwMode="auto">
            <a:xfrm>
              <a:off x="4120880" y="2247149"/>
              <a:ext cx="581837" cy="30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400" b="1" dirty="0" smtClean="0"/>
                <a:t>GEM</a:t>
              </a:r>
              <a:endParaRPr lang="zh-CN" altLang="en-US" sz="1400" b="1" dirty="0"/>
            </a:p>
          </p:txBody>
        </p:sp>
        <p:pic>
          <p:nvPicPr>
            <p:cNvPr id="1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262" y="3034102"/>
              <a:ext cx="538972" cy="44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灯片编号占位符 3"/>
          <p:cNvSpPr>
            <a:spLocks noGrp="1"/>
          </p:cNvSpPr>
          <p:nvPr>
            <p:ph type="sldNum" sz="quarter" idx="12"/>
          </p:nvPr>
        </p:nvSpPr>
        <p:spPr bwMode="auto">
          <a:xfrm>
            <a:off x="8647113" y="6419371"/>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a:t>
            </a:fld>
            <a:endParaRPr lang="zh-CN" altLang="en-US" sz="1000" smtClean="0">
              <a:ea typeface="宋体" panose="02010600030101010101" pitchFamily="2" charset="-122"/>
            </a:endParaRPr>
          </a:p>
        </p:txBody>
      </p:sp>
      <p:sp>
        <p:nvSpPr>
          <p:cNvPr id="18" name="页脚占位符 4"/>
          <p:cNvSpPr>
            <a:spLocks noGrp="1"/>
          </p:cNvSpPr>
          <p:nvPr>
            <p:ph type="ftr" sz="quarter" idx="11"/>
          </p:nvPr>
        </p:nvSpPr>
        <p:spPr bwMode="auto">
          <a:xfrm>
            <a:off x="2653423" y="6427535"/>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5"/>
          <p:cNvSpPr txBox="1">
            <a:spLocks noChangeArrowheads="1"/>
          </p:cNvSpPr>
          <p:nvPr/>
        </p:nvSpPr>
        <p:spPr bwMode="auto">
          <a:xfrm>
            <a:off x="159696" y="133998"/>
            <a:ext cx="223651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solidFill>
                  <a:schemeClr val="tx2"/>
                </a:solidFill>
                <a:latin typeface="黑体" panose="02010609060101010101" pitchFamily="49" charset="-122"/>
                <a:ea typeface="黑体" panose="02010609060101010101" pitchFamily="49" charset="-122"/>
                <a:cs typeface="+mj-cs"/>
              </a:rPr>
              <a:t>欧拉回路</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27651" name="TextBox 5"/>
          <p:cNvSpPr txBox="1">
            <a:spLocks noChangeArrowheads="1"/>
          </p:cNvSpPr>
          <p:nvPr/>
        </p:nvSpPr>
        <p:spPr bwMode="auto">
          <a:xfrm>
            <a:off x="255290" y="1139251"/>
            <a:ext cx="835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a:spcBef>
                <a:spcPct val="0"/>
              </a:spcBef>
              <a:buClrTx/>
              <a:buSzTx/>
              <a:buFont typeface="Wingdings" panose="05000000000000000000" pitchFamily="2" charset="2"/>
              <a:buChar char="Ø"/>
            </a:pPr>
            <a:r>
              <a:rPr lang="zh-CN" altLang="en-US" sz="2000" dirty="0" smtClean="0">
                <a:latin typeface="黑体" pitchFamily="49" charset="-122"/>
              </a:rPr>
              <a:t>电子学通道为</a:t>
            </a:r>
            <a:r>
              <a:rPr lang="zh-CN" altLang="en-US" sz="2000" dirty="0">
                <a:solidFill>
                  <a:srgbClr val="0066FF"/>
                </a:solidFill>
                <a:latin typeface="黑体" pitchFamily="49" charset="-122"/>
              </a:rPr>
              <a:t>顶点</a:t>
            </a:r>
            <a:r>
              <a:rPr lang="zh-CN" altLang="en-US" sz="2000" dirty="0" smtClean="0">
                <a:latin typeface="黑体" pitchFamily="49" charset="-122"/>
              </a:rPr>
              <a:t>，两两无序组合为</a:t>
            </a:r>
            <a:r>
              <a:rPr lang="zh-CN" altLang="en-US" sz="2000" dirty="0" smtClean="0">
                <a:solidFill>
                  <a:srgbClr val="FF0000"/>
                </a:solidFill>
                <a:latin typeface="黑体" pitchFamily="49" charset="-122"/>
              </a:rPr>
              <a:t>路径</a:t>
            </a:r>
            <a:endParaRPr lang="en-US" altLang="zh-CN" sz="2000" dirty="0">
              <a:solidFill>
                <a:srgbClr val="FF0000"/>
              </a:solidFill>
              <a:latin typeface="Arial" pitchFamily="34" charset="0"/>
              <a:ea typeface="宋体" pitchFamily="2" charset="-122"/>
            </a:endParaRPr>
          </a:p>
        </p:txBody>
      </p:sp>
      <p:sp>
        <p:nvSpPr>
          <p:cNvPr id="27656" name="TextBox 8"/>
          <p:cNvSpPr txBox="1">
            <a:spLocks noChangeArrowheads="1"/>
          </p:cNvSpPr>
          <p:nvPr/>
        </p:nvSpPr>
        <p:spPr bwMode="auto">
          <a:xfrm>
            <a:off x="1446848" y="5011028"/>
            <a:ext cx="2109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400" dirty="0" smtClean="0">
                <a:latin typeface="+mn-ea"/>
                <a:ea typeface="+mn-ea"/>
              </a:rPr>
              <a:t>5</a:t>
            </a:r>
            <a:r>
              <a:rPr lang="zh-CN" altLang="en-US" sz="1400" dirty="0" smtClean="0">
                <a:latin typeface="+mn-ea"/>
                <a:ea typeface="+mn-ea"/>
              </a:rPr>
              <a:t>通道</a:t>
            </a:r>
            <a:r>
              <a:rPr lang="zh-CN" altLang="en-US" sz="1400" dirty="0">
                <a:latin typeface="+mn-ea"/>
                <a:ea typeface="+mn-ea"/>
              </a:rPr>
              <a:t>直接编码欧拉回路</a:t>
            </a:r>
            <a:endParaRPr lang="en-US" altLang="en-US" sz="1400" dirty="0">
              <a:latin typeface="+mn-ea"/>
              <a:ea typeface="+mn-ea"/>
            </a:endParaRPr>
          </a:p>
        </p:txBody>
      </p:sp>
      <p:sp>
        <p:nvSpPr>
          <p:cNvPr id="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对象 2"/>
          <p:cNvGraphicFramePr>
            <a:graphicFrameLocks noChangeAspect="1"/>
          </p:cNvGraphicFramePr>
          <p:nvPr>
            <p:extLst>
              <p:ext uri="{D42A27DB-BD31-4B8C-83A1-F6EECF244321}">
                <p14:modId xmlns:p14="http://schemas.microsoft.com/office/powerpoint/2010/main" val="4111186288"/>
              </p:ext>
            </p:extLst>
          </p:nvPr>
        </p:nvGraphicFramePr>
        <p:xfrm>
          <a:off x="457792" y="1548986"/>
          <a:ext cx="3826658" cy="3557176"/>
        </p:xfrm>
        <a:graphic>
          <a:graphicData uri="http://schemas.openxmlformats.org/presentationml/2006/ole">
            <mc:AlternateContent xmlns:mc="http://schemas.openxmlformats.org/markup-compatibility/2006">
              <mc:Choice xmlns:v="urn:schemas-microsoft-com:vml" Requires="v">
                <p:oleObj spid="_x0000_s99528" name="Visio" r:id="rId4" imgW="1668957" imgH="1559763" progId="Visio.Drawing.11">
                  <p:embed/>
                </p:oleObj>
              </mc:Choice>
              <mc:Fallback>
                <p:oleObj name="Visio" r:id="rId4" imgW="1668957" imgH="1559763" progId="Visio.Drawing.11">
                  <p:embed/>
                  <p:pic>
                    <p:nvPicPr>
                      <p:cNvPr id="0" name=""/>
                      <p:cNvPicPr>
                        <a:picLocks noChangeAspect="1" noChangeArrowheads="1"/>
                      </p:cNvPicPr>
                      <p:nvPr/>
                    </p:nvPicPr>
                    <p:blipFill>
                      <a:blip r:embed="rId5"/>
                      <a:srcRect/>
                      <a:stretch>
                        <a:fillRect/>
                      </a:stretch>
                    </p:blipFill>
                    <p:spPr bwMode="auto">
                      <a:xfrm>
                        <a:off x="457792" y="1548986"/>
                        <a:ext cx="3826658" cy="3557176"/>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15" name="TextBox 5"/>
              <p:cNvSpPr txBox="1">
                <a:spLocks noChangeArrowheads="1"/>
              </p:cNvSpPr>
              <p:nvPr/>
            </p:nvSpPr>
            <p:spPr bwMode="auto">
              <a:xfrm>
                <a:off x="261338" y="5593122"/>
                <a:ext cx="8978915" cy="8617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a:spcBef>
                    <a:spcPct val="0"/>
                  </a:spcBef>
                  <a:buClrTx/>
                  <a:buSzTx/>
                  <a:buFont typeface="Wingdings" panose="05000000000000000000" pitchFamily="2" charset="2"/>
                  <a:buChar char="q"/>
                </a:pPr>
                <a:r>
                  <a:rPr lang="zh-CN" altLang="en-US" sz="2000" dirty="0" smtClean="0">
                    <a:latin typeface="黑体" pitchFamily="49" charset="-122"/>
                  </a:rPr>
                  <a:t>当</a:t>
                </a:r>
                <a:r>
                  <a:rPr lang="zh-CN" altLang="en-US" sz="2000" dirty="0">
                    <a:latin typeface="黑体" pitchFamily="49" charset="-122"/>
                  </a:rPr>
                  <a:t>通道</a:t>
                </a:r>
                <a:r>
                  <a:rPr lang="zh-CN" altLang="en-US" sz="2000" dirty="0" smtClean="0">
                    <a:latin typeface="黑体" pitchFamily="49" charset="-122"/>
                  </a:rPr>
                  <a:t>数</a:t>
                </a:r>
                <a:r>
                  <a:rPr lang="en-US" altLang="zh-CN" sz="2000" dirty="0" smtClean="0">
                    <a:latin typeface="黑体" pitchFamily="49" charset="-122"/>
                  </a:rPr>
                  <a:t>n</a:t>
                </a:r>
                <a:r>
                  <a:rPr lang="zh-CN" altLang="en-US" sz="2000" dirty="0" smtClean="0">
                    <a:latin typeface="黑体" pitchFamily="49" charset="-122"/>
                  </a:rPr>
                  <a:t>为</a:t>
                </a:r>
                <a:r>
                  <a:rPr lang="zh-CN" altLang="en-US" sz="2000" dirty="0">
                    <a:latin typeface="黑体" pitchFamily="49" charset="-122"/>
                  </a:rPr>
                  <a:t>奇数</a:t>
                </a:r>
                <a:r>
                  <a:rPr lang="zh-CN" altLang="en-US" sz="2000" dirty="0" smtClean="0">
                    <a:latin typeface="黑体" pitchFamily="49" charset="-122"/>
                  </a:rPr>
                  <a:t>时，为偶</a:t>
                </a:r>
                <a:r>
                  <a:rPr lang="zh-CN" altLang="en-US" sz="2000" dirty="0" smtClean="0">
                    <a:latin typeface="Times New Roman" panose="02020603050405020304" pitchFamily="18" charset="0"/>
                    <a:cs typeface="Times New Roman" panose="02020603050405020304" pitchFamily="18" charset="0"/>
                  </a:rPr>
                  <a:t>点</a:t>
                </a:r>
                <a:r>
                  <a:rPr lang="en-US" altLang="zh-CN" sz="2000" dirty="0" smtClean="0">
                    <a:latin typeface="Times New Roman" panose="02020603050405020304" pitchFamily="18" charset="0"/>
                    <a:cs typeface="Times New Roman" panose="02020603050405020304" pitchFamily="18" charset="0"/>
                  </a:rPr>
                  <a:t>n-1</a:t>
                </a:r>
                <a:r>
                  <a:rPr lang="en-US" altLang="zh-CN" sz="2000" dirty="0" smtClean="0">
                    <a:latin typeface="黑体" pitchFamily="49" charset="-122"/>
                  </a:rPr>
                  <a:t>,</a:t>
                </a:r>
                <a:r>
                  <a:rPr lang="zh-CN" altLang="en-US" sz="2000" dirty="0" smtClean="0">
                    <a:latin typeface="黑体" pitchFamily="49" charset="-122"/>
                  </a:rPr>
                  <a:t>构成</a:t>
                </a:r>
                <a:r>
                  <a:rPr lang="zh-CN" altLang="en-US" sz="2000" dirty="0">
                    <a:latin typeface="黑体" pitchFamily="49" charset="-122"/>
                  </a:rPr>
                  <a:t>欧拉回</a:t>
                </a:r>
                <a:r>
                  <a:rPr lang="zh-CN" altLang="en-US" sz="2000" dirty="0" smtClean="0">
                    <a:latin typeface="黑体" pitchFamily="49" charset="-122"/>
                  </a:rPr>
                  <a:t>路，最大</a:t>
                </a:r>
                <a:r>
                  <a:rPr lang="zh-CN" altLang="en-US" sz="2000" dirty="0">
                    <a:latin typeface="黑体" pitchFamily="49" charset="-122"/>
                  </a:rPr>
                  <a:t>编码</a:t>
                </a:r>
                <a:r>
                  <a:rPr lang="zh-CN" altLang="en-US" sz="2000" dirty="0" smtClean="0">
                    <a:latin typeface="黑体" pitchFamily="49" charset="-122"/>
                  </a:rPr>
                  <a:t>读出</a:t>
                </a:r>
                <a14:m>
                  <m:oMath xmlns:m="http://schemas.openxmlformats.org/officeDocument/2006/math">
                    <m:sSubSup>
                      <m:sSubSupPr>
                        <m:ctrlPr>
                          <a:rPr lang="en-US" sz="2000" i="1">
                            <a:latin typeface="Cambria Math"/>
                          </a:rPr>
                        </m:ctrlPr>
                      </m:sSubSupPr>
                      <m:e>
                        <m:r>
                          <a:rPr lang="en-US" sz="2000">
                            <a:latin typeface="Cambria Math"/>
                          </a:rPr>
                          <m:t>𝐶</m:t>
                        </m:r>
                      </m:e>
                      <m:sub>
                        <m:r>
                          <a:rPr lang="en-US" altLang="zh-CN" sz="2000">
                            <a:latin typeface="Cambria Math"/>
                          </a:rPr>
                          <m:t>𝑛</m:t>
                        </m:r>
                      </m:sub>
                      <m:sup>
                        <m:r>
                          <a:rPr lang="en-US" sz="2000">
                            <a:latin typeface="Cambria Math"/>
                          </a:rPr>
                          <m:t>2</m:t>
                        </m:r>
                      </m:sup>
                    </m:sSubSup>
                    <m:r>
                      <a:rPr lang="zh-CN" altLang="en-US" sz="2000" b="0" i="1" smtClean="0">
                        <a:latin typeface="Cambria Math"/>
                      </a:rPr>
                      <m:t>个</m:t>
                    </m:r>
                    <m:r>
                      <a:rPr lang="zh-CN" altLang="en-US" sz="2000" i="1">
                        <a:latin typeface="Cambria Math"/>
                      </a:rPr>
                      <m:t>位置</m:t>
                    </m:r>
                  </m:oMath>
                </a14:m>
                <a:r>
                  <a:rPr lang="zh-CN" altLang="en-US" sz="2000" dirty="0">
                    <a:latin typeface="黑体" pitchFamily="49" charset="-122"/>
                  </a:rPr>
                  <a:t>，</a:t>
                </a:r>
                <a:endParaRPr lang="en-US" altLang="zh-CN" sz="2000" dirty="0">
                  <a:latin typeface="黑体" pitchFamily="49" charset="-122"/>
                </a:endParaRPr>
              </a:p>
              <a:p>
                <a:pPr>
                  <a:spcBef>
                    <a:spcPts val="1200"/>
                  </a:spcBef>
                  <a:spcAft>
                    <a:spcPts val="1200"/>
                  </a:spcAft>
                  <a:buClrTx/>
                  <a:buSzTx/>
                  <a:buFont typeface="Wingdings" panose="05000000000000000000" pitchFamily="2" charset="2"/>
                  <a:buChar char="q"/>
                </a:pPr>
                <a:r>
                  <a:rPr lang="zh-CN" altLang="en-US" sz="2000" dirty="0" smtClean="0">
                    <a:latin typeface="黑体" pitchFamily="49" charset="-122"/>
                  </a:rPr>
                  <a:t>欧拉回路不唯一，存在多种编码</a:t>
                </a:r>
                <a:r>
                  <a:rPr lang="zh-CN" altLang="en-US" sz="2000" dirty="0">
                    <a:latin typeface="黑体" pitchFamily="49" charset="-122"/>
                  </a:rPr>
                  <a:t>方式</a:t>
                </a:r>
                <a:endParaRPr lang="en-US" altLang="zh-CN" sz="2000" dirty="0" smtClean="0">
                  <a:latin typeface="黑体" pitchFamily="49" charset="-122"/>
                </a:endParaRPr>
              </a:p>
            </p:txBody>
          </p:sp>
        </mc:Choice>
        <mc:Fallback xmlns="">
          <p:sp>
            <p:nvSpPr>
              <p:cNvPr id="15" name="TextBox 5"/>
              <p:cNvSpPr txBox="1">
                <a:spLocks noRot="1" noChangeAspect="1" noMove="1" noResize="1" noEditPoints="1" noAdjustHandles="1" noChangeArrowheads="1" noChangeShapeType="1" noTextEdit="1"/>
              </p:cNvSpPr>
              <p:nvPr/>
            </p:nvSpPr>
            <p:spPr bwMode="auto">
              <a:xfrm>
                <a:off x="261338" y="5593122"/>
                <a:ext cx="8978915" cy="861774"/>
              </a:xfrm>
              <a:prstGeom prst="rect">
                <a:avLst/>
              </a:prstGeom>
              <a:blipFill rotWithShape="1">
                <a:blip r:embed="rId6"/>
                <a:stretch>
                  <a:fillRect l="-611" t="-4965" b="-120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580398610"/>
              </p:ext>
            </p:extLst>
          </p:nvPr>
        </p:nvGraphicFramePr>
        <p:xfrm>
          <a:off x="4690807" y="1561621"/>
          <a:ext cx="3941140" cy="3516782"/>
        </p:xfrm>
        <a:graphic>
          <a:graphicData uri="http://schemas.openxmlformats.org/presentationml/2006/ole">
            <mc:AlternateContent xmlns:mc="http://schemas.openxmlformats.org/markup-compatibility/2006">
              <mc:Choice xmlns:v="urn:schemas-microsoft-com:vml" Requires="v">
                <p:oleObj spid="_x0000_s99529" name="Visio" r:id="rId7" imgW="4872164" imgH="4342164" progId="Visio.Drawing.11">
                  <p:embed/>
                </p:oleObj>
              </mc:Choice>
              <mc:Fallback>
                <p:oleObj name="Visio" r:id="rId7" imgW="4872164" imgH="4342164" progId="Visio.Drawing.11">
                  <p:embed/>
                  <p:pic>
                    <p:nvPicPr>
                      <p:cNvPr id="0" name="对象 2"/>
                      <p:cNvPicPr>
                        <a:picLocks noChangeAspect="1" noChangeArrowheads="1"/>
                      </p:cNvPicPr>
                      <p:nvPr/>
                    </p:nvPicPr>
                    <p:blipFill>
                      <a:blip r:embed="rId8"/>
                      <a:srcRect/>
                      <a:stretch>
                        <a:fillRect/>
                      </a:stretch>
                    </p:blipFill>
                    <p:spPr bwMode="auto">
                      <a:xfrm>
                        <a:off x="4690807" y="1561621"/>
                        <a:ext cx="3941140" cy="3516782"/>
                      </a:xfrm>
                      <a:prstGeom prst="rect">
                        <a:avLst/>
                      </a:prstGeom>
                      <a:noFill/>
                      <a:ln>
                        <a:noFill/>
                      </a:ln>
                      <a:extLst/>
                    </p:spPr>
                  </p:pic>
                </p:oleObj>
              </mc:Fallback>
            </mc:AlternateContent>
          </a:graphicData>
        </a:graphic>
      </p:graphicFrame>
      <p:sp>
        <p:nvSpPr>
          <p:cNvPr id="13" name="TextBox 8"/>
          <p:cNvSpPr txBox="1">
            <a:spLocks noChangeArrowheads="1"/>
          </p:cNvSpPr>
          <p:nvPr/>
        </p:nvSpPr>
        <p:spPr bwMode="auto">
          <a:xfrm>
            <a:off x="5783926" y="5008887"/>
            <a:ext cx="16546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400" dirty="0" smtClean="0">
                <a:latin typeface="+mn-ea"/>
                <a:ea typeface="+mn-ea"/>
              </a:rPr>
              <a:t>2k+1</a:t>
            </a:r>
            <a:r>
              <a:rPr lang="zh-CN" altLang="en-US" sz="1400" dirty="0" smtClean="0">
                <a:latin typeface="+mn-ea"/>
                <a:ea typeface="+mn-ea"/>
              </a:rPr>
              <a:t>通道欧拉回路</a:t>
            </a:r>
            <a:endParaRPr lang="en-US" altLang="en-US" sz="1400" dirty="0">
              <a:latin typeface="+mn-ea"/>
              <a:ea typeface="+mn-ea"/>
            </a:endParaRPr>
          </a:p>
        </p:txBody>
      </p:sp>
      <p:sp>
        <p:nvSpPr>
          <p:cNvPr id="12"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40</a:t>
            </a:fld>
            <a:endParaRPr lang="zh-CN" altLang="en-US" sz="1000" smtClean="0">
              <a:ea typeface="宋体" panose="02010600030101010101" pitchFamily="2" charset="-122"/>
            </a:endParaRPr>
          </a:p>
        </p:txBody>
      </p:sp>
      <p:sp>
        <p:nvSpPr>
          <p:cNvPr id="14"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4778545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5"/>
          <p:cNvSpPr txBox="1">
            <a:spLocks noChangeArrowheads="1"/>
          </p:cNvSpPr>
          <p:nvPr/>
        </p:nvSpPr>
        <p:spPr bwMode="auto">
          <a:xfrm>
            <a:off x="161115" y="151007"/>
            <a:ext cx="3262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solidFill>
                  <a:schemeClr val="tx2"/>
                </a:solidFill>
                <a:latin typeface="黑体" panose="02010609060101010101" pitchFamily="49" charset="-122"/>
                <a:ea typeface="黑体" panose="02010609060101010101" pitchFamily="49" charset="-122"/>
                <a:cs typeface="+mj-cs"/>
              </a:rPr>
              <a:t>直接编码规范</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mc:AlternateContent xmlns:mc="http://schemas.openxmlformats.org/markup-compatibility/2006" xmlns:a14="http://schemas.microsoft.com/office/drawing/2010/main">
        <mc:Choice Requires="a14">
          <p:sp>
            <p:nvSpPr>
              <p:cNvPr id="30723" name="TextBox 5"/>
              <p:cNvSpPr txBox="1">
                <a:spLocks noChangeArrowheads="1"/>
              </p:cNvSpPr>
              <p:nvPr/>
            </p:nvSpPr>
            <p:spPr bwMode="auto">
              <a:xfrm>
                <a:off x="219710" y="1240403"/>
                <a:ext cx="6700838" cy="28745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a:spcBef>
                    <a:spcPct val="0"/>
                  </a:spcBef>
                  <a:buClrTx/>
                  <a:buSzTx/>
                  <a:buFont typeface="Wingdings" pitchFamily="2" charset="2"/>
                  <a:buChar char="q"/>
                </a:pPr>
                <a:r>
                  <a:rPr lang="zh-CN" altLang="en-US" sz="2000" dirty="0" smtClean="0">
                    <a:latin typeface="黑体" pitchFamily="49" charset="-122"/>
                  </a:rPr>
                  <a:t>电子学通道数</a:t>
                </a:r>
                <a:r>
                  <a:rPr lang="en-US" altLang="zh-CN" sz="2000" dirty="0" smtClean="0">
                    <a:latin typeface="黑体" pitchFamily="49" charset="-122"/>
                  </a:rPr>
                  <a:t>2k+1</a:t>
                </a:r>
                <a:r>
                  <a:rPr lang="en-US" altLang="zh-CN" sz="2000" dirty="0">
                    <a:latin typeface="黑体" pitchFamily="49" charset="-122"/>
                  </a:rPr>
                  <a:t>,</a:t>
                </a:r>
                <a:r>
                  <a:rPr lang="zh-CN" altLang="en-US" sz="2000" dirty="0" smtClean="0">
                    <a:latin typeface="黑体" pitchFamily="49" charset="-122"/>
                  </a:rPr>
                  <a:t>可</a:t>
                </a:r>
                <a:r>
                  <a:rPr lang="zh-CN" altLang="en-US" sz="2000" dirty="0">
                    <a:latin typeface="黑体" pitchFamily="49" charset="-122"/>
                  </a:rPr>
                  <a:t>解码</a:t>
                </a:r>
                <a14:m>
                  <m:oMath xmlns:m="http://schemas.openxmlformats.org/officeDocument/2006/math">
                    <m:sSubSup>
                      <m:sSubSupPr>
                        <m:ctrlPr>
                          <a:rPr lang="en-US" sz="2000" i="1">
                            <a:latin typeface="Cambria Math"/>
                          </a:rPr>
                        </m:ctrlPr>
                      </m:sSubSupPr>
                      <m:e>
                        <m:r>
                          <a:rPr lang="en-US" sz="2000" i="1">
                            <a:latin typeface="Cambria Math"/>
                          </a:rPr>
                          <m:t>𝐶</m:t>
                        </m:r>
                      </m:e>
                      <m:sub>
                        <m:r>
                          <a:rPr lang="en-US" sz="2000" i="1">
                            <a:latin typeface="Cambria Math"/>
                          </a:rPr>
                          <m:t>2</m:t>
                        </m:r>
                        <m:r>
                          <a:rPr lang="en-US" sz="2000" i="1">
                            <a:latin typeface="Cambria Math"/>
                          </a:rPr>
                          <m:t>𝑘</m:t>
                        </m:r>
                        <m:r>
                          <a:rPr lang="en-US" sz="2000" i="1">
                            <a:latin typeface="Cambria Math"/>
                          </a:rPr>
                          <m:t>+1</m:t>
                        </m:r>
                      </m:sub>
                      <m:sup>
                        <m:r>
                          <a:rPr lang="en-US" sz="2000" i="1">
                            <a:latin typeface="Cambria Math"/>
                          </a:rPr>
                          <m:t>2</m:t>
                        </m:r>
                      </m:sup>
                    </m:sSubSup>
                  </m:oMath>
                </a14:m>
                <a:r>
                  <a:rPr lang="en-US" altLang="zh-CN" sz="2000" dirty="0" smtClean="0">
                    <a:latin typeface="黑体" pitchFamily="49" charset="-122"/>
                  </a:rPr>
                  <a:t>+1</a:t>
                </a:r>
                <a:r>
                  <a:rPr lang="zh-CN" altLang="en-US" sz="2000" dirty="0" smtClean="0">
                    <a:latin typeface="黑体" pitchFamily="49" charset="-122"/>
                  </a:rPr>
                  <a:t>个阳极条</a:t>
                </a:r>
                <a:endParaRPr lang="en-US" altLang="zh-CN" sz="2000" dirty="0" smtClean="0">
                  <a:latin typeface="黑体" pitchFamily="49" charset="-122"/>
                </a:endParaRPr>
              </a:p>
              <a:p>
                <a:pPr>
                  <a:spcBef>
                    <a:spcPct val="0"/>
                  </a:spcBef>
                  <a:buClrTx/>
                  <a:buSzTx/>
                  <a:buFont typeface="Wingdings" pitchFamily="2" charset="2"/>
                  <a:buChar char="q"/>
                </a:pPr>
                <a:r>
                  <a:rPr lang="zh-CN" altLang="en-US" sz="2000" dirty="0" smtClean="0">
                    <a:latin typeface="黑体" pitchFamily="49" charset="-122"/>
                  </a:rPr>
                  <a:t>升序交插编码，构成欧拉回路</a:t>
                </a:r>
                <a:endParaRPr lang="en-US" altLang="zh-CN" sz="2000" dirty="0" smtClean="0">
                  <a:latin typeface="黑体" pitchFamily="49" charset="-122"/>
                </a:endParaRPr>
              </a:p>
              <a:p>
                <a:pPr>
                  <a:spcBef>
                    <a:spcPct val="0"/>
                  </a:spcBef>
                  <a:buClrTx/>
                  <a:buSzTx/>
                  <a:buFont typeface="Arial" pitchFamily="34" charset="0"/>
                  <a:buChar char="•"/>
                </a:pPr>
                <a:endParaRPr lang="en-US" altLang="zh-CN" sz="2000" dirty="0">
                  <a:latin typeface="Arial" pitchFamily="34" charset="0"/>
                  <a:ea typeface="宋体" pitchFamily="2" charset="-122"/>
                </a:endParaRPr>
              </a:p>
              <a:p>
                <a:pPr>
                  <a:spcBef>
                    <a:spcPct val="0"/>
                  </a:spcBef>
                  <a:buClrTx/>
                  <a:buSzTx/>
                  <a:buFont typeface="Arial" pitchFamily="34" charset="0"/>
                  <a:buChar char="•"/>
                </a:pPr>
                <a:endParaRPr lang="en-US" altLang="zh-CN" sz="2000" dirty="0">
                  <a:latin typeface="Arial" pitchFamily="34" charset="0"/>
                  <a:ea typeface="宋体" pitchFamily="2" charset="-122"/>
                </a:endParaRPr>
              </a:p>
              <a:p>
                <a:pPr>
                  <a:spcBef>
                    <a:spcPct val="0"/>
                  </a:spcBef>
                  <a:buClrTx/>
                  <a:buSzTx/>
                  <a:buFont typeface="Arial" pitchFamily="34" charset="0"/>
                  <a:buChar char="•"/>
                </a:pPr>
                <a:endParaRPr lang="en-US" altLang="zh-CN" sz="2000" dirty="0">
                  <a:latin typeface="Arial" pitchFamily="34" charset="0"/>
                  <a:ea typeface="宋体" pitchFamily="2" charset="-122"/>
                </a:endParaRPr>
              </a:p>
              <a:p>
                <a:pPr>
                  <a:spcBef>
                    <a:spcPct val="0"/>
                  </a:spcBef>
                  <a:buClrTx/>
                  <a:buSzTx/>
                  <a:buFont typeface="Arial" pitchFamily="34" charset="0"/>
                  <a:buChar char="•"/>
                </a:pPr>
                <a:endParaRPr lang="en-US" altLang="zh-CN" sz="2000" dirty="0">
                  <a:latin typeface="Arial" pitchFamily="34" charset="0"/>
                  <a:ea typeface="宋体" pitchFamily="2" charset="-122"/>
                </a:endParaRPr>
              </a:p>
              <a:p>
                <a:pPr>
                  <a:spcBef>
                    <a:spcPct val="0"/>
                  </a:spcBef>
                  <a:buClrTx/>
                  <a:buSzTx/>
                  <a:buFont typeface="Arial" pitchFamily="34" charset="0"/>
                  <a:buChar char="•"/>
                </a:pPr>
                <a:endParaRPr lang="en-US" altLang="zh-CN" sz="2000" dirty="0">
                  <a:latin typeface="Arial" pitchFamily="34" charset="0"/>
                  <a:ea typeface="宋体" pitchFamily="2" charset="-122"/>
                </a:endParaRPr>
              </a:p>
              <a:p>
                <a:pPr>
                  <a:spcBef>
                    <a:spcPct val="0"/>
                  </a:spcBef>
                  <a:buClrTx/>
                  <a:buSzTx/>
                  <a:buFont typeface="Arial" pitchFamily="34" charset="0"/>
                  <a:buChar char="•"/>
                </a:pPr>
                <a:endParaRPr lang="en-US" altLang="zh-CN" sz="2000" dirty="0">
                  <a:latin typeface="Arial" pitchFamily="34" charset="0"/>
                  <a:ea typeface="宋体" pitchFamily="2" charset="-122"/>
                </a:endParaRPr>
              </a:p>
              <a:p>
                <a:pPr>
                  <a:spcBef>
                    <a:spcPct val="0"/>
                  </a:spcBef>
                  <a:buClrTx/>
                  <a:buSzTx/>
                  <a:buFont typeface="Arial" pitchFamily="34" charset="0"/>
                  <a:buChar char="•"/>
                </a:pPr>
                <a:endParaRPr lang="en-US" altLang="zh-CN" sz="2000" dirty="0">
                  <a:latin typeface="Arial" pitchFamily="34" charset="0"/>
                  <a:ea typeface="宋体" pitchFamily="2" charset="-122"/>
                </a:endParaRPr>
              </a:p>
            </p:txBody>
          </p:sp>
        </mc:Choice>
        <mc:Fallback xmlns="">
          <p:sp>
            <p:nvSpPr>
              <p:cNvPr id="30723" name="TextBox 5"/>
              <p:cNvSpPr txBox="1">
                <a:spLocks noRot="1" noChangeAspect="1" noMove="1" noResize="1" noEditPoints="1" noAdjustHandles="1" noChangeArrowheads="1" noChangeShapeType="1" noTextEdit="1"/>
              </p:cNvSpPr>
              <p:nvPr/>
            </p:nvSpPr>
            <p:spPr bwMode="auto">
              <a:xfrm>
                <a:off x="219710" y="1240403"/>
                <a:ext cx="6700838" cy="2874505"/>
              </a:xfrm>
              <a:prstGeom prst="rect">
                <a:avLst/>
              </a:prstGeom>
              <a:blipFill rotWithShape="1">
                <a:blip r:embed="rId3"/>
                <a:stretch>
                  <a:fillRect l="-728" t="-12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3657766538"/>
              </p:ext>
            </p:extLst>
          </p:nvPr>
        </p:nvGraphicFramePr>
        <p:xfrm>
          <a:off x="353695" y="2088354"/>
          <a:ext cx="8505824" cy="2079052"/>
        </p:xfrm>
        <a:graphic>
          <a:graphicData uri="http://schemas.openxmlformats.org/drawingml/2006/table">
            <a:tbl>
              <a:tblPr firstRow="1" firstCol="1" bandRow="1">
                <a:tableStyleId>{5C22544A-7EE6-4342-B048-85BDC9FD1C3A}</a:tableStyleId>
              </a:tblPr>
              <a:tblGrid>
                <a:gridCol w="601427"/>
                <a:gridCol w="7904397"/>
              </a:tblGrid>
              <a:tr h="243840">
                <a:tc>
                  <a:txBody>
                    <a:bodyPr/>
                    <a:lstStyle/>
                    <a:p>
                      <a:pPr algn="ctr">
                        <a:spcBef>
                          <a:spcPts val="600"/>
                        </a:spcBef>
                        <a:spcAft>
                          <a:spcPts val="0"/>
                        </a:spcAft>
                      </a:pPr>
                      <a:r>
                        <a:rPr lang="zh-CN" altLang="en-US" sz="1600" dirty="0" smtClean="0">
                          <a:effectLst/>
                          <a:latin typeface="+mn-ea"/>
                          <a:ea typeface="+mn-ea"/>
                        </a:rPr>
                        <a:t>行</a:t>
                      </a:r>
                      <a:endParaRPr lang="en-US" sz="1600" dirty="0">
                        <a:effectLst/>
                        <a:latin typeface="+mn-ea"/>
                        <a:ea typeface="+mn-ea"/>
                      </a:endParaRPr>
                    </a:p>
                  </a:txBody>
                  <a:tcPr marL="68580" marR="68580" marT="0" marB="0"/>
                </a:tc>
                <a:tc>
                  <a:txBody>
                    <a:bodyPr/>
                    <a:lstStyle/>
                    <a:p>
                      <a:pPr algn="ctr">
                        <a:spcBef>
                          <a:spcPts val="600"/>
                        </a:spcBef>
                        <a:spcAft>
                          <a:spcPts val="0"/>
                        </a:spcAft>
                      </a:pPr>
                      <a:r>
                        <a:rPr lang="zh-CN" altLang="en-US" sz="1600" dirty="0" smtClean="0">
                          <a:effectLst/>
                          <a:latin typeface="+mn-ea"/>
                          <a:ea typeface="+mn-ea"/>
                        </a:rPr>
                        <a:t>编码表</a:t>
                      </a:r>
                      <a:endParaRPr lang="en-US" sz="1600" dirty="0">
                        <a:effectLst/>
                        <a:latin typeface="+mn-ea"/>
                        <a:ea typeface="+mn-ea"/>
                      </a:endParaRPr>
                    </a:p>
                  </a:txBody>
                  <a:tcPr marL="68580" marR="68580" marT="0" marB="0"/>
                </a:tc>
              </a:tr>
              <a:tr h="313643">
                <a:tc>
                  <a:txBody>
                    <a:bodyPr/>
                    <a:lstStyle/>
                    <a:p>
                      <a:pPr algn="ctr">
                        <a:spcBef>
                          <a:spcPts val="600"/>
                        </a:spcBef>
                        <a:spcAft>
                          <a:spcPts val="0"/>
                        </a:spcAft>
                      </a:pPr>
                      <a:r>
                        <a:rPr lang="en-US" sz="1400" dirty="0">
                          <a:effectLst/>
                        </a:rPr>
                        <a:t>1</a:t>
                      </a:r>
                      <a:endParaRPr lang="en-US" sz="2000" dirty="0">
                        <a:effectLst/>
                        <a:latin typeface="Times New Roman"/>
                        <a:ea typeface="Times New Roman"/>
                      </a:endParaRPr>
                    </a:p>
                  </a:txBody>
                  <a:tcPr marL="68580" marR="68580" marT="0" marB="0" anchor="b"/>
                </a:tc>
                <a:tc>
                  <a:txBody>
                    <a:bodyPr/>
                    <a:lstStyle/>
                    <a:p>
                      <a:pPr>
                        <a:spcBef>
                          <a:spcPts val="600"/>
                        </a:spcBef>
                        <a:spcAft>
                          <a:spcPts val="0"/>
                        </a:spcAft>
                      </a:pPr>
                      <a:r>
                        <a:rPr lang="en-US" sz="1400" dirty="0">
                          <a:solidFill>
                            <a:schemeClr val="tx1"/>
                          </a:solidFill>
                          <a:effectLst/>
                        </a:rPr>
                        <a:t>1</a:t>
                      </a:r>
                      <a:r>
                        <a:rPr lang="en-US" sz="1400" baseline="-25000" dirty="0">
                          <a:solidFill>
                            <a:schemeClr val="tx1"/>
                          </a:solidFill>
                          <a:effectLst/>
                        </a:rPr>
                        <a:t>1</a:t>
                      </a:r>
                      <a:r>
                        <a:rPr lang="en-US" sz="1400" dirty="0">
                          <a:solidFill>
                            <a:schemeClr val="tx1"/>
                          </a:solidFill>
                          <a:effectLst/>
                        </a:rPr>
                        <a:t>, 2</a:t>
                      </a:r>
                      <a:r>
                        <a:rPr lang="en-US" sz="1400" baseline="-25000" dirty="0">
                          <a:solidFill>
                            <a:schemeClr val="tx1"/>
                          </a:solidFill>
                          <a:effectLst/>
                        </a:rPr>
                        <a:t>2</a:t>
                      </a:r>
                      <a:r>
                        <a:rPr lang="en-US" sz="1400" dirty="0">
                          <a:solidFill>
                            <a:schemeClr val="tx1"/>
                          </a:solidFill>
                          <a:effectLst/>
                        </a:rPr>
                        <a:t>, 3</a:t>
                      </a:r>
                      <a:r>
                        <a:rPr lang="en-US" sz="1400" baseline="-25000" dirty="0">
                          <a:solidFill>
                            <a:schemeClr val="tx1"/>
                          </a:solidFill>
                          <a:effectLst/>
                        </a:rPr>
                        <a:t>3</a:t>
                      </a:r>
                      <a:endParaRPr lang="en-US" sz="2000" dirty="0">
                        <a:solidFill>
                          <a:schemeClr val="tx1"/>
                        </a:solidFill>
                        <a:effectLst/>
                        <a:latin typeface="Times New Roman"/>
                        <a:ea typeface="Times New Roman"/>
                      </a:endParaRPr>
                    </a:p>
                  </a:txBody>
                  <a:tcPr marL="68580" marR="68580" marT="0" marB="0" anchor="b"/>
                </a:tc>
              </a:tr>
              <a:tr h="292383">
                <a:tc>
                  <a:txBody>
                    <a:bodyPr/>
                    <a:lstStyle/>
                    <a:p>
                      <a:pPr algn="ctr">
                        <a:spcBef>
                          <a:spcPts val="600"/>
                        </a:spcBef>
                        <a:spcAft>
                          <a:spcPts val="0"/>
                        </a:spcAft>
                      </a:pPr>
                      <a:r>
                        <a:rPr lang="en-US" sz="1400" dirty="0">
                          <a:effectLst/>
                        </a:rPr>
                        <a:t>2</a:t>
                      </a:r>
                      <a:endParaRPr lang="en-US" sz="2000" dirty="0">
                        <a:effectLst/>
                        <a:latin typeface="Times New Roman"/>
                        <a:ea typeface="Times New Roman"/>
                      </a:endParaRPr>
                    </a:p>
                  </a:txBody>
                  <a:tcPr marL="68580" marR="68580" marT="0" marB="0" anchor="b"/>
                </a:tc>
                <a:tc>
                  <a:txBody>
                    <a:bodyPr/>
                    <a:lstStyle/>
                    <a:p>
                      <a:pPr algn="just">
                        <a:lnSpc>
                          <a:spcPts val="1500"/>
                        </a:lnSpc>
                        <a:spcAft>
                          <a:spcPts val="0"/>
                        </a:spcAft>
                        <a:tabLst>
                          <a:tab pos="266700" algn="l"/>
                        </a:tabLst>
                      </a:pPr>
                      <a:r>
                        <a:rPr lang="en-US" sz="1400" kern="100" dirty="0">
                          <a:solidFill>
                            <a:schemeClr val="tx1"/>
                          </a:solidFill>
                          <a:effectLst/>
                        </a:rPr>
                        <a:t>1</a:t>
                      </a:r>
                      <a:r>
                        <a:rPr lang="en-US" sz="1400" kern="100" baseline="-25000" dirty="0">
                          <a:solidFill>
                            <a:schemeClr val="tx1"/>
                          </a:solidFill>
                          <a:effectLst/>
                        </a:rPr>
                        <a:t>4</a:t>
                      </a:r>
                      <a:r>
                        <a:rPr lang="en-US" sz="1400" kern="100" dirty="0">
                          <a:solidFill>
                            <a:schemeClr val="tx1"/>
                          </a:solidFill>
                          <a:effectLst/>
                        </a:rPr>
                        <a:t>, 4</a:t>
                      </a:r>
                      <a:r>
                        <a:rPr lang="en-US" sz="1400" kern="100" baseline="-25000" dirty="0">
                          <a:solidFill>
                            <a:schemeClr val="tx1"/>
                          </a:solidFill>
                          <a:effectLst/>
                        </a:rPr>
                        <a:t>5</a:t>
                      </a:r>
                      <a:r>
                        <a:rPr lang="en-US" sz="1400" kern="100" dirty="0">
                          <a:solidFill>
                            <a:schemeClr val="tx1"/>
                          </a:solidFill>
                          <a:effectLst/>
                        </a:rPr>
                        <a:t>, </a:t>
                      </a:r>
                      <a:r>
                        <a:rPr lang="en-US" sz="1400" kern="100" dirty="0">
                          <a:effectLst/>
                        </a:rPr>
                        <a:t>2</a:t>
                      </a:r>
                      <a:r>
                        <a:rPr lang="en-US" sz="1400" kern="100" baseline="-25000" dirty="0">
                          <a:effectLst/>
                        </a:rPr>
                        <a:t>6</a:t>
                      </a:r>
                      <a:r>
                        <a:rPr lang="en-US" sz="1400" kern="100" dirty="0">
                          <a:effectLst/>
                        </a:rPr>
                        <a:t>, 5</a:t>
                      </a:r>
                      <a:r>
                        <a:rPr lang="en-US" sz="1400" kern="100" baseline="-25000" dirty="0">
                          <a:effectLst/>
                        </a:rPr>
                        <a:t>7</a:t>
                      </a:r>
                      <a:r>
                        <a:rPr lang="en-US" sz="1400" kern="100" dirty="0">
                          <a:effectLst/>
                        </a:rPr>
                        <a:t>, 3</a:t>
                      </a:r>
                      <a:r>
                        <a:rPr lang="en-US" sz="1400" kern="100" baseline="-25000" dirty="0">
                          <a:effectLst/>
                        </a:rPr>
                        <a:t>8</a:t>
                      </a:r>
                      <a:r>
                        <a:rPr lang="en-US" sz="1400" kern="100" dirty="0">
                          <a:effectLst/>
                        </a:rPr>
                        <a:t>, 4</a:t>
                      </a:r>
                      <a:r>
                        <a:rPr lang="en-US" sz="1400" kern="100" baseline="-25000" dirty="0">
                          <a:effectLst/>
                        </a:rPr>
                        <a:t>9</a:t>
                      </a:r>
                      <a:r>
                        <a:rPr lang="en-US" sz="1400" kern="100" dirty="0">
                          <a:effectLst/>
                        </a:rPr>
                        <a:t>, 5</a:t>
                      </a:r>
                      <a:r>
                        <a:rPr lang="en-US" sz="1400" kern="100" baseline="-25000" dirty="0">
                          <a:effectLst/>
                        </a:rPr>
                        <a:t>10</a:t>
                      </a:r>
                      <a:endParaRPr lang="en-US" sz="1600" kern="100" dirty="0">
                        <a:effectLst/>
                        <a:latin typeface="Times New Roman"/>
                        <a:ea typeface="宋体"/>
                      </a:endParaRPr>
                    </a:p>
                  </a:txBody>
                  <a:tcPr marL="68580" marR="68580" marT="0" marB="0" anchor="b"/>
                </a:tc>
              </a:tr>
              <a:tr h="288032">
                <a:tc>
                  <a:txBody>
                    <a:bodyPr/>
                    <a:lstStyle/>
                    <a:p>
                      <a:pPr algn="ctr">
                        <a:spcBef>
                          <a:spcPts val="600"/>
                        </a:spcBef>
                        <a:spcAft>
                          <a:spcPts val="0"/>
                        </a:spcAft>
                      </a:pPr>
                      <a:r>
                        <a:rPr lang="en-US" sz="1400" dirty="0">
                          <a:effectLst/>
                        </a:rPr>
                        <a:t>3</a:t>
                      </a:r>
                      <a:endParaRPr lang="en-US" sz="2000" dirty="0">
                        <a:effectLst/>
                        <a:latin typeface="Times New Roman"/>
                        <a:ea typeface="Times New Roman"/>
                      </a:endParaRPr>
                    </a:p>
                  </a:txBody>
                  <a:tcPr marL="68580" marR="68580" marT="0" marB="0" anchor="b"/>
                </a:tc>
                <a:tc>
                  <a:txBody>
                    <a:bodyPr/>
                    <a:lstStyle/>
                    <a:p>
                      <a:pPr algn="just">
                        <a:lnSpc>
                          <a:spcPts val="1500"/>
                        </a:lnSpc>
                        <a:spcAft>
                          <a:spcPts val="0"/>
                        </a:spcAft>
                        <a:tabLst>
                          <a:tab pos="266700" algn="l"/>
                        </a:tabLst>
                      </a:pPr>
                      <a:r>
                        <a:rPr lang="en-US" sz="1400" kern="100" dirty="0">
                          <a:effectLst/>
                        </a:rPr>
                        <a:t>1</a:t>
                      </a:r>
                      <a:r>
                        <a:rPr lang="en-US" sz="1400" kern="100" baseline="-25000" dirty="0">
                          <a:effectLst/>
                        </a:rPr>
                        <a:t>11</a:t>
                      </a:r>
                      <a:r>
                        <a:rPr lang="en-US" sz="1400" kern="100" dirty="0">
                          <a:effectLst/>
                        </a:rPr>
                        <a:t>, 6</a:t>
                      </a:r>
                      <a:r>
                        <a:rPr lang="en-US" sz="1400" kern="100" baseline="-25000" dirty="0">
                          <a:effectLst/>
                        </a:rPr>
                        <a:t>12</a:t>
                      </a:r>
                      <a:r>
                        <a:rPr lang="en-US" sz="1400" kern="100" dirty="0">
                          <a:effectLst/>
                        </a:rPr>
                        <a:t>, 2</a:t>
                      </a:r>
                      <a:r>
                        <a:rPr lang="en-US" sz="1400" kern="100" baseline="-25000" dirty="0">
                          <a:effectLst/>
                        </a:rPr>
                        <a:t>13</a:t>
                      </a:r>
                      <a:r>
                        <a:rPr lang="en-US" sz="1400" kern="100" dirty="0">
                          <a:effectLst/>
                        </a:rPr>
                        <a:t>, 7</a:t>
                      </a:r>
                      <a:r>
                        <a:rPr lang="en-US" sz="1400" kern="100" baseline="-25000" dirty="0">
                          <a:effectLst/>
                        </a:rPr>
                        <a:t>14</a:t>
                      </a:r>
                      <a:r>
                        <a:rPr lang="en-US" sz="1400" kern="100" dirty="0">
                          <a:effectLst/>
                        </a:rPr>
                        <a:t>, 3</a:t>
                      </a:r>
                      <a:r>
                        <a:rPr lang="en-US" sz="1400" kern="100" baseline="-25000" dirty="0">
                          <a:effectLst/>
                        </a:rPr>
                        <a:t>15</a:t>
                      </a:r>
                      <a:r>
                        <a:rPr lang="en-US" sz="1400" kern="100" dirty="0">
                          <a:effectLst/>
                        </a:rPr>
                        <a:t>, 6</a:t>
                      </a:r>
                      <a:r>
                        <a:rPr lang="en-US" sz="1400" kern="100" baseline="-25000" dirty="0">
                          <a:effectLst/>
                        </a:rPr>
                        <a:t>16</a:t>
                      </a:r>
                      <a:r>
                        <a:rPr lang="en-US" sz="1400" kern="100" dirty="0">
                          <a:effectLst/>
                        </a:rPr>
                        <a:t>, 4</a:t>
                      </a:r>
                      <a:r>
                        <a:rPr lang="en-US" sz="1400" kern="100" baseline="-25000" dirty="0">
                          <a:effectLst/>
                        </a:rPr>
                        <a:t>17</a:t>
                      </a:r>
                      <a:r>
                        <a:rPr lang="en-US" sz="1400" kern="100" dirty="0">
                          <a:effectLst/>
                        </a:rPr>
                        <a:t>, </a:t>
                      </a:r>
                      <a:r>
                        <a:rPr lang="en-US" sz="1400" kern="100" dirty="0" smtClean="0">
                          <a:effectLst/>
                        </a:rPr>
                        <a:t>7</a:t>
                      </a:r>
                      <a:r>
                        <a:rPr lang="en-US" sz="1400" kern="100" baseline="-25000" dirty="0" smtClean="0">
                          <a:effectLst/>
                        </a:rPr>
                        <a:t>18</a:t>
                      </a:r>
                      <a:r>
                        <a:rPr lang="en-US" sz="1400" kern="100" dirty="0">
                          <a:effectLst/>
                        </a:rPr>
                        <a:t>, 5</a:t>
                      </a:r>
                      <a:r>
                        <a:rPr lang="en-US" sz="1400" kern="100" baseline="-25000" dirty="0">
                          <a:effectLst/>
                        </a:rPr>
                        <a:t>19</a:t>
                      </a:r>
                      <a:r>
                        <a:rPr lang="en-US" sz="1400" kern="100" dirty="0">
                          <a:effectLst/>
                        </a:rPr>
                        <a:t>, 6</a:t>
                      </a:r>
                      <a:r>
                        <a:rPr lang="en-US" sz="1400" kern="100" baseline="-25000" dirty="0" smtClean="0">
                          <a:effectLst/>
                        </a:rPr>
                        <a:t>20</a:t>
                      </a:r>
                      <a:r>
                        <a:rPr lang="en-US" sz="1400" kern="100" dirty="0" smtClean="0">
                          <a:effectLst/>
                        </a:rPr>
                        <a:t>,</a:t>
                      </a:r>
                      <a:r>
                        <a:rPr lang="en-US" sz="1400" kern="100" dirty="0">
                          <a:effectLst/>
                        </a:rPr>
                        <a:t>7</a:t>
                      </a:r>
                      <a:r>
                        <a:rPr lang="en-US" sz="1400" kern="100" baseline="-25000" dirty="0" smtClean="0">
                          <a:effectLst/>
                        </a:rPr>
                        <a:t>21</a:t>
                      </a:r>
                      <a:endParaRPr lang="en-US" sz="1600" kern="100" dirty="0">
                        <a:effectLst/>
                        <a:latin typeface="Times New Roman"/>
                        <a:ea typeface="宋体"/>
                      </a:endParaRPr>
                    </a:p>
                  </a:txBody>
                  <a:tcPr marL="68580" marR="68580" marT="0" marB="0" anchor="b"/>
                </a:tc>
              </a:tr>
              <a:tr h="236111">
                <a:tc>
                  <a:txBody>
                    <a:bodyPr/>
                    <a:lstStyle/>
                    <a:p>
                      <a:pPr algn="ctr">
                        <a:spcBef>
                          <a:spcPts val="600"/>
                        </a:spcBef>
                        <a:spcAft>
                          <a:spcPts val="0"/>
                        </a:spcAft>
                      </a:pPr>
                      <a:r>
                        <a:rPr lang="en-US" sz="1400" dirty="0">
                          <a:effectLst/>
                        </a:rPr>
                        <a:t>.</a:t>
                      </a:r>
                      <a:endParaRPr lang="en-US" sz="2000" dirty="0">
                        <a:effectLst/>
                        <a:latin typeface="Times New Roman"/>
                        <a:ea typeface="Times New Roman"/>
                      </a:endParaRPr>
                    </a:p>
                  </a:txBody>
                  <a:tcPr marL="68580" marR="68580" marT="0" marB="0" anchor="b"/>
                </a:tc>
                <a:tc>
                  <a:txBody>
                    <a:bodyPr/>
                    <a:lstStyle/>
                    <a:p>
                      <a:pPr algn="l">
                        <a:lnSpc>
                          <a:spcPts val="1500"/>
                        </a:lnSpc>
                        <a:spcAft>
                          <a:spcPts val="0"/>
                        </a:spcAft>
                        <a:tabLst>
                          <a:tab pos="266700" algn="l"/>
                        </a:tabLst>
                      </a:pPr>
                      <a:r>
                        <a:rPr lang="en-US" sz="1400" kern="100" dirty="0">
                          <a:effectLst/>
                        </a:rPr>
                        <a:t>..................................</a:t>
                      </a:r>
                      <a:endParaRPr lang="en-US" sz="1600" kern="100" dirty="0">
                        <a:effectLst/>
                        <a:latin typeface="Times New Roman"/>
                        <a:ea typeface="宋体"/>
                      </a:endParaRPr>
                    </a:p>
                  </a:txBody>
                  <a:tcPr marL="68580" marR="68580" marT="0" marB="0" anchor="b"/>
                </a:tc>
              </a:tr>
              <a:tr h="309991">
                <a:tc>
                  <a:txBody>
                    <a:bodyPr/>
                    <a:lstStyle/>
                    <a:p>
                      <a:pPr algn="ctr">
                        <a:spcBef>
                          <a:spcPts val="600"/>
                        </a:spcBef>
                        <a:spcAft>
                          <a:spcPts val="0"/>
                        </a:spcAft>
                      </a:pPr>
                      <a:r>
                        <a:rPr lang="en-US" sz="1400" dirty="0" smtClean="0">
                          <a:effectLst/>
                        </a:rPr>
                        <a:t>K</a:t>
                      </a:r>
                      <a:endParaRPr lang="en-US" sz="2000" dirty="0">
                        <a:effectLst/>
                        <a:latin typeface="Times New Roman"/>
                        <a:ea typeface="Times New Roman"/>
                      </a:endParaRPr>
                    </a:p>
                  </a:txBody>
                  <a:tcPr marL="68580" marR="68580" marT="0" marB="0" anchor="b"/>
                </a:tc>
                <a:tc>
                  <a:txBody>
                    <a:bodyPr/>
                    <a:lstStyle/>
                    <a:p>
                      <a:endParaRPr lang="en-US" dirty="0"/>
                    </a:p>
                  </a:txBody>
                  <a:tcPr marL="68580" marR="68580" marT="0" marB="0" anchor="b">
                    <a:blipFill rotWithShape="1">
                      <a:blip r:embed="rId4"/>
                      <a:stretch>
                        <a:fillRect l="-7633" t="-464706" b="-127451"/>
                      </a:stretch>
                    </a:blipFill>
                  </a:tcPr>
                </a:tc>
              </a:tr>
              <a:tr h="395052">
                <a:tc>
                  <a:txBody>
                    <a:bodyPr/>
                    <a:lstStyle/>
                    <a:p>
                      <a:pPr algn="ctr">
                        <a:spcBef>
                          <a:spcPts val="600"/>
                        </a:spcBef>
                        <a:spcAft>
                          <a:spcPts val="0"/>
                        </a:spcAft>
                      </a:pPr>
                      <a:r>
                        <a:rPr lang="en-US" sz="1400" dirty="0">
                          <a:effectLst/>
                        </a:rPr>
                        <a:t> </a:t>
                      </a:r>
                      <a:endParaRPr lang="en-US" sz="2000" dirty="0">
                        <a:effectLst/>
                        <a:latin typeface="Times New Roman"/>
                        <a:ea typeface="Times New Roman"/>
                      </a:endParaRPr>
                    </a:p>
                  </a:txBody>
                  <a:tcPr marL="68580" marR="68580" marT="0" marB="0"/>
                </a:tc>
                <a:tc>
                  <a:txBody>
                    <a:bodyPr/>
                    <a:lstStyle/>
                    <a:p>
                      <a:endParaRPr lang="en-US" dirty="0"/>
                    </a:p>
                  </a:txBody>
                  <a:tcPr marL="68580" marR="68580" marT="0" marB="0" anchor="b">
                    <a:blipFill rotWithShape="1">
                      <a:blip r:embed="rId4"/>
                      <a:stretch>
                        <a:fillRect l="-7633" t="-443077"/>
                      </a:stretch>
                    </a:blipFill>
                  </a:tcPr>
                </a:tc>
              </a:tr>
            </a:tbl>
          </a:graphicData>
        </a:graphic>
      </p:graphicFrame>
      <p:pic>
        <p:nvPicPr>
          <p:cNvPr id="10270" name="Picture 30" descr="C:\Users\andy\AppData\Roaming\Tencent\Users\251111564\QQ\WinTemp\RichOle\RZ8BZ]YEIL5`86]HN2C32CI.png"/>
          <p:cNvPicPr>
            <a:picLocks noChangeAspect="1" noChangeArrowheads="1"/>
          </p:cNvPicPr>
          <p:nvPr/>
        </p:nvPicPr>
        <p:blipFill rotWithShape="1">
          <a:blip r:embed="rId5">
            <a:extLst>
              <a:ext uri="{28A0092B-C50C-407E-A947-70E740481C1C}">
                <a14:useLocalDpi xmlns:a14="http://schemas.microsoft.com/office/drawing/2010/main" val="0"/>
              </a:ext>
            </a:extLst>
          </a:blip>
          <a:srcRect r="210"/>
          <a:stretch/>
        </p:blipFill>
        <p:spPr bwMode="auto">
          <a:xfrm>
            <a:off x="187873" y="4119860"/>
            <a:ext cx="8956127" cy="156891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0030" y="5667091"/>
            <a:ext cx="8619489" cy="784830"/>
          </a:xfrm>
          <a:prstGeom prst="rect">
            <a:avLst/>
          </a:prstGeom>
        </p:spPr>
        <p:txBody>
          <a:bodyPr wrap="square">
            <a:spAutoFit/>
          </a:bodyPr>
          <a:lstStyle/>
          <a:p>
            <a:pPr marL="342900" indent="-342900">
              <a:spcBef>
                <a:spcPts val="600"/>
              </a:spcBef>
              <a:spcAft>
                <a:spcPts val="600"/>
              </a:spcAft>
              <a:buFont typeface="Wingdings" panose="05000000000000000000" pitchFamily="2" charset="2"/>
              <a:buChar char="v"/>
            </a:pPr>
            <a:r>
              <a:rPr lang="zh-CN" altLang="en-US" sz="2000" dirty="0" smtClean="0">
                <a:latin typeface="黑体" pitchFamily="49" charset="-122"/>
                <a:ea typeface="黑体" pitchFamily="49" charset="-122"/>
              </a:rPr>
              <a:t>升序增加，重复率低，可继承，可扩展</a:t>
            </a:r>
            <a:endParaRPr lang="en-US" altLang="zh-CN" sz="2000" dirty="0" smtClean="0">
              <a:latin typeface="黑体" pitchFamily="49" charset="-122"/>
              <a:ea typeface="黑体" pitchFamily="49" charset="-122"/>
            </a:endParaRPr>
          </a:p>
          <a:p>
            <a:pPr marL="342900" indent="-342900">
              <a:buFont typeface="Wingdings" panose="05000000000000000000" pitchFamily="2" charset="2"/>
              <a:buChar char="v"/>
            </a:pPr>
            <a:r>
              <a:rPr lang="zh-CN" altLang="en-US" sz="2000" dirty="0">
                <a:latin typeface="黑体" pitchFamily="49" charset="-122"/>
                <a:ea typeface="黑体" pitchFamily="49" charset="-122"/>
              </a:rPr>
              <a:t>根据</a:t>
            </a:r>
            <a:r>
              <a:rPr lang="zh-CN" altLang="en-US" sz="2000" dirty="0" smtClean="0">
                <a:latin typeface="黑体" pitchFamily="49" charset="-122"/>
                <a:ea typeface="黑体" pitchFamily="49" charset="-122"/>
              </a:rPr>
              <a:t>多条击中情况，可去除前</a:t>
            </a:r>
            <a:r>
              <a:rPr lang="zh-CN" altLang="en-US" sz="2000" dirty="0">
                <a:latin typeface="黑体" pitchFamily="49" charset="-122"/>
                <a:ea typeface="黑体" pitchFamily="49" charset="-122"/>
              </a:rPr>
              <a:t>几</a:t>
            </a:r>
            <a:r>
              <a:rPr lang="zh-CN" altLang="en-US" sz="2000" dirty="0" smtClean="0">
                <a:latin typeface="黑体" pitchFamily="49" charset="-122"/>
                <a:ea typeface="黑体" pitchFamily="49" charset="-122"/>
              </a:rPr>
              <a:t>行编码</a:t>
            </a:r>
            <a:endParaRPr lang="en-US" altLang="zh-CN" sz="2000" dirty="0">
              <a:latin typeface="黑体" pitchFamily="49" charset="-122"/>
              <a:ea typeface="黑体" pitchFamily="49" charset="-122"/>
            </a:endParaRPr>
          </a:p>
        </p:txBody>
      </p:sp>
      <p:sp>
        <p:nvSpPr>
          <p:cNvPr id="11"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41</a:t>
            </a:fld>
            <a:endParaRPr lang="zh-CN" altLang="en-US" sz="1000" smtClean="0">
              <a:ea typeface="宋体" panose="02010600030101010101" pitchFamily="2" charset="-122"/>
            </a:endParaRPr>
          </a:p>
        </p:txBody>
      </p:sp>
      <p:sp>
        <p:nvSpPr>
          <p:cNvPr id="12"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235614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5"/>
          <p:cNvSpPr txBox="1">
            <a:spLocks noChangeArrowheads="1"/>
          </p:cNvSpPr>
          <p:nvPr/>
        </p:nvSpPr>
        <p:spPr bwMode="auto">
          <a:xfrm>
            <a:off x="170538" y="149752"/>
            <a:ext cx="37866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4000" b="1" dirty="0" smtClean="0">
                <a:solidFill>
                  <a:schemeClr val="tx2"/>
                </a:solidFill>
                <a:latin typeface="黑体" panose="02010609060101010101" pitchFamily="49" charset="-122"/>
                <a:ea typeface="黑体" panose="02010609060101010101" pitchFamily="49" charset="-122"/>
                <a:cs typeface="+mj-cs"/>
              </a:rPr>
              <a:t>编码与解码公式</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2" name="Rectangle 2"/>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sp>
        <p:nvSpPr>
          <p:cNvPr id="31749" name="TextBox 2"/>
          <p:cNvSpPr txBox="1">
            <a:spLocks noChangeArrowheads="1"/>
          </p:cNvSpPr>
          <p:nvPr/>
        </p:nvSpPr>
        <p:spPr bwMode="auto">
          <a:xfrm>
            <a:off x="267018" y="1127561"/>
            <a:ext cx="5564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q"/>
            </a:pPr>
            <a:r>
              <a:rPr lang="zh-CN" altLang="en-US" sz="2400" dirty="0">
                <a:latin typeface="黑体" pitchFamily="49" charset="-122"/>
              </a:rPr>
              <a:t>编码公式</a:t>
            </a:r>
            <a:r>
              <a:rPr lang="en-US" altLang="zh-CN" sz="2000" dirty="0">
                <a:latin typeface="黑体" pitchFamily="49" charset="-122"/>
              </a:rPr>
              <a:t>: </a:t>
            </a:r>
            <a:r>
              <a:rPr lang="zh-CN" altLang="en-US" sz="1800" dirty="0">
                <a:solidFill>
                  <a:srgbClr val="7030A0"/>
                </a:solidFill>
                <a:latin typeface="黑体" pitchFamily="49" charset="-122"/>
                <a:cs typeface="Times New Roman" pitchFamily="18" charset="0"/>
              </a:rPr>
              <a:t>第</a:t>
            </a:r>
            <a:r>
              <a:rPr lang="en-US" altLang="zh-CN" sz="1800" dirty="0" err="1" smtClean="0">
                <a:solidFill>
                  <a:srgbClr val="7030A0"/>
                </a:solidFill>
                <a:latin typeface="黑体" pitchFamily="49" charset="-122"/>
                <a:cs typeface="Times New Roman" pitchFamily="18" charset="0"/>
              </a:rPr>
              <a:t>i</a:t>
            </a:r>
            <a:r>
              <a:rPr lang="zh-CN" altLang="en-US" sz="1800" dirty="0" smtClean="0">
                <a:solidFill>
                  <a:srgbClr val="7030A0"/>
                </a:solidFill>
                <a:latin typeface="黑体" pitchFamily="49" charset="-122"/>
                <a:cs typeface="Times New Roman" pitchFamily="18" charset="0"/>
              </a:rPr>
              <a:t>和</a:t>
            </a:r>
            <a:r>
              <a:rPr lang="en-US" altLang="zh-CN" sz="1800" dirty="0" smtClean="0">
                <a:solidFill>
                  <a:srgbClr val="7030A0"/>
                </a:solidFill>
                <a:latin typeface="黑体" pitchFamily="49" charset="-122"/>
                <a:cs typeface="Times New Roman" pitchFamily="18" charset="0"/>
              </a:rPr>
              <a:t>i+1</a:t>
            </a:r>
            <a:r>
              <a:rPr lang="zh-CN" altLang="en-US" sz="1800" dirty="0">
                <a:solidFill>
                  <a:srgbClr val="7030A0"/>
                </a:solidFill>
                <a:latin typeface="黑体" pitchFamily="49" charset="-122"/>
                <a:cs typeface="Times New Roman" pitchFamily="18" charset="0"/>
              </a:rPr>
              <a:t>相邻</a:t>
            </a:r>
            <a:r>
              <a:rPr lang="zh-CN" altLang="en-US" sz="1800" dirty="0" smtClean="0">
                <a:solidFill>
                  <a:srgbClr val="7030A0"/>
                </a:solidFill>
                <a:latin typeface="黑体" pitchFamily="49" charset="-122"/>
                <a:cs typeface="Times New Roman" pitchFamily="18" charset="0"/>
              </a:rPr>
              <a:t>读出</a:t>
            </a:r>
            <a:r>
              <a:rPr lang="zh-CN" altLang="en-US" sz="1800" dirty="0">
                <a:solidFill>
                  <a:srgbClr val="7030A0"/>
                </a:solidFill>
                <a:latin typeface="黑体" pitchFamily="49" charset="-122"/>
                <a:cs typeface="Times New Roman" pitchFamily="18" charset="0"/>
              </a:rPr>
              <a:t>条编码</a:t>
            </a:r>
            <a:r>
              <a:rPr lang="en-US" altLang="zh-CN" sz="1800" dirty="0" smtClean="0">
                <a:solidFill>
                  <a:srgbClr val="7030A0"/>
                </a:solidFill>
                <a:latin typeface="黑体" pitchFamily="49" charset="-122"/>
                <a:cs typeface="Times New Roman" pitchFamily="18" charset="0"/>
              </a:rPr>
              <a:t>(</a:t>
            </a:r>
            <a:r>
              <a:rPr lang="en-US" altLang="zh-CN" sz="1800" dirty="0" err="1" smtClean="0">
                <a:solidFill>
                  <a:srgbClr val="7030A0"/>
                </a:solidFill>
                <a:latin typeface="黑体" pitchFamily="49" charset="-122"/>
                <a:cs typeface="Times New Roman" pitchFamily="18" charset="0"/>
              </a:rPr>
              <a:t>a,b</a:t>
            </a:r>
            <a:r>
              <a:rPr lang="en-US" altLang="zh-CN" sz="1800" dirty="0" smtClean="0">
                <a:solidFill>
                  <a:srgbClr val="7030A0"/>
                </a:solidFill>
                <a:latin typeface="黑体" pitchFamily="49" charset="-122"/>
                <a:cs typeface="Times New Roman" pitchFamily="18" charset="0"/>
              </a:rPr>
              <a:t>)</a:t>
            </a:r>
            <a:r>
              <a:rPr lang="zh-CN" altLang="en-US" sz="1800" dirty="0">
                <a:solidFill>
                  <a:srgbClr val="7030A0"/>
                </a:solidFill>
                <a:latin typeface="黑体" pitchFamily="49" charset="-122"/>
                <a:cs typeface="Times New Roman" pitchFamily="18" charset="0"/>
              </a:rPr>
              <a:t>为</a:t>
            </a:r>
            <a:r>
              <a:rPr lang="zh-CN" altLang="en-US" sz="2000" dirty="0">
                <a:latin typeface="黑体" pitchFamily="49" charset="-122"/>
              </a:rPr>
              <a:t>：</a:t>
            </a:r>
            <a:endParaRPr lang="en-US" altLang="en-US" sz="2000" dirty="0">
              <a:latin typeface="黑体" pitchFamily="49" charset="-122"/>
            </a:endParaRPr>
          </a:p>
        </p:txBody>
      </p:sp>
      <p:sp>
        <p:nvSpPr>
          <p:cNvPr id="31750" name="TextBox 22"/>
          <p:cNvSpPr txBox="1">
            <a:spLocks noChangeArrowheads="1"/>
          </p:cNvSpPr>
          <p:nvPr/>
        </p:nvSpPr>
        <p:spPr bwMode="auto">
          <a:xfrm>
            <a:off x="255905" y="3855472"/>
            <a:ext cx="1704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q"/>
            </a:pPr>
            <a:r>
              <a:rPr lang="zh-CN" altLang="en-US" sz="2400" dirty="0">
                <a:latin typeface="黑体" pitchFamily="49" charset="-122"/>
              </a:rPr>
              <a:t>解码公式</a:t>
            </a:r>
            <a:endParaRPr lang="en-US" altLang="en-US" sz="2400" dirty="0">
              <a:latin typeface="黑体" pitchFamily="49" charset="-122"/>
            </a:endParaRPr>
          </a:p>
        </p:txBody>
      </p:sp>
      <p:pic>
        <p:nvPicPr>
          <p:cNvPr id="3175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243" y="1682173"/>
            <a:ext cx="31638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
        <p:nvSpPr>
          <p:cNvPr id="37" name="TextBox 8"/>
          <p:cNvSpPr txBox="1">
            <a:spLocks noChangeArrowheads="1"/>
          </p:cNvSpPr>
          <p:nvPr/>
        </p:nvSpPr>
        <p:spPr bwMode="auto">
          <a:xfrm>
            <a:off x="1960880" y="3932700"/>
            <a:ext cx="72250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dirty="0" smtClean="0">
                <a:solidFill>
                  <a:srgbClr val="7030A0"/>
                </a:solidFill>
                <a:latin typeface="黑体" pitchFamily="49" charset="-122"/>
                <a:cs typeface="Times New Roman" pitchFamily="18" charset="0"/>
              </a:rPr>
              <a:t>通道</a:t>
            </a:r>
            <a:r>
              <a:rPr lang="en-US" altLang="zh-CN" sz="1800" dirty="0" err="1" smtClean="0">
                <a:solidFill>
                  <a:srgbClr val="7030A0"/>
                </a:solidFill>
                <a:latin typeface="黑体" pitchFamily="49" charset="-122"/>
                <a:cs typeface="Times New Roman" pitchFamily="18" charset="0"/>
              </a:rPr>
              <a:t>a,b</a:t>
            </a:r>
            <a:r>
              <a:rPr lang="zh-CN" altLang="en-US" sz="1800" dirty="0" smtClean="0">
                <a:solidFill>
                  <a:srgbClr val="7030A0"/>
                </a:solidFill>
                <a:latin typeface="黑体" pitchFamily="49" charset="-122"/>
                <a:cs typeface="Times New Roman" pitchFamily="18" charset="0"/>
              </a:rPr>
              <a:t>有信号，则其编码为</a:t>
            </a:r>
            <a:r>
              <a:rPr lang="en-US" sz="1800" dirty="0">
                <a:solidFill>
                  <a:srgbClr val="7030A0"/>
                </a:solidFill>
                <a:latin typeface="黑体" pitchFamily="49" charset="-122"/>
                <a:cs typeface="Times New Roman" pitchFamily="18" charset="0"/>
              </a:rPr>
              <a:t>ab</a:t>
            </a:r>
            <a:r>
              <a:rPr lang="zh-CN" altLang="en-US" sz="1800" dirty="0">
                <a:solidFill>
                  <a:srgbClr val="7030A0"/>
                </a:solidFill>
                <a:latin typeface="黑体" pitchFamily="49" charset="-122"/>
                <a:cs typeface="Times New Roman" pitchFamily="18" charset="0"/>
              </a:rPr>
              <a:t>（</a:t>
            </a:r>
            <a:r>
              <a:rPr lang="en-US" sz="1800" dirty="0">
                <a:solidFill>
                  <a:srgbClr val="7030A0"/>
                </a:solidFill>
                <a:latin typeface="黑体" pitchFamily="49" charset="-122"/>
                <a:cs typeface="Times New Roman" pitchFamily="18" charset="0"/>
              </a:rPr>
              <a:t>b&gt;a</a:t>
            </a:r>
            <a:r>
              <a:rPr lang="zh-CN" altLang="en-US" sz="1800" dirty="0">
                <a:solidFill>
                  <a:srgbClr val="7030A0"/>
                </a:solidFill>
                <a:latin typeface="黑体" pitchFamily="49" charset="-122"/>
                <a:cs typeface="Times New Roman" pitchFamily="18" charset="0"/>
              </a:rPr>
              <a:t>）</a:t>
            </a:r>
            <a:r>
              <a:rPr lang="en-US" altLang="zh-CN" sz="1800" dirty="0" smtClean="0">
                <a:solidFill>
                  <a:srgbClr val="7030A0"/>
                </a:solidFill>
                <a:latin typeface="黑体" pitchFamily="49" charset="-122"/>
                <a:cs typeface="Times New Roman" pitchFamily="18" charset="0"/>
              </a:rPr>
              <a:t> </a:t>
            </a:r>
            <a:r>
              <a:rPr lang="zh-CN" altLang="en-US" sz="1800" dirty="0" smtClean="0">
                <a:solidFill>
                  <a:srgbClr val="7030A0"/>
                </a:solidFill>
                <a:latin typeface="黑体" pitchFamily="49" charset="-122"/>
                <a:cs typeface="Times New Roman" pitchFamily="18" charset="0"/>
              </a:rPr>
              <a:t>可解码出击中</a:t>
            </a:r>
            <a:r>
              <a:rPr lang="zh-CN" altLang="en-US" sz="1800" dirty="0">
                <a:solidFill>
                  <a:srgbClr val="7030A0"/>
                </a:solidFill>
                <a:latin typeface="黑体" pitchFamily="49" charset="-122"/>
                <a:cs typeface="Times New Roman" pitchFamily="18" charset="0"/>
              </a:rPr>
              <a:t>位置第</a:t>
            </a:r>
            <a:r>
              <a:rPr lang="en-US" altLang="zh-CN" sz="1800" dirty="0" err="1" smtClean="0">
                <a:solidFill>
                  <a:srgbClr val="7030A0"/>
                </a:solidFill>
                <a:latin typeface="黑体" pitchFamily="49" charset="-122"/>
                <a:cs typeface="Times New Roman" pitchFamily="18" charset="0"/>
              </a:rPr>
              <a:t>i</a:t>
            </a:r>
            <a:r>
              <a:rPr lang="zh-CN" altLang="en-US" sz="1800" dirty="0" smtClean="0">
                <a:solidFill>
                  <a:srgbClr val="7030A0"/>
                </a:solidFill>
                <a:latin typeface="黑体" pitchFamily="49" charset="-122"/>
                <a:cs typeface="Times New Roman" pitchFamily="18" charset="0"/>
              </a:rPr>
              <a:t>和</a:t>
            </a:r>
            <a:r>
              <a:rPr lang="en-US" altLang="zh-CN" sz="1800" dirty="0" smtClean="0">
                <a:solidFill>
                  <a:srgbClr val="7030A0"/>
                </a:solidFill>
                <a:latin typeface="黑体" pitchFamily="49" charset="-122"/>
                <a:cs typeface="Times New Roman" pitchFamily="18" charset="0"/>
              </a:rPr>
              <a:t>i+1</a:t>
            </a:r>
            <a:r>
              <a:rPr lang="zh-CN" altLang="en-US" sz="1800" dirty="0" smtClean="0">
                <a:solidFill>
                  <a:srgbClr val="7030A0"/>
                </a:solidFill>
                <a:latin typeface="黑体" pitchFamily="49" charset="-122"/>
                <a:cs typeface="Times New Roman" pitchFamily="18" charset="0"/>
              </a:rPr>
              <a:t>条</a:t>
            </a:r>
            <a:endParaRPr lang="en-US" altLang="en-US" sz="1800" dirty="0">
              <a:solidFill>
                <a:srgbClr val="7030A0"/>
              </a:solidFill>
              <a:latin typeface="Arial" pitchFamily="34" charset="0"/>
              <a:cs typeface="Times New Roman" pitchFamily="18" charset="0"/>
            </a:endParaRPr>
          </a:p>
        </p:txBody>
      </p:sp>
      <p:pic>
        <p:nvPicPr>
          <p:cNvPr id="7065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966" r="7982"/>
          <a:stretch/>
        </p:blipFill>
        <p:spPr bwMode="auto">
          <a:xfrm>
            <a:off x="701040" y="1589226"/>
            <a:ext cx="4968240" cy="2027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59"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191" r="10218"/>
          <a:stretch/>
        </p:blipFill>
        <p:spPr bwMode="auto">
          <a:xfrm>
            <a:off x="701040" y="4427210"/>
            <a:ext cx="5676358" cy="2147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灯片编号占位符 3"/>
          <p:cNvSpPr>
            <a:spLocks noGrp="1"/>
          </p:cNvSpPr>
          <p:nvPr>
            <p:ph type="sldNum" sz="quarter" idx="12"/>
          </p:nvPr>
        </p:nvSpPr>
        <p:spPr bwMode="auto">
          <a:xfrm>
            <a:off x="8647113" y="6451270"/>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42</a:t>
            </a:fld>
            <a:endParaRPr lang="zh-CN" altLang="en-US" sz="1000" smtClean="0">
              <a:ea typeface="宋体" panose="02010600030101010101" pitchFamily="2" charset="-122"/>
            </a:endParaRPr>
          </a:p>
        </p:txBody>
      </p:sp>
      <p:sp>
        <p:nvSpPr>
          <p:cNvPr id="13" name="页脚占位符 4"/>
          <p:cNvSpPr>
            <a:spLocks noGrp="1"/>
          </p:cNvSpPr>
          <p:nvPr>
            <p:ph type="ftr" sz="quarter" idx="11"/>
          </p:nvPr>
        </p:nvSpPr>
        <p:spPr bwMode="auto">
          <a:xfrm>
            <a:off x="2653423" y="6459434"/>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12864195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3084905985"/>
              </p:ext>
            </p:extLst>
          </p:nvPr>
        </p:nvGraphicFramePr>
        <p:xfrm>
          <a:off x="0" y="1298521"/>
          <a:ext cx="9540875" cy="3730625"/>
        </p:xfrm>
        <a:graphic>
          <a:graphicData uri="http://schemas.openxmlformats.org/presentationml/2006/ole">
            <mc:AlternateContent xmlns:mc="http://schemas.openxmlformats.org/markup-compatibility/2006">
              <mc:Choice xmlns:v="urn:schemas-microsoft-com:vml" Requires="v">
                <p:oleObj spid="_x0000_s71813" name="Visio" r:id="rId4" imgW="5850741" imgH="2278555" progId="Visio.Drawing.11">
                  <p:embed/>
                </p:oleObj>
              </mc:Choice>
              <mc:Fallback>
                <p:oleObj name="Visio" r:id="rId4" imgW="5850741" imgH="2278555" progId="Visio.Drawing.11">
                  <p:embed/>
                  <p:pic>
                    <p:nvPicPr>
                      <p:cNvPr id="0" name="Object 43"/>
                      <p:cNvPicPr>
                        <a:picLocks noChangeAspect="1" noChangeArrowheads="1"/>
                      </p:cNvPicPr>
                      <p:nvPr/>
                    </p:nvPicPr>
                    <p:blipFill>
                      <a:blip r:embed="rId5"/>
                      <a:srcRect/>
                      <a:stretch>
                        <a:fillRect/>
                      </a:stretch>
                    </p:blipFill>
                    <p:spPr bwMode="auto">
                      <a:xfrm>
                        <a:off x="0" y="1298521"/>
                        <a:ext cx="9540875" cy="3730625"/>
                      </a:xfrm>
                      <a:prstGeom prst="rect">
                        <a:avLst/>
                      </a:prstGeom>
                      <a:noFill/>
                    </p:spPr>
                  </p:pic>
                </p:oleObj>
              </mc:Fallback>
            </mc:AlternateContent>
          </a:graphicData>
        </a:graphic>
      </p:graphicFrame>
      <p:sp>
        <p:nvSpPr>
          <p:cNvPr id="3" name="标题 2"/>
          <p:cNvSpPr>
            <a:spLocks noGrp="1"/>
          </p:cNvSpPr>
          <p:nvPr>
            <p:ph type="title"/>
          </p:nvPr>
        </p:nvSpPr>
        <p:spPr>
          <a:xfrm>
            <a:off x="176397" y="150035"/>
            <a:ext cx="8391306" cy="796925"/>
          </a:xfrm>
        </p:spPr>
        <p:txBody>
          <a:bodyPr/>
          <a:lstStyle/>
          <a:p>
            <a:pPr eaLnBrk="1" hangingPunct="1">
              <a:defRPr/>
            </a:pPr>
            <a:r>
              <a:rPr lang="zh-CN" altLang="en-US" sz="4000" dirty="0" smtClean="0">
                <a:solidFill>
                  <a:schemeClr val="tx1"/>
                </a:solidFill>
                <a:effectLst/>
              </a:rPr>
              <a:t>多条击中解码算法</a:t>
            </a:r>
            <a:endParaRPr lang="zh-CN" sz="4000" dirty="0">
              <a:solidFill>
                <a:schemeClr val="tx1"/>
              </a:solidFill>
              <a:effectLs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内容占位符 1"/>
          <p:cNvSpPr txBox="1">
            <a:spLocks/>
          </p:cNvSpPr>
          <p:nvPr/>
        </p:nvSpPr>
        <p:spPr bwMode="auto">
          <a:xfrm>
            <a:off x="263890" y="1223745"/>
            <a:ext cx="9105230" cy="1262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Arial" pitchFamily="34" charset="0"/>
                <a:ea typeface="+mn-ea"/>
                <a:cs typeface="Arial" pitchFamily="34" charset="0"/>
              </a:defRPr>
            </a:lvl1pPr>
            <a:lvl2pPr marL="620713" indent="-228600" algn="l" rtl="0" eaLnBrk="0" fontAlgn="base" hangingPunct="0">
              <a:spcBef>
                <a:spcPts val="325"/>
              </a:spcBef>
              <a:spcAft>
                <a:spcPct val="0"/>
              </a:spcAft>
              <a:buClr>
                <a:schemeClr val="accent1"/>
              </a:buClr>
              <a:buSzPct val="70000"/>
              <a:buFont typeface="宋体" pitchFamily="2" charset="-122"/>
              <a:buChar char="◇"/>
              <a:defRPr sz="2300" kern="1200">
                <a:solidFill>
                  <a:schemeClr val="tx1"/>
                </a:solidFill>
                <a:latin typeface="Arial" pitchFamily="34" charset="0"/>
                <a:ea typeface="+mn-ea"/>
                <a:cs typeface="Arial" pitchFamily="34" charset="0"/>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Arial" pitchFamily="34" charset="0"/>
                <a:ea typeface="+mn-ea"/>
                <a:cs typeface="Arial" pitchFamily="34" charset="0"/>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Arial" pitchFamily="34" charset="0"/>
                <a:ea typeface="+mn-ea"/>
                <a:cs typeface="Arial" pitchFamily="34" charset="0"/>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Arial" pitchFamily="34" charset="0"/>
                <a:ea typeface="+mn-ea"/>
                <a:cs typeface="Arial"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eaLnBrk="1" hangingPunct="1">
              <a:spcBef>
                <a:spcPts val="600"/>
              </a:spcBef>
              <a:spcAft>
                <a:spcPts val="0"/>
              </a:spcAft>
              <a:buFont typeface="Wingdings 3" panose="05040102010807070707" pitchFamily="18" charset="2"/>
              <a:buNone/>
            </a:pP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实际情况需要考虑相邻</a:t>
            </a:r>
            <a:r>
              <a:rPr lang="zh-CN" altLang="en-US"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多条击中</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的情况</a:t>
            </a:r>
            <a:endParaRPr lang="en-US" altLang="zh-CN" sz="2400" dirty="0" smtClean="0">
              <a:latin typeface="黑体" panose="02010609060101010101" pitchFamily="49" charset="-122"/>
              <a:ea typeface="黑体" panose="02010609060101010101" pitchFamily="49" charset="-122"/>
              <a:cs typeface="Times New Roman" panose="02020603050405020304" pitchFamily="18" charset="0"/>
            </a:endParaRPr>
          </a:p>
        </p:txBody>
      </p:sp>
      <p:sp>
        <p:nvSpPr>
          <p:cNvPr id="16" name="TextBox 5"/>
          <p:cNvSpPr txBox="1">
            <a:spLocks noChangeArrowheads="1"/>
          </p:cNvSpPr>
          <p:nvPr/>
        </p:nvSpPr>
        <p:spPr bwMode="auto">
          <a:xfrm>
            <a:off x="239566" y="4740210"/>
            <a:ext cx="791651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marL="0" indent="0">
              <a:spcBef>
                <a:spcPct val="0"/>
              </a:spcBef>
              <a:buClrTx/>
              <a:buSzTx/>
              <a:buNone/>
            </a:pPr>
            <a:r>
              <a:rPr lang="zh-CN" altLang="en-US" sz="2000" dirty="0" smtClean="0">
                <a:latin typeface="黑体" panose="02010609060101010101" pitchFamily="49" charset="-122"/>
                <a:cs typeface="Times New Roman" panose="02020603050405020304" pitchFamily="18" charset="0"/>
              </a:rPr>
              <a:t>升序交插构建的编码表，保证多条着火的击中位置解码准确度。</a:t>
            </a:r>
            <a:endParaRPr lang="en-US" altLang="zh-CN" sz="2000" dirty="0" smtClean="0">
              <a:latin typeface="黑体" panose="02010609060101010101" pitchFamily="49" charset="-122"/>
              <a:cs typeface="Times New Roman" panose="02020603050405020304" pitchFamily="18" charset="0"/>
            </a:endParaRPr>
          </a:p>
          <a:p>
            <a:pPr marL="0" indent="0">
              <a:spcBef>
                <a:spcPct val="0"/>
              </a:spcBef>
              <a:buClrTx/>
              <a:buSzTx/>
              <a:buNone/>
            </a:pPr>
            <a:r>
              <a:rPr lang="zh-CN" altLang="en-US" sz="1800" dirty="0" smtClean="0">
                <a:solidFill>
                  <a:srgbClr val="FF0000"/>
                </a:solidFill>
                <a:latin typeface="+mn-ea"/>
                <a:ea typeface="+mn-ea"/>
                <a:cs typeface="Arial" panose="020B0604020202020204" pitchFamily="34" charset="0"/>
              </a:rPr>
              <a:t>设</a:t>
            </a:r>
            <a:r>
              <a:rPr lang="en-US" altLang="zh-CN" sz="1800" dirty="0" smtClean="0">
                <a:solidFill>
                  <a:srgbClr val="FF0000"/>
                </a:solidFill>
                <a:latin typeface="+mn-ea"/>
                <a:ea typeface="+mn-ea"/>
                <a:cs typeface="Arial" panose="020B0604020202020204" pitchFamily="34" charset="0"/>
              </a:rPr>
              <a:t>t</a:t>
            </a:r>
            <a:r>
              <a:rPr lang="zh-CN" altLang="en-US" sz="1800" dirty="0" smtClean="0">
                <a:solidFill>
                  <a:srgbClr val="FF0000"/>
                </a:solidFill>
                <a:latin typeface="+mn-ea"/>
                <a:ea typeface="+mn-ea"/>
                <a:cs typeface="Arial" panose="020B0604020202020204" pitchFamily="34" charset="0"/>
              </a:rPr>
              <a:t>为着火通道数</a:t>
            </a:r>
            <a:endParaRPr lang="en-US" altLang="zh-CN" sz="1800" dirty="0" smtClean="0">
              <a:solidFill>
                <a:srgbClr val="FF0000"/>
              </a:solidFill>
              <a:latin typeface="+mn-ea"/>
              <a:ea typeface="+mn-ea"/>
              <a:cs typeface="Arial" panose="020B0604020202020204" pitchFamily="34" charset="0"/>
            </a:endParaRPr>
          </a:p>
          <a:p>
            <a:pPr>
              <a:spcBef>
                <a:spcPts val="600"/>
              </a:spcBef>
              <a:buClrTx/>
              <a:buSzTx/>
              <a:buFont typeface="Wingdings" panose="05000000000000000000" pitchFamily="2" charset="2"/>
              <a:buChar char="Ø"/>
            </a:pPr>
            <a:r>
              <a:rPr lang="en-US" altLang="zh-CN" sz="1800" dirty="0" smtClean="0">
                <a:latin typeface="Times New Roman" panose="02020603050405020304" pitchFamily="18" charset="0"/>
                <a:ea typeface="+mn-ea"/>
                <a:cs typeface="Times New Roman" panose="02020603050405020304" pitchFamily="18" charset="0"/>
              </a:rPr>
              <a:t>t=2</a:t>
            </a:r>
            <a:r>
              <a:rPr lang="zh-CN" altLang="en-US" sz="1800" dirty="0" smtClean="0">
                <a:latin typeface="Times New Roman" panose="02020603050405020304" pitchFamily="18" charset="0"/>
                <a:ea typeface="+mn-ea"/>
                <a:cs typeface="Times New Roman" panose="02020603050405020304" pitchFamily="18" charset="0"/>
              </a:rPr>
              <a:t>时，唯一对应</a:t>
            </a:r>
            <a:r>
              <a:rPr lang="en-US" altLang="zh-CN" sz="1800" dirty="0" smtClean="0">
                <a:latin typeface="Times New Roman" panose="02020603050405020304" pitchFamily="18" charset="0"/>
                <a:ea typeface="+mn-ea"/>
                <a:cs typeface="Times New Roman" panose="02020603050405020304" pitchFamily="18" charset="0"/>
              </a:rPr>
              <a:t>2</a:t>
            </a:r>
            <a:r>
              <a:rPr lang="zh-CN" altLang="en-US" sz="1800" dirty="0" smtClean="0">
                <a:latin typeface="Times New Roman" panose="02020603050405020304" pitchFamily="18" charset="0"/>
                <a:ea typeface="+mn-ea"/>
                <a:cs typeface="Times New Roman" panose="02020603050405020304" pitchFamily="18" charset="0"/>
              </a:rPr>
              <a:t>个相邻条；</a:t>
            </a:r>
            <a:endParaRPr lang="en-US" altLang="zh-CN" sz="1800" dirty="0" smtClean="0">
              <a:latin typeface="Times New Roman" panose="02020603050405020304" pitchFamily="18" charset="0"/>
              <a:ea typeface="+mn-ea"/>
              <a:cs typeface="Times New Roman" panose="02020603050405020304" pitchFamily="18" charset="0"/>
            </a:endParaRPr>
          </a:p>
          <a:p>
            <a:pPr>
              <a:spcBef>
                <a:spcPts val="600"/>
              </a:spcBef>
              <a:buClrTx/>
              <a:buSzTx/>
              <a:buFont typeface="Wingdings" panose="05000000000000000000" pitchFamily="2" charset="2"/>
              <a:buChar char="Ø"/>
            </a:pPr>
            <a:r>
              <a:rPr lang="en-US" altLang="zh-CN" sz="1800" dirty="0" smtClean="0">
                <a:latin typeface="Times New Roman" panose="02020603050405020304" pitchFamily="18" charset="0"/>
                <a:ea typeface="+mn-ea"/>
                <a:cs typeface="Times New Roman" panose="02020603050405020304" pitchFamily="18" charset="0"/>
              </a:rPr>
              <a:t>t=3</a:t>
            </a:r>
            <a:r>
              <a:rPr lang="zh-CN" altLang="en-US" sz="1800" dirty="0" smtClean="0">
                <a:latin typeface="Times New Roman" panose="02020603050405020304" pitchFamily="18" charset="0"/>
                <a:ea typeface="+mn-ea"/>
                <a:cs typeface="Times New Roman" panose="02020603050405020304" pitchFamily="18" charset="0"/>
              </a:rPr>
              <a:t>时，行尾处有</a:t>
            </a:r>
            <a:r>
              <a:rPr lang="en-US" altLang="zh-CN" sz="1800" dirty="0" smtClean="0">
                <a:latin typeface="Times New Roman" panose="02020603050405020304" pitchFamily="18" charset="0"/>
                <a:ea typeface="+mn-ea"/>
                <a:cs typeface="Times New Roman" panose="02020603050405020304" pitchFamily="18" charset="0"/>
              </a:rPr>
              <a:t>0.5</a:t>
            </a:r>
            <a:r>
              <a:rPr lang="zh-CN" altLang="en-US" sz="1800" dirty="0" smtClean="0">
                <a:latin typeface="Times New Roman" panose="02020603050405020304" pitchFamily="18" charset="0"/>
                <a:ea typeface="+mn-ea"/>
                <a:cs typeface="Times New Roman" panose="02020603050405020304" pitchFamily="18" charset="0"/>
              </a:rPr>
              <a:t>个</a:t>
            </a:r>
            <a:r>
              <a:rPr lang="en-US" altLang="zh-CN" sz="1800" dirty="0" smtClean="0">
                <a:latin typeface="Times New Roman" panose="02020603050405020304" pitchFamily="18" charset="0"/>
                <a:ea typeface="+mn-ea"/>
                <a:cs typeface="Times New Roman" panose="02020603050405020304" pitchFamily="18" charset="0"/>
              </a:rPr>
              <a:t>strip</a:t>
            </a:r>
            <a:r>
              <a:rPr lang="zh-CN" altLang="en-US" sz="1800" dirty="0" smtClean="0">
                <a:latin typeface="Times New Roman" panose="02020603050405020304" pitchFamily="18" charset="0"/>
                <a:ea typeface="+mn-ea"/>
                <a:cs typeface="Times New Roman" panose="02020603050405020304" pitchFamily="18" charset="0"/>
              </a:rPr>
              <a:t>不确定度；</a:t>
            </a:r>
            <a:endParaRPr lang="en-US" altLang="zh-CN" sz="1800" dirty="0" smtClean="0">
              <a:latin typeface="Times New Roman" panose="02020603050405020304" pitchFamily="18" charset="0"/>
              <a:ea typeface="+mn-ea"/>
              <a:cs typeface="Times New Roman" panose="02020603050405020304" pitchFamily="18" charset="0"/>
            </a:endParaRPr>
          </a:p>
          <a:p>
            <a:pPr>
              <a:spcBef>
                <a:spcPts val="600"/>
              </a:spcBef>
              <a:buClrTx/>
              <a:buSzTx/>
              <a:buFont typeface="Wingdings" panose="05000000000000000000" pitchFamily="2" charset="2"/>
              <a:buChar char="Ø"/>
            </a:pPr>
            <a:r>
              <a:rPr lang="en-US" altLang="zh-CN" sz="1800" dirty="0" smtClean="0">
                <a:latin typeface="Times New Roman" panose="02020603050405020304" pitchFamily="18" charset="0"/>
                <a:ea typeface="+mn-ea"/>
                <a:cs typeface="Times New Roman" panose="02020603050405020304" pitchFamily="18" charset="0"/>
              </a:rPr>
              <a:t>t&gt;=4</a:t>
            </a:r>
            <a:r>
              <a:rPr lang="zh-CN" altLang="en-US" sz="1800" dirty="0" smtClean="0">
                <a:latin typeface="Times New Roman" panose="02020603050405020304" pitchFamily="18" charset="0"/>
                <a:ea typeface="+mn-ea"/>
                <a:cs typeface="Times New Roman" panose="02020603050405020304" pitchFamily="18" charset="0"/>
              </a:rPr>
              <a:t>时，最大不确定度为</a:t>
            </a:r>
            <a:r>
              <a:rPr lang="en-US" altLang="zh-CN" sz="1800" dirty="0" smtClean="0">
                <a:latin typeface="Times New Roman" panose="02020603050405020304" pitchFamily="18" charset="0"/>
                <a:ea typeface="+mn-ea"/>
                <a:cs typeface="Times New Roman" panose="02020603050405020304" pitchFamily="18" charset="0"/>
              </a:rPr>
              <a:t>1strip</a:t>
            </a:r>
            <a:r>
              <a:rPr lang="zh-CN" altLang="en-US" sz="1800" dirty="0" smtClean="0">
                <a:latin typeface="Times New Roman" panose="02020603050405020304" pitchFamily="18" charset="0"/>
                <a:ea typeface="+mn-ea"/>
                <a:cs typeface="Times New Roman" panose="02020603050405020304" pitchFamily="18" charset="0"/>
              </a:rPr>
              <a:t>；</a:t>
            </a:r>
            <a:endParaRPr lang="en-US" altLang="zh-CN" sz="1800" dirty="0" smtClean="0">
              <a:latin typeface="Times New Roman" panose="02020603050405020304" pitchFamily="18" charset="0"/>
              <a:ea typeface="+mn-ea"/>
              <a:cs typeface="Times New Roman" panose="02020603050405020304" pitchFamily="18" charset="0"/>
            </a:endParaRPr>
          </a:p>
          <a:p>
            <a:pPr marL="0" indent="0">
              <a:spcBef>
                <a:spcPct val="0"/>
              </a:spcBef>
              <a:buClrTx/>
              <a:buSzTx/>
              <a:buNone/>
            </a:pPr>
            <a:endParaRPr lang="en-US" altLang="zh-CN" sz="1800" dirty="0" smtClean="0">
              <a:latin typeface="黑体" panose="02010609060101010101" pitchFamily="49" charset="-122"/>
              <a:cs typeface="Times New Roman" panose="02020603050405020304" pitchFamily="18" charset="0"/>
            </a:endParaRPr>
          </a:p>
        </p:txBody>
      </p:sp>
      <p:sp>
        <p:nvSpPr>
          <p:cNvPr id="6" name="Rectangle 4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43</a:t>
            </a:fld>
            <a:endParaRPr lang="zh-CN" altLang="en-US" sz="1000" smtClean="0">
              <a:ea typeface="宋体" panose="02010600030101010101" pitchFamily="2" charset="-122"/>
            </a:endParaRPr>
          </a:p>
        </p:txBody>
      </p:sp>
      <p:sp>
        <p:nvSpPr>
          <p:cNvPr id="13"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11" name="矩形 10"/>
          <p:cNvSpPr/>
          <p:nvPr/>
        </p:nvSpPr>
        <p:spPr>
          <a:xfrm>
            <a:off x="3012309" y="3691244"/>
            <a:ext cx="1198615" cy="819421"/>
          </a:xfrm>
          <a:prstGeom prst="rect">
            <a:avLst/>
          </a:prstGeom>
          <a:noFill/>
          <a:ln w="762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直接箭头连接符 18"/>
          <p:cNvCxnSpPr/>
          <p:nvPr/>
        </p:nvCxnSpPr>
        <p:spPr>
          <a:xfrm>
            <a:off x="3485912" y="3619209"/>
            <a:ext cx="0" cy="6753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634502" y="3603969"/>
            <a:ext cx="0" cy="690572"/>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794522" y="3603969"/>
            <a:ext cx="0" cy="6905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634502" y="3414245"/>
            <a:ext cx="651140" cy="276999"/>
          </a:xfrm>
          <a:prstGeom prst="rect">
            <a:avLst/>
          </a:prstGeom>
        </p:spPr>
        <p:txBody>
          <a:bodyPr wrap="none">
            <a:spAutoFit/>
          </a:bodyPr>
          <a:lstStyle/>
          <a:p>
            <a:r>
              <a:rPr lang="en-US" altLang="zh-CN" sz="1200" dirty="0" smtClean="0">
                <a:latin typeface="Times New Roman" panose="02020603050405020304" pitchFamily="18" charset="0"/>
                <a:cs typeface="Times New Roman" panose="02020603050405020304" pitchFamily="18" charset="0"/>
              </a:rPr>
              <a:t>0.5strip</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103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7030" y="128769"/>
            <a:ext cx="8391306" cy="796925"/>
          </a:xfrm>
        </p:spPr>
        <p:txBody>
          <a:bodyPr/>
          <a:lstStyle/>
          <a:p>
            <a:pPr eaLnBrk="1" hangingPunct="1">
              <a:defRPr/>
            </a:pPr>
            <a:r>
              <a:rPr lang="zh-CN" altLang="en-US" sz="4000" dirty="0" smtClean="0">
                <a:solidFill>
                  <a:schemeClr val="tx1"/>
                </a:solidFill>
                <a:effectLst/>
              </a:rPr>
              <a:t>中心法</a:t>
            </a:r>
            <a:r>
              <a:rPr lang="en-US" altLang="zh-CN" sz="4000" dirty="0" smtClean="0">
                <a:solidFill>
                  <a:schemeClr val="tx1"/>
                </a:solidFill>
                <a:effectLst/>
              </a:rPr>
              <a:t>&amp;</a:t>
            </a:r>
            <a:r>
              <a:rPr lang="zh-CN" altLang="en-US" sz="4000" dirty="0" smtClean="0">
                <a:solidFill>
                  <a:schemeClr val="tx1"/>
                </a:solidFill>
                <a:effectLst/>
              </a:rPr>
              <a:t>电荷重心法</a:t>
            </a:r>
            <a:endParaRPr lang="zh-CN" sz="4000" dirty="0">
              <a:solidFill>
                <a:schemeClr val="tx1"/>
              </a:solidFill>
              <a:effectLs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5"/>
          <p:cNvSpPr txBox="1">
            <a:spLocks noChangeArrowheads="1"/>
          </p:cNvSpPr>
          <p:nvPr/>
        </p:nvSpPr>
        <p:spPr bwMode="auto">
          <a:xfrm>
            <a:off x="252581" y="1670579"/>
            <a:ext cx="4419600"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a:spcBef>
                <a:spcPts val="1200"/>
              </a:spcBef>
              <a:spcAft>
                <a:spcPts val="1200"/>
              </a:spcAft>
              <a:buClrTx/>
              <a:buSzTx/>
              <a:buFont typeface="Wingdings" panose="05000000000000000000" pitchFamily="2" charset="2"/>
              <a:buChar char="q"/>
            </a:pPr>
            <a:r>
              <a:rPr lang="zh-CN" altLang="en-US" sz="2000" dirty="0" smtClean="0">
                <a:latin typeface="Times New Roman" panose="02020603050405020304" pitchFamily="18" charset="0"/>
                <a:cs typeface="Times New Roman" panose="02020603050405020304" pitchFamily="18" charset="0"/>
              </a:rPr>
              <a:t>中心法：取首尾几何平均值</a:t>
            </a:r>
            <a:endParaRPr lang="en-US" altLang="zh-CN" sz="2000" dirty="0" smtClean="0">
              <a:latin typeface="Times New Roman" panose="02020603050405020304" pitchFamily="18" charset="0"/>
              <a:cs typeface="Times New Roman" panose="02020603050405020304" pitchFamily="18" charset="0"/>
            </a:endParaRPr>
          </a:p>
          <a:p>
            <a:pPr>
              <a:spcBef>
                <a:spcPts val="1200"/>
              </a:spcBef>
              <a:buClrTx/>
              <a:buSzTx/>
              <a:buFont typeface="Wingdings" panose="05000000000000000000" pitchFamily="2" charset="2"/>
              <a:buChar char="q"/>
            </a:pPr>
            <a:r>
              <a:rPr lang="zh-CN" altLang="en-US" sz="2000" dirty="0" smtClean="0">
                <a:latin typeface="Times New Roman" panose="02020603050405020304" pitchFamily="18" charset="0"/>
                <a:cs typeface="Times New Roman" panose="02020603050405020304" pitchFamily="18" charset="0"/>
              </a:rPr>
              <a:t>电荷重心法</a:t>
            </a:r>
            <a:endParaRPr lang="en-US" altLang="zh-CN" sz="2000" dirty="0" smtClean="0">
              <a:latin typeface="Times New Roman" panose="02020603050405020304" pitchFamily="18" charset="0"/>
              <a:cs typeface="Times New Roman" panose="02020603050405020304" pitchFamily="18" charset="0"/>
            </a:endParaRPr>
          </a:p>
          <a:p>
            <a:pPr marL="0" indent="0">
              <a:lnSpc>
                <a:spcPct val="200000"/>
              </a:lnSpc>
              <a:spcBef>
                <a:spcPct val="0"/>
              </a:spcBef>
              <a:buClrTx/>
              <a:buSzTx/>
              <a:buNone/>
            </a:pP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                                 其中</a:t>
            </a:r>
            <a:r>
              <a:rPr lang="en-US" sz="1800" i="1" dirty="0" smtClean="0">
                <a:latin typeface="Times New Roman" panose="02020603050405020304" pitchFamily="18" charset="0"/>
                <a:ea typeface="宋体" panose="02010600030101010101" pitchFamily="2" charset="-122"/>
                <a:cs typeface="Times New Roman" panose="02020603050405020304" pitchFamily="18" charset="0"/>
              </a:rPr>
              <a:t>bi</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为基线修正项</a:t>
            </a: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 typeface="Wingdings" panose="05000000000000000000" pitchFamily="2" charset="2"/>
              <a:buChar char="Ø"/>
            </a:pPr>
            <a:endParaRPr lang="en-US" altLang="zh-CN" sz="2000" dirty="0" smtClean="0">
              <a:latin typeface="Times New Roman" panose="02020603050405020304" pitchFamily="18" charset="0"/>
              <a:cs typeface="Times New Roman" panose="02020603050405020304" pitchFamily="18" charset="0"/>
            </a:endParaRPr>
          </a:p>
          <a:p>
            <a:pPr>
              <a:spcBef>
                <a:spcPct val="0"/>
              </a:spcBef>
              <a:buClrTx/>
              <a:buSzTx/>
              <a:buFont typeface="Wingdings" panose="05000000000000000000" pitchFamily="2" charset="2"/>
              <a:buChar char="Ø"/>
            </a:pPr>
            <a:endParaRPr lang="en-US" altLang="zh-CN" sz="2000" dirty="0" smtClean="0">
              <a:latin typeface="Times New Roman" panose="02020603050405020304" pitchFamily="18" charset="0"/>
              <a:cs typeface="Times New Roman" panose="02020603050405020304" pitchFamily="18" charset="0"/>
            </a:endParaRPr>
          </a:p>
          <a:p>
            <a:pPr lvl="1">
              <a:spcBef>
                <a:spcPct val="0"/>
              </a:spcBef>
              <a:buClrTx/>
              <a:buFont typeface="Wingdings" panose="05000000000000000000" pitchFamily="2" charset="2"/>
              <a:buChar char="§"/>
            </a:pPr>
            <a:r>
              <a:rPr lang="zh-CN" altLang="en-US" sz="2000" dirty="0">
                <a:latin typeface="Times New Roman" panose="02020603050405020304" pitchFamily="18" charset="0"/>
                <a:cs typeface="Times New Roman" panose="02020603050405020304" pitchFamily="18" charset="0"/>
              </a:rPr>
              <a:t>超过</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个通道着火时，个别通道电荷量来自多个读出条之</a:t>
            </a:r>
            <a:r>
              <a:rPr lang="zh-CN" altLang="en-US" sz="2000" dirty="0" smtClean="0">
                <a:latin typeface="Times New Roman" panose="02020603050405020304" pitchFamily="18" charset="0"/>
                <a:cs typeface="Times New Roman" panose="02020603050405020304" pitchFamily="18" charset="0"/>
              </a:rPr>
              <a:t>和</a:t>
            </a:r>
            <a:endParaRPr lang="en-US" altLang="zh-CN" sz="2000" dirty="0">
              <a:latin typeface="Times New Roman" panose="02020603050405020304" pitchFamily="18" charset="0"/>
              <a:cs typeface="Times New Roman" panose="02020603050405020304" pitchFamily="18" charset="0"/>
            </a:endParaRPr>
          </a:p>
          <a:p>
            <a:pPr lvl="1">
              <a:spcBef>
                <a:spcPct val="0"/>
              </a:spcBef>
              <a:buClrTx/>
              <a:buFont typeface="Wingdings" panose="05000000000000000000" pitchFamily="2" charset="2"/>
              <a:buChar char="§"/>
            </a:pPr>
            <a:endParaRPr lang="en-US" altLang="zh-CN" sz="2000" dirty="0">
              <a:latin typeface="Times New Roman" panose="02020603050405020304" pitchFamily="18" charset="0"/>
              <a:cs typeface="Times New Roman" panose="02020603050405020304" pitchFamily="18" charset="0"/>
            </a:endParaRPr>
          </a:p>
          <a:p>
            <a:pPr lvl="1">
              <a:spcBef>
                <a:spcPct val="0"/>
              </a:spcBef>
              <a:buClrTx/>
              <a:buFont typeface="Wingdings" panose="05000000000000000000" pitchFamily="2" charset="2"/>
              <a:buChar char="§"/>
            </a:pPr>
            <a:r>
              <a:rPr lang="zh-CN" altLang="en-US" sz="2000" dirty="0" smtClean="0">
                <a:latin typeface="Times New Roman" panose="02020603050405020304" pitchFamily="18" charset="0"/>
                <a:cs typeface="Times New Roman" panose="02020603050405020304" pitchFamily="18" charset="0"/>
              </a:rPr>
              <a:t>根据信号分布特征</a:t>
            </a:r>
            <a:r>
              <a:rPr lang="zh-CN" altLang="en-US" sz="2000" dirty="0">
                <a:latin typeface="Times New Roman" panose="02020603050405020304" pitchFamily="18" charset="0"/>
                <a:cs typeface="Times New Roman" panose="02020603050405020304" pitchFamily="18" charset="0"/>
              </a:rPr>
              <a:t>，将电荷量重新分配</a:t>
            </a:r>
            <a:r>
              <a:rPr lang="zh-CN" altLang="en-US" sz="2000" dirty="0" smtClean="0">
                <a:latin typeface="Times New Roman" panose="02020603050405020304" pitchFamily="18" charset="0"/>
                <a:cs typeface="Times New Roman" panose="02020603050405020304" pitchFamily="18" charset="0"/>
              </a:rPr>
              <a:t>插值</a:t>
            </a:r>
            <a:endParaRPr lang="en-US" altLang="zh-CN" sz="2000" dirty="0" smtClean="0">
              <a:latin typeface="Times New Roman" panose="02020603050405020304" pitchFamily="18" charset="0"/>
              <a:cs typeface="Times New Roman" panose="02020603050405020304" pitchFamily="18" charset="0"/>
            </a:endParaRPr>
          </a:p>
          <a:p>
            <a:pPr lvl="1">
              <a:spcBef>
                <a:spcPct val="0"/>
              </a:spcBef>
              <a:buClrTx/>
              <a:buFont typeface="Wingdings" panose="05000000000000000000" pitchFamily="2" charset="2"/>
              <a:buChar char="§"/>
            </a:pPr>
            <a:endParaRPr lang="en-US" altLang="zh-CN" sz="2000" dirty="0">
              <a:latin typeface="Times New Roman" panose="02020603050405020304" pitchFamily="18" charset="0"/>
              <a:cs typeface="Times New Roman" panose="02020603050405020304" pitchFamily="18" charset="0"/>
            </a:endParaRPr>
          </a:p>
          <a:p>
            <a:pPr lvl="1">
              <a:spcBef>
                <a:spcPct val="0"/>
              </a:spcBef>
              <a:buClrTx/>
              <a:buFont typeface="Wingdings" panose="05000000000000000000" pitchFamily="2" charset="2"/>
              <a:buChar char="§"/>
            </a:pPr>
            <a:r>
              <a:rPr lang="zh-CN" altLang="en-US" sz="2000" dirty="0" smtClean="0">
                <a:latin typeface="Times New Roman" panose="02020603050405020304" pitchFamily="18" charset="0"/>
                <a:cs typeface="Times New Roman" panose="02020603050405020304" pitchFamily="18" charset="0"/>
              </a:rPr>
              <a:t>每个读出条得到</a:t>
            </a:r>
            <a:r>
              <a:rPr lang="zh-CN" altLang="en-US" sz="2000" dirty="0">
                <a:latin typeface="Times New Roman" panose="02020603050405020304" pitchFamily="18" charset="0"/>
                <a:cs typeface="Times New Roman" panose="02020603050405020304" pitchFamily="18" charset="0"/>
              </a:rPr>
              <a:t>相应的电荷量</a:t>
            </a:r>
            <a:r>
              <a:rPr lang="zh-CN" altLang="en-US" sz="2000" dirty="0" smtClean="0">
                <a:latin typeface="Times New Roman" panose="02020603050405020304" pitchFamily="18" charset="0"/>
                <a:cs typeface="Times New Roman" panose="02020603050405020304" pitchFamily="18" charset="0"/>
              </a:rPr>
              <a:t>，用电荷</a:t>
            </a:r>
            <a:r>
              <a:rPr lang="zh-CN" altLang="en-US" sz="2000" dirty="0">
                <a:latin typeface="Times New Roman" panose="02020603050405020304" pitchFamily="18" charset="0"/>
                <a:cs typeface="Times New Roman" panose="02020603050405020304" pitchFamily="18" charset="0"/>
              </a:rPr>
              <a:t>重心</a:t>
            </a:r>
            <a:r>
              <a:rPr lang="zh-CN" altLang="en-US" sz="2000" dirty="0" smtClean="0">
                <a:latin typeface="Times New Roman" panose="02020603050405020304" pitchFamily="18" charset="0"/>
                <a:cs typeface="Times New Roman" panose="02020603050405020304" pitchFamily="18" charset="0"/>
              </a:rPr>
              <a:t>法计算</a:t>
            </a:r>
            <a:endParaRPr lang="en-US" altLang="zh-CN" sz="2000" dirty="0">
              <a:latin typeface="Times New Roman" panose="02020603050405020304" pitchFamily="18" charset="0"/>
              <a:cs typeface="Times New Roman" panose="02020603050405020304" pitchFamily="18" charset="0"/>
            </a:endParaRPr>
          </a:p>
        </p:txBody>
      </p:sp>
      <p:sp>
        <p:nvSpPr>
          <p:cNvPr id="4"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对象 6"/>
          <p:cNvGraphicFramePr>
            <a:graphicFrameLocks noChangeAspect="1"/>
          </p:cNvGraphicFramePr>
          <p:nvPr>
            <p:extLst>
              <p:ext uri="{D42A27DB-BD31-4B8C-83A1-F6EECF244321}">
                <p14:modId xmlns:p14="http://schemas.microsoft.com/office/powerpoint/2010/main" val="2113876913"/>
              </p:ext>
            </p:extLst>
          </p:nvPr>
        </p:nvGraphicFramePr>
        <p:xfrm>
          <a:off x="4206258" y="4837664"/>
          <a:ext cx="5245754" cy="1892826"/>
        </p:xfrm>
        <a:graphic>
          <a:graphicData uri="http://schemas.openxmlformats.org/presentationml/2006/ole">
            <mc:AlternateContent xmlns:mc="http://schemas.openxmlformats.org/markup-compatibility/2006">
              <mc:Choice xmlns:v="urn:schemas-microsoft-com:vml" Requires="v">
                <p:oleObj spid="_x0000_s72903" name="Visio" r:id="rId4" imgW="2832759" imgH="1018938" progId="Visio.Drawing.11">
                  <p:embed/>
                </p:oleObj>
              </mc:Choice>
              <mc:Fallback>
                <p:oleObj name="Visio" r:id="rId4" imgW="2832759" imgH="1018938" progId="Visio.Drawing.11">
                  <p:embed/>
                  <p:pic>
                    <p:nvPicPr>
                      <p:cNvPr id="0" name="Object 29"/>
                      <p:cNvPicPr>
                        <a:picLocks noChangeAspect="1" noChangeArrowheads="1"/>
                      </p:cNvPicPr>
                      <p:nvPr/>
                    </p:nvPicPr>
                    <p:blipFill>
                      <a:blip r:embed="rId5"/>
                      <a:srcRect/>
                      <a:stretch>
                        <a:fillRect/>
                      </a:stretch>
                    </p:blipFill>
                    <p:spPr bwMode="auto">
                      <a:xfrm>
                        <a:off x="4206258" y="4837664"/>
                        <a:ext cx="5245754" cy="1892826"/>
                      </a:xfrm>
                      <a:prstGeom prst="rect">
                        <a:avLst/>
                      </a:prstGeom>
                      <a:noFill/>
                    </p:spPr>
                  </p:pic>
                </p:oleObj>
              </mc:Fallback>
            </mc:AlternateContent>
          </a:graphicData>
        </a:graphic>
      </p:graphicFrame>
      <p:pic>
        <p:nvPicPr>
          <p:cNvPr id="72748" name="Picture 4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362" r="37652"/>
          <a:stretch/>
        </p:blipFill>
        <p:spPr bwMode="auto">
          <a:xfrm>
            <a:off x="680720" y="2715703"/>
            <a:ext cx="1503680" cy="47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639524" y="6258541"/>
            <a:ext cx="2350323" cy="338554"/>
          </a:xfrm>
          <a:prstGeom prst="rect">
            <a:avLst/>
          </a:prstGeom>
          <a:noFill/>
        </p:spPr>
        <p:txBody>
          <a:bodyPr wrap="none" rtlCol="0">
            <a:spAutoFit/>
          </a:bodyPr>
          <a:lstStyle/>
          <a:p>
            <a:r>
              <a:rPr lang="zh-CN" altLang="en-US" sz="1600" dirty="0" smtClean="0">
                <a:latin typeface="+mn-ea"/>
                <a:ea typeface="+mn-ea"/>
              </a:rPr>
              <a:t>信号击中在</a:t>
            </a:r>
            <a:r>
              <a:rPr lang="en-US" altLang="zh-CN" sz="1600" dirty="0" smtClean="0">
                <a:latin typeface="+mn-ea"/>
                <a:ea typeface="+mn-ea"/>
              </a:rPr>
              <a:t>7</a:t>
            </a:r>
            <a:r>
              <a:rPr lang="zh-CN" altLang="en-US" sz="1600" dirty="0" smtClean="0">
                <a:latin typeface="+mn-ea"/>
                <a:ea typeface="+mn-ea"/>
              </a:rPr>
              <a:t>个相邻条上</a:t>
            </a:r>
            <a:endParaRPr lang="en-US" sz="1600" dirty="0">
              <a:latin typeface="+mn-ea"/>
              <a:ea typeface="+mn-ea"/>
            </a:endParaRPr>
          </a:p>
        </p:txBody>
      </p:sp>
      <p:sp>
        <p:nvSpPr>
          <p:cNvPr id="13" name="灯片编号占位符 3"/>
          <p:cNvSpPr>
            <a:spLocks noGrp="1"/>
          </p:cNvSpPr>
          <p:nvPr>
            <p:ph type="sldNum" sz="quarter" idx="12"/>
          </p:nvPr>
        </p:nvSpPr>
        <p:spPr bwMode="auto">
          <a:xfrm>
            <a:off x="8647113" y="6437613"/>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44</a:t>
            </a:fld>
            <a:endParaRPr lang="zh-CN" altLang="en-US" sz="1000" smtClean="0">
              <a:ea typeface="宋体" panose="02010600030101010101" pitchFamily="2" charset="-122"/>
            </a:endParaRPr>
          </a:p>
        </p:txBody>
      </p:sp>
      <p:sp>
        <p:nvSpPr>
          <p:cNvPr id="15"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pic>
        <p:nvPicPr>
          <p:cNvPr id="72776"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1289" y="3438525"/>
            <a:ext cx="3185943" cy="1748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接箭头连接符 15"/>
          <p:cNvCxnSpPr/>
          <p:nvPr/>
        </p:nvCxnSpPr>
        <p:spPr>
          <a:xfrm>
            <a:off x="7770988" y="3612423"/>
            <a:ext cx="0" cy="690572"/>
          </a:xfrm>
          <a:prstGeom prst="straightConnector1">
            <a:avLst/>
          </a:prstGeom>
          <a:ln w="19050">
            <a:solidFill>
              <a:srgbClr val="0000CC"/>
            </a:solidFill>
            <a:tailEnd type="arrow"/>
          </a:ln>
        </p:spPr>
        <p:style>
          <a:lnRef idx="1">
            <a:schemeClr val="accent1"/>
          </a:lnRef>
          <a:fillRef idx="0">
            <a:schemeClr val="accent1"/>
          </a:fillRef>
          <a:effectRef idx="0">
            <a:schemeClr val="accent1"/>
          </a:effectRef>
          <a:fontRef idx="minor">
            <a:schemeClr val="tx1"/>
          </a:fontRef>
        </p:style>
      </p:cxnSp>
      <p:pic>
        <p:nvPicPr>
          <p:cNvPr id="72778" name="Picture 74" descr="http://imagebank.osa.org/getImage.xqy?img=OG0kcC5sYXJnZSxvbWUtMi0yLTEyNi1nMDA4"/>
          <p:cNvPicPr>
            <a:picLocks noChangeAspect="1" noChangeArrowheads="1"/>
          </p:cNvPicPr>
          <p:nvPr/>
        </p:nvPicPr>
        <p:blipFill rotWithShape="1">
          <a:blip r:embed="rId8">
            <a:extLst>
              <a:ext uri="{28A0092B-C50C-407E-A947-70E740481C1C}">
                <a14:useLocalDpi xmlns:a14="http://schemas.microsoft.com/office/drawing/2010/main" val="0"/>
              </a:ext>
            </a:extLst>
          </a:blip>
          <a:srcRect l="67403" t="7851" r="3532" b="17648"/>
          <a:stretch/>
        </p:blipFill>
        <p:spPr bwMode="auto">
          <a:xfrm>
            <a:off x="4946376" y="3434321"/>
            <a:ext cx="3715351" cy="18694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对象 5"/>
          <p:cNvGraphicFramePr>
            <a:graphicFrameLocks noChangeAspect="1"/>
          </p:cNvGraphicFramePr>
          <p:nvPr>
            <p:extLst>
              <p:ext uri="{D42A27DB-BD31-4B8C-83A1-F6EECF244321}">
                <p14:modId xmlns:p14="http://schemas.microsoft.com/office/powerpoint/2010/main" val="3629252302"/>
              </p:ext>
            </p:extLst>
          </p:nvPr>
        </p:nvGraphicFramePr>
        <p:xfrm>
          <a:off x="4736345" y="517928"/>
          <a:ext cx="4156680" cy="3409184"/>
        </p:xfrm>
        <a:graphic>
          <a:graphicData uri="http://schemas.openxmlformats.org/presentationml/2006/ole">
            <mc:AlternateContent xmlns:mc="http://schemas.openxmlformats.org/markup-compatibility/2006">
              <mc:Choice xmlns:v="urn:schemas-microsoft-com:vml" Requires="v">
                <p:oleObj spid="_x0000_s72904" name="Visio" r:id="rId9" imgW="1518058" imgH="1240804" progId="Visio.Drawing.11">
                  <p:embed/>
                </p:oleObj>
              </mc:Choice>
              <mc:Fallback>
                <p:oleObj name="Visio" r:id="rId9" imgW="1518058" imgH="1240804" progId="Visio.Drawing.11">
                  <p:embed/>
                  <p:pic>
                    <p:nvPicPr>
                      <p:cNvPr id="0" name="对象 6"/>
                      <p:cNvPicPr>
                        <a:picLocks noChangeAspect="1" noChangeArrowheads="1"/>
                      </p:cNvPicPr>
                      <p:nvPr/>
                    </p:nvPicPr>
                    <p:blipFill>
                      <a:blip r:embed="rId10"/>
                      <a:srcRect/>
                      <a:stretch>
                        <a:fillRect/>
                      </a:stretch>
                    </p:blipFill>
                    <p:spPr bwMode="auto">
                      <a:xfrm>
                        <a:off x="4736345" y="517928"/>
                        <a:ext cx="4156680" cy="340918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1256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2776"/>
                                        </p:tgtEl>
                                      </p:cBhvr>
                                    </p:animEffect>
                                    <p:set>
                                      <p:cBhvr>
                                        <p:cTn id="10" dur="1" fill="hold">
                                          <p:stCondLst>
                                            <p:cond delay="499"/>
                                          </p:stCondLst>
                                        </p:cTn>
                                        <p:tgtEl>
                                          <p:spTgt spid="727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169856" y="177794"/>
            <a:ext cx="4287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sz="4000" b="1" dirty="0" smtClean="0">
                <a:solidFill>
                  <a:schemeClr val="tx2"/>
                </a:solidFill>
                <a:latin typeface="Times New Roman" panose="02020603050405020304" pitchFamily="18" charset="0"/>
                <a:ea typeface="黑体" panose="02010609060101010101" pitchFamily="49" charset="-122"/>
                <a:cs typeface="Times New Roman" panose="02020603050405020304" pitchFamily="18" charset="0"/>
              </a:rPr>
              <a:t>一维直接编码设计</a:t>
            </a:r>
            <a:endParaRPr lang="zh-CN" altLang="en-US" sz="4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772" name="TextBox 2"/>
          <p:cNvSpPr txBox="1">
            <a:spLocks noChangeArrowheads="1"/>
          </p:cNvSpPr>
          <p:nvPr/>
        </p:nvSpPr>
        <p:spPr bwMode="auto">
          <a:xfrm>
            <a:off x="1943099" y="5564505"/>
            <a:ext cx="24176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600" dirty="0">
                <a:latin typeface="Times New Roman" panose="02020603050405020304" pitchFamily="18" charset="0"/>
                <a:ea typeface="宋体" pitchFamily="2" charset="-122"/>
                <a:cs typeface="Times New Roman" panose="02020603050405020304" pitchFamily="18" charset="0"/>
              </a:rPr>
              <a:t>一维</a:t>
            </a:r>
            <a:r>
              <a:rPr lang="zh-CN" altLang="en-US" sz="1600" dirty="0" smtClean="0">
                <a:latin typeface="Times New Roman" panose="02020603050405020304" pitchFamily="18" charset="0"/>
                <a:ea typeface="宋体" pitchFamily="2" charset="-122"/>
                <a:cs typeface="Times New Roman" panose="02020603050405020304" pitchFamily="18" charset="0"/>
              </a:rPr>
              <a:t>直接</a:t>
            </a:r>
            <a:r>
              <a:rPr lang="zh-CN" altLang="en-US" sz="1600" dirty="0">
                <a:latin typeface="Times New Roman" panose="02020603050405020304" pitchFamily="18" charset="0"/>
                <a:ea typeface="宋体" pitchFamily="2" charset="-122"/>
                <a:cs typeface="Times New Roman" panose="02020603050405020304" pitchFamily="18" charset="0"/>
              </a:rPr>
              <a:t>编码</a:t>
            </a:r>
            <a:r>
              <a:rPr lang="en-US" altLang="zh-CN" sz="1600" dirty="0">
                <a:latin typeface="Times New Roman" panose="02020603050405020304" pitchFamily="18" charset="0"/>
                <a:ea typeface="宋体" pitchFamily="2" charset="-122"/>
                <a:cs typeface="Times New Roman" panose="02020603050405020304" pitchFamily="18" charset="0"/>
              </a:rPr>
              <a:t>PCB</a:t>
            </a:r>
            <a:r>
              <a:rPr lang="zh-CN" altLang="en-US" sz="1600" dirty="0">
                <a:latin typeface="Times New Roman" panose="02020603050405020304" pitchFamily="18" charset="0"/>
                <a:ea typeface="宋体" pitchFamily="2" charset="-122"/>
                <a:cs typeface="Times New Roman" panose="02020603050405020304" pitchFamily="18" charset="0"/>
              </a:rPr>
              <a:t>设计图</a:t>
            </a:r>
            <a:endParaRPr lang="en-US" altLang="en-US" sz="1600" dirty="0">
              <a:latin typeface="Times New Roman" panose="02020603050405020304" pitchFamily="18" charset="0"/>
              <a:ea typeface="宋体" pitchFamily="2" charset="-122"/>
              <a:cs typeface="Times New Roman" panose="02020603050405020304" pitchFamily="18" charset="0"/>
            </a:endParaRPr>
          </a:p>
        </p:txBody>
      </p:sp>
      <p:sp>
        <p:nvSpPr>
          <p:cNvPr id="9" name="矩形 8"/>
          <p:cNvSpPr/>
          <p:nvPr/>
        </p:nvSpPr>
        <p:spPr>
          <a:xfrm>
            <a:off x="6008221" y="2031853"/>
            <a:ext cx="3103880" cy="3170099"/>
          </a:xfrm>
          <a:prstGeom prst="rect">
            <a:avLst/>
          </a:prstGeom>
        </p:spPr>
        <p:txBody>
          <a:bodyPr wrap="square">
            <a:spAutoFit/>
          </a:bodyPr>
          <a:lstStyle/>
          <a:p>
            <a:pPr marL="285750" indent="-285750">
              <a:buFont typeface="Wingdings" panose="05000000000000000000" pitchFamily="2" charset="2"/>
              <a:buChar char="q"/>
              <a:defRPr/>
            </a:pPr>
            <a:r>
              <a:rPr lang="zh-CN" altLang="en-US" sz="2000" dirty="0" smtClean="0">
                <a:latin typeface="Times New Roman" panose="02020603050405020304" pitchFamily="18" charset="0"/>
                <a:ea typeface="+mn-ea"/>
                <a:cs typeface="Times New Roman" panose="02020603050405020304" pitchFamily="18" charset="0"/>
              </a:rPr>
              <a:t>有效</a:t>
            </a:r>
            <a:r>
              <a:rPr lang="zh-CN" altLang="en-US" sz="2000" dirty="0">
                <a:latin typeface="Times New Roman" panose="02020603050405020304" pitchFamily="18" charset="0"/>
                <a:ea typeface="+mn-ea"/>
                <a:cs typeface="Times New Roman" panose="02020603050405020304" pitchFamily="18" charset="0"/>
              </a:rPr>
              <a:t>区域</a:t>
            </a:r>
            <a:r>
              <a:rPr lang="en-US" sz="2000" dirty="0" smtClean="0">
                <a:latin typeface="Times New Roman" panose="02020603050405020304" pitchFamily="18" charset="0"/>
                <a:ea typeface="+mn-ea"/>
                <a:cs typeface="Times New Roman" panose="02020603050405020304" pitchFamily="18" charset="0"/>
              </a:rPr>
              <a:t>5x5cm</a:t>
            </a:r>
            <a:r>
              <a:rPr lang="en-US" sz="2000" baseline="30000" dirty="0" smtClean="0">
                <a:latin typeface="Times New Roman" panose="02020603050405020304" pitchFamily="18" charset="0"/>
                <a:ea typeface="+mn-ea"/>
                <a:cs typeface="Times New Roman" panose="02020603050405020304" pitchFamily="18" charset="0"/>
              </a:rPr>
              <a:t>2</a:t>
            </a:r>
            <a:endParaRPr lang="en-US" altLang="zh-CN" sz="2000" dirty="0">
              <a:latin typeface="Times New Roman" panose="02020603050405020304" pitchFamily="18" charset="0"/>
              <a:ea typeface="+mn-ea"/>
              <a:cs typeface="Times New Roman" panose="02020603050405020304" pitchFamily="18" charset="0"/>
            </a:endParaRPr>
          </a:p>
          <a:p>
            <a:pPr marL="285750" indent="-285750">
              <a:spcBef>
                <a:spcPts val="1200"/>
              </a:spcBef>
              <a:spcAft>
                <a:spcPts val="1200"/>
              </a:spcAft>
              <a:buFont typeface="Wingdings" panose="05000000000000000000" pitchFamily="2" charset="2"/>
              <a:buChar char="q"/>
              <a:defRPr/>
            </a:pPr>
            <a:r>
              <a:rPr lang="en-US" altLang="zh-CN" sz="2000" dirty="0" smtClean="0">
                <a:latin typeface="Times New Roman" panose="02020603050405020304" pitchFamily="18" charset="0"/>
                <a:ea typeface="+mn-ea"/>
                <a:cs typeface="Times New Roman" panose="02020603050405020304" pitchFamily="18" charset="0"/>
              </a:rPr>
              <a:t>166 strips,12mil pitch</a:t>
            </a:r>
            <a:endParaRPr lang="en-US" altLang="zh-CN" sz="2000" dirty="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q"/>
              <a:defRPr/>
            </a:pPr>
            <a:r>
              <a:rPr lang="en-US" altLang="zh-CN" sz="2000" dirty="0">
                <a:latin typeface="Times New Roman" panose="02020603050405020304" pitchFamily="18" charset="0"/>
                <a:ea typeface="+mn-ea"/>
                <a:cs typeface="Times New Roman" panose="02020603050405020304" pitchFamily="18" charset="0"/>
              </a:rPr>
              <a:t>21</a:t>
            </a:r>
            <a:r>
              <a:rPr lang="zh-CN" altLang="en-US" sz="2000" dirty="0">
                <a:latin typeface="Times New Roman" panose="02020603050405020304" pitchFamily="18" charset="0"/>
                <a:ea typeface="+mn-ea"/>
                <a:cs typeface="Times New Roman" panose="02020603050405020304" pitchFamily="18" charset="0"/>
              </a:rPr>
              <a:t>个</a:t>
            </a:r>
            <a:r>
              <a:rPr lang="zh-CN" altLang="en-US" sz="2000" dirty="0" smtClean="0">
                <a:latin typeface="Times New Roman" panose="02020603050405020304" pitchFamily="18" charset="0"/>
                <a:ea typeface="+mn-ea"/>
                <a:cs typeface="Times New Roman" panose="02020603050405020304" pitchFamily="18" charset="0"/>
              </a:rPr>
              <a:t>通道编码</a:t>
            </a:r>
            <a:r>
              <a:rPr lang="zh-CN" altLang="en-US" sz="2000" dirty="0">
                <a:latin typeface="Times New Roman" panose="02020603050405020304" pitchFamily="18" charset="0"/>
                <a:ea typeface="+mn-ea"/>
                <a:cs typeface="Times New Roman" panose="02020603050405020304" pitchFamily="18" charset="0"/>
              </a:rPr>
              <a:t>读出</a:t>
            </a:r>
            <a:endParaRPr lang="en-US" altLang="zh-CN" sz="2000" dirty="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q"/>
              <a:defRPr/>
            </a:pPr>
            <a:endParaRPr lang="en-US" altLang="zh-CN" sz="2000" dirty="0" smtClean="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q"/>
              <a:defRPr/>
            </a:pPr>
            <a:endParaRPr lang="en-US" altLang="zh-CN" sz="2000" dirty="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q"/>
              <a:defRPr/>
            </a:pPr>
            <a:r>
              <a:rPr lang="zh-CN" altLang="en-US" sz="2000" dirty="0">
                <a:latin typeface="Times New Roman" panose="02020603050405020304" pitchFamily="18" charset="0"/>
                <a:ea typeface="+mn-ea"/>
                <a:cs typeface="Times New Roman" panose="02020603050405020304" pitchFamily="18" charset="0"/>
              </a:rPr>
              <a:t>设计较为简单</a:t>
            </a:r>
            <a:endParaRPr lang="en-US" altLang="zh-CN" sz="2000" dirty="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q"/>
              <a:defRPr/>
            </a:pPr>
            <a:endParaRPr lang="en-US" altLang="zh-CN" sz="2000" dirty="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q"/>
              <a:defRPr/>
            </a:pPr>
            <a:r>
              <a:rPr lang="en-US" altLang="zh-CN" sz="2000" dirty="0" smtClean="0">
                <a:latin typeface="Times New Roman" panose="02020603050405020304" pitchFamily="18" charset="0"/>
                <a:ea typeface="+mn-ea"/>
                <a:cs typeface="Times New Roman" panose="02020603050405020304" pitchFamily="18" charset="0"/>
              </a:rPr>
              <a:t>cluster </a:t>
            </a:r>
            <a:r>
              <a:rPr lang="en-US" altLang="zh-CN" sz="2000" dirty="0">
                <a:latin typeface="Times New Roman" panose="02020603050405020304" pitchFamily="18" charset="0"/>
                <a:ea typeface="+mn-ea"/>
                <a:cs typeface="Times New Roman" panose="02020603050405020304" pitchFamily="18" charset="0"/>
              </a:rPr>
              <a:t>size</a:t>
            </a:r>
            <a:r>
              <a:rPr lang="zh-CN" altLang="en-US" sz="2000" dirty="0">
                <a:latin typeface="Times New Roman" panose="02020603050405020304" pitchFamily="18" charset="0"/>
                <a:ea typeface="+mn-ea"/>
                <a:cs typeface="Times New Roman" panose="02020603050405020304" pitchFamily="18" charset="0"/>
              </a:rPr>
              <a:t>最大可</a:t>
            </a:r>
            <a:r>
              <a:rPr lang="zh-CN" altLang="en-US" sz="2000" dirty="0" smtClean="0">
                <a:latin typeface="Times New Roman" panose="02020603050405020304" pitchFamily="18" charset="0"/>
                <a:ea typeface="+mn-ea"/>
                <a:cs typeface="Times New Roman" panose="02020603050405020304" pitchFamily="18" charset="0"/>
              </a:rPr>
              <a:t>到</a:t>
            </a:r>
            <a:r>
              <a:rPr lang="en-US" altLang="zh-CN" sz="2000" dirty="0" smtClean="0">
                <a:latin typeface="Times New Roman" panose="02020603050405020304" pitchFamily="18" charset="0"/>
                <a:ea typeface="+mn-ea"/>
                <a:cs typeface="Times New Roman" panose="02020603050405020304" pitchFamily="18" charset="0"/>
              </a:rPr>
              <a:t>7</a:t>
            </a:r>
            <a:r>
              <a:rPr lang="zh-CN" altLang="en-US" sz="2000" dirty="0" smtClean="0">
                <a:latin typeface="Times New Roman" panose="02020603050405020304" pitchFamily="18" charset="0"/>
                <a:ea typeface="+mn-ea"/>
                <a:cs typeface="Times New Roman" panose="02020603050405020304" pitchFamily="18" charset="0"/>
              </a:rPr>
              <a:t>条</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编码</a:t>
            </a:r>
            <a:r>
              <a:rPr lang="zh-CN" altLang="en-US" sz="2000" dirty="0">
                <a:latin typeface="Times New Roman" panose="02020603050405020304" pitchFamily="18" charset="0"/>
                <a:ea typeface="+mn-ea"/>
                <a:cs typeface="Times New Roman" panose="02020603050405020304" pitchFamily="18" charset="0"/>
              </a:rPr>
              <a:t>从第</a:t>
            </a:r>
            <a:r>
              <a:rPr lang="en-US" altLang="zh-CN" sz="2000" dirty="0">
                <a:latin typeface="Times New Roman" panose="02020603050405020304" pitchFamily="18" charset="0"/>
                <a:ea typeface="+mn-ea"/>
                <a:cs typeface="Times New Roman" panose="02020603050405020304" pitchFamily="18" charset="0"/>
              </a:rPr>
              <a:t>5</a:t>
            </a:r>
            <a:r>
              <a:rPr lang="zh-CN" altLang="en-US" sz="2000" dirty="0">
                <a:latin typeface="Times New Roman" panose="02020603050405020304" pitchFamily="18" charset="0"/>
                <a:ea typeface="+mn-ea"/>
                <a:cs typeface="Times New Roman" panose="02020603050405020304" pitchFamily="18" charset="0"/>
              </a:rPr>
              <a:t>行开始</a:t>
            </a:r>
            <a:r>
              <a:rPr lang="zh-CN" altLang="en-US" sz="2000" dirty="0" smtClean="0">
                <a:latin typeface="Times New Roman" panose="02020603050405020304" pitchFamily="18" charset="0"/>
                <a:ea typeface="+mn-ea"/>
                <a:cs typeface="Times New Roman" panose="02020603050405020304" pitchFamily="18" charset="0"/>
              </a:rPr>
              <a:t>使用</a:t>
            </a:r>
            <a:endParaRPr lang="zh-CN" altLang="en-US" sz="2000" dirty="0">
              <a:latin typeface="Times New Roman" panose="02020603050405020304" pitchFamily="18" charset="0"/>
              <a:ea typeface="+mn-ea"/>
              <a:cs typeface="Times New Roman" panose="02020603050405020304" pitchFamily="18" charset="0"/>
            </a:endParaRPr>
          </a:p>
        </p:txBody>
      </p:sp>
      <p:pic>
        <p:nvPicPr>
          <p:cNvPr id="32775" name="图片 10"/>
          <p:cNvPicPr>
            <a:picLocks noChangeAspect="1" noChangeArrowheads="1"/>
          </p:cNvPicPr>
          <p:nvPr/>
        </p:nvPicPr>
        <p:blipFill>
          <a:blip r:embed="rId3">
            <a:extLst>
              <a:ext uri="{28A0092B-C50C-407E-A947-70E740481C1C}">
                <a14:useLocalDpi xmlns:a14="http://schemas.microsoft.com/office/drawing/2010/main" val="0"/>
              </a:ext>
            </a:extLst>
          </a:blip>
          <a:srcRect t="12994" b="7787"/>
          <a:stretch>
            <a:fillRect/>
          </a:stretch>
        </p:blipFill>
        <p:spPr bwMode="auto">
          <a:xfrm>
            <a:off x="265711" y="1676819"/>
            <a:ext cx="5634884" cy="388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45</a:t>
            </a:fld>
            <a:endParaRPr lang="zh-CN" altLang="en-US" sz="1000" smtClean="0">
              <a:ea typeface="宋体" panose="02010600030101010101" pitchFamily="2" charset="-122"/>
            </a:endParaRPr>
          </a:p>
        </p:txBody>
      </p:sp>
      <p:sp>
        <p:nvSpPr>
          <p:cNvPr id="11"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809866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427" y="128769"/>
            <a:ext cx="8229600" cy="796925"/>
          </a:xfrm>
        </p:spPr>
        <p:txBody>
          <a:bodyPr/>
          <a:lstStyle/>
          <a:p>
            <a:r>
              <a:rPr lang="zh-CN" altLang="en-US" sz="4000" dirty="0">
                <a:solidFill>
                  <a:schemeClr val="tx2"/>
                </a:solidFill>
                <a:effectLst/>
                <a:latin typeface="黑体" panose="02010609060101010101" pitchFamily="49" charset="-122"/>
                <a:ea typeface="黑体" panose="02010609060101010101" pitchFamily="49" charset="-122"/>
                <a:cs typeface="+mj-cs"/>
              </a:rPr>
              <a:t>编码表</a:t>
            </a:r>
            <a:endParaRPr lang="en-US" sz="4000" dirty="0">
              <a:solidFill>
                <a:schemeClr val="tx2"/>
              </a:solidFill>
              <a:effectLst/>
              <a:latin typeface="黑体" panose="02010609060101010101" pitchFamily="49" charset="-122"/>
              <a:ea typeface="黑体" panose="02010609060101010101" pitchFamily="49" charset="-122"/>
              <a:cs typeface="+mj-cs"/>
            </a:endParaRPr>
          </a:p>
        </p:txBody>
      </p:sp>
      <p:pic>
        <p:nvPicPr>
          <p:cNvPr id="80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54" r="6275"/>
          <a:stretch/>
        </p:blipFill>
        <p:spPr bwMode="auto">
          <a:xfrm>
            <a:off x="274320" y="2496820"/>
            <a:ext cx="8778240" cy="2488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2"/>
          <p:cNvSpPr txBox="1">
            <a:spLocks noChangeArrowheads="1"/>
          </p:cNvSpPr>
          <p:nvPr/>
        </p:nvSpPr>
        <p:spPr bwMode="auto">
          <a:xfrm>
            <a:off x="3263899" y="4891087"/>
            <a:ext cx="29883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600" dirty="0">
                <a:latin typeface="Arial" pitchFamily="34" charset="0"/>
                <a:ea typeface="宋体" pitchFamily="2" charset="-122"/>
              </a:rPr>
              <a:t>一</a:t>
            </a:r>
            <a:r>
              <a:rPr lang="zh-CN" altLang="en-US" sz="1600" dirty="0" smtClean="0">
                <a:latin typeface="Arial" pitchFamily="34" charset="0"/>
                <a:ea typeface="宋体" pitchFamily="2" charset="-122"/>
              </a:rPr>
              <a:t>维直接编码读出</a:t>
            </a:r>
            <a:r>
              <a:rPr lang="en-US" altLang="zh-CN" sz="1600" dirty="0" smtClean="0">
                <a:latin typeface="Arial" pitchFamily="34" charset="0"/>
                <a:ea typeface="宋体" pitchFamily="2" charset="-122"/>
              </a:rPr>
              <a:t>166</a:t>
            </a:r>
            <a:r>
              <a:rPr lang="zh-CN" altLang="en-US" sz="1600" dirty="0" smtClean="0">
                <a:latin typeface="Arial" pitchFamily="34" charset="0"/>
                <a:ea typeface="宋体" pitchFamily="2" charset="-122"/>
              </a:rPr>
              <a:t>条编码表</a:t>
            </a:r>
            <a:endParaRPr lang="en-US" altLang="en-US" sz="1600" dirty="0">
              <a:latin typeface="Arial" pitchFamily="34" charset="0"/>
              <a:ea typeface="宋体" pitchFamily="2" charset="-122"/>
            </a:endParaRPr>
          </a:p>
        </p:txBody>
      </p:sp>
      <p:sp>
        <p:nvSpPr>
          <p:cNvPr id="9"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46</a:t>
            </a:fld>
            <a:endParaRPr lang="zh-CN" altLang="en-US" sz="1000" smtClean="0">
              <a:ea typeface="宋体" panose="02010600030101010101" pitchFamily="2" charset="-122"/>
            </a:endParaRPr>
          </a:p>
        </p:txBody>
      </p:sp>
      <p:sp>
        <p:nvSpPr>
          <p:cNvPr id="10"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1976683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69" y="65890"/>
            <a:ext cx="8275590" cy="852488"/>
          </a:xfrm>
        </p:spPr>
        <p:txBody>
          <a:bodyPr>
            <a:noAutofit/>
          </a:bodyPr>
          <a:lstStyle/>
          <a:p>
            <a:pPr>
              <a:defRPr/>
            </a:pPr>
            <a:r>
              <a:rPr lang="zh-CN" altLang="en-US" sz="4000" dirty="0">
                <a:solidFill>
                  <a:schemeClr val="tx1"/>
                </a:solidFill>
                <a:effectLst/>
                <a:latin typeface="黑体" panose="02010609060101010101" pitchFamily="49" charset="-122"/>
              </a:rPr>
              <a:t>二</a:t>
            </a:r>
            <a:r>
              <a:rPr lang="zh-CN" altLang="en-US" sz="4000" dirty="0" smtClean="0">
                <a:solidFill>
                  <a:schemeClr val="tx1"/>
                </a:solidFill>
                <a:effectLst/>
                <a:latin typeface="黑体" panose="02010609060101010101" pitchFamily="49" charset="-122"/>
              </a:rPr>
              <a:t>维直接编码读出</a:t>
            </a:r>
            <a:endParaRPr lang="en-US" altLang="zh-CN" sz="4000" dirty="0">
              <a:solidFill>
                <a:schemeClr val="tx1"/>
              </a:solidFill>
              <a:effectLst/>
              <a:latin typeface="黑体" panose="02010609060101010101" pitchFamily="49" charset="-122"/>
            </a:endParaRPr>
          </a:p>
        </p:txBody>
      </p:sp>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5099535" y="5908216"/>
            <a:ext cx="20233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i="0" u="none" strike="noStrike" cap="none" normalizeH="0" dirty="0" smtClean="0">
                <a:ln>
                  <a:noFill/>
                </a:ln>
                <a:solidFill>
                  <a:schemeClr val="tx1"/>
                </a:solidFill>
                <a:effectLst/>
                <a:latin typeface="宋体" pitchFamily="2" charset="-122"/>
                <a:cs typeface="Times New Roman" pitchFamily="18" charset="0"/>
              </a:rPr>
              <a:t> </a:t>
            </a:r>
            <a:r>
              <a:rPr kumimoji="0" lang="zh-CN" altLang="en-US" sz="140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二维</a:t>
            </a:r>
            <a:r>
              <a:rPr kumimoji="0" lang="en-US" altLang="zh-CN" sz="140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strip/pad</a:t>
            </a:r>
            <a:r>
              <a:rPr kumimoji="0" lang="zh-CN" altLang="en-US" sz="140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读出结构</a:t>
            </a:r>
            <a:endParaRPr kumimoji="0" lang="zh-CN" altLang="en-US" sz="320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endParaRPr>
          </a:p>
        </p:txBody>
      </p:sp>
      <p:sp>
        <p:nvSpPr>
          <p:cNvPr id="7" name="矩形 6"/>
          <p:cNvSpPr/>
          <p:nvPr/>
        </p:nvSpPr>
        <p:spPr>
          <a:xfrm>
            <a:off x="1230334" y="5914326"/>
            <a:ext cx="1685077" cy="307777"/>
          </a:xfrm>
          <a:prstGeom prst="rect">
            <a:avLst/>
          </a:prstGeom>
        </p:spPr>
        <p:txBody>
          <a:bodyPr wrap="none">
            <a:spAutoFit/>
          </a:bodyPr>
          <a:lstStyle/>
          <a:p>
            <a:r>
              <a:rPr lang="zh-CN" altLang="en-US" sz="1400" dirty="0">
                <a:latin typeface="Times New Roman" panose="02020603050405020304" pitchFamily="18" charset="0"/>
                <a:ea typeface="+mn-ea"/>
                <a:cs typeface="Times New Roman" panose="02020603050405020304" pitchFamily="18" charset="0"/>
              </a:rPr>
              <a:t> </a:t>
            </a:r>
            <a:r>
              <a:rPr lang="zh-CN" altLang="en-US" sz="1400" dirty="0" smtClean="0">
                <a:latin typeface="Times New Roman" panose="02020603050405020304" pitchFamily="18" charset="0"/>
                <a:ea typeface="+mn-ea"/>
                <a:cs typeface="Times New Roman" panose="02020603050405020304" pitchFamily="18" charset="0"/>
              </a:rPr>
              <a:t> 二维</a:t>
            </a:r>
            <a:r>
              <a:rPr lang="en-US" altLang="zh-CN" sz="1400" dirty="0" smtClean="0">
                <a:latin typeface="Times New Roman" panose="02020603050405020304" pitchFamily="18" charset="0"/>
                <a:ea typeface="+mn-ea"/>
                <a:cs typeface="Times New Roman" panose="02020603050405020304" pitchFamily="18" charset="0"/>
              </a:rPr>
              <a:t>pad</a:t>
            </a:r>
            <a:r>
              <a:rPr lang="zh-CN" altLang="en-US" sz="1400" dirty="0" smtClean="0">
                <a:latin typeface="Times New Roman" panose="02020603050405020304" pitchFamily="18" charset="0"/>
                <a:ea typeface="+mn-ea"/>
                <a:cs typeface="Times New Roman" panose="02020603050405020304" pitchFamily="18" charset="0"/>
              </a:rPr>
              <a:t>读出</a:t>
            </a:r>
            <a:r>
              <a:rPr lang="zh-CN" altLang="en-US" sz="1400" dirty="0">
                <a:latin typeface="Times New Roman" panose="02020603050405020304" pitchFamily="18" charset="0"/>
                <a:ea typeface="+mn-ea"/>
                <a:cs typeface="Times New Roman" panose="02020603050405020304" pitchFamily="18" charset="0"/>
              </a:rPr>
              <a:t>结构 </a:t>
            </a:r>
            <a:endParaRPr lang="en-US" sz="1400" dirty="0">
              <a:latin typeface="Times New Roman" panose="02020603050405020304" pitchFamily="18" charset="0"/>
              <a:ea typeface="+mn-ea"/>
              <a:cs typeface="Times New Roman" panose="02020603050405020304" pitchFamily="18" charset="0"/>
            </a:endParaRPr>
          </a:p>
        </p:txBody>
      </p:sp>
      <p:sp>
        <p:nvSpPr>
          <p:cNvPr id="11" name="矩形 11"/>
          <p:cNvSpPr>
            <a:spLocks noChangeArrowheads="1"/>
          </p:cNvSpPr>
          <p:nvPr/>
        </p:nvSpPr>
        <p:spPr bwMode="auto">
          <a:xfrm>
            <a:off x="270441" y="1217039"/>
            <a:ext cx="8147941"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lnSpc>
                <a:spcPct val="150000"/>
              </a:lnSpc>
              <a:spcBef>
                <a:spcPct val="0"/>
              </a:spcBef>
              <a:spcAft>
                <a:spcPts val="600"/>
              </a:spcAft>
              <a:buClrTx/>
              <a:buSzTx/>
              <a:buFont typeface="Wingdings" pitchFamily="2" charset="2"/>
              <a:buChar char="u"/>
            </a:pPr>
            <a:r>
              <a:rPr lang="zh-CN" altLang="en-US" sz="2000" dirty="0" smtClean="0"/>
              <a:t>将</a:t>
            </a:r>
            <a:r>
              <a:rPr lang="zh-CN" altLang="en-US" sz="2000" dirty="0"/>
              <a:t>二维读出</a:t>
            </a:r>
            <a:r>
              <a:rPr lang="zh-CN" altLang="en-US" sz="2000" dirty="0" smtClean="0"/>
              <a:t>电极连接</a:t>
            </a:r>
            <a:r>
              <a:rPr lang="zh-CN" altLang="en-US" sz="2000" dirty="0"/>
              <a:t>为</a:t>
            </a:r>
            <a:r>
              <a:rPr lang="en-US" sz="2000" dirty="0"/>
              <a:t>X</a:t>
            </a:r>
            <a:r>
              <a:rPr lang="zh-CN" altLang="en-US" sz="2000" dirty="0"/>
              <a:t>，</a:t>
            </a:r>
            <a:r>
              <a:rPr lang="en-US" sz="2000" dirty="0"/>
              <a:t>Y</a:t>
            </a:r>
            <a:r>
              <a:rPr lang="zh-CN" altLang="en-US" sz="2000" dirty="0"/>
              <a:t>两个正交</a:t>
            </a:r>
            <a:r>
              <a:rPr lang="zh-CN" altLang="en-US" sz="2000" dirty="0" smtClean="0"/>
              <a:t>方向读出；</a:t>
            </a:r>
            <a:endParaRPr lang="en-US" altLang="zh-CN" sz="2000" dirty="0" smtClean="0"/>
          </a:p>
          <a:p>
            <a:pPr eaLnBrk="1" hangingPunct="1">
              <a:lnSpc>
                <a:spcPct val="150000"/>
              </a:lnSpc>
              <a:spcBef>
                <a:spcPct val="0"/>
              </a:spcBef>
              <a:spcAft>
                <a:spcPts val="600"/>
              </a:spcAft>
              <a:buClrTx/>
              <a:buSzTx/>
              <a:buFont typeface="Wingdings" pitchFamily="2" charset="2"/>
              <a:buChar char="u"/>
            </a:pPr>
            <a:r>
              <a:rPr lang="zh-CN" altLang="en-US" sz="2000" dirty="0" smtClean="0"/>
              <a:t>分别做编码</a:t>
            </a:r>
            <a:r>
              <a:rPr lang="en-US" altLang="zh-CN" sz="2000" dirty="0" smtClean="0"/>
              <a:t>&amp;</a:t>
            </a:r>
            <a:r>
              <a:rPr lang="zh-CN" altLang="en-US" sz="2000" dirty="0" smtClean="0"/>
              <a:t>解码处理；</a:t>
            </a:r>
            <a:endParaRPr lang="en-US" altLang="zh-CN" sz="2000" dirty="0">
              <a:latin typeface="Times New Roman" panose="02020603050405020304" pitchFamily="18" charset="0"/>
              <a:cs typeface="Times New Roman" panose="02020603050405020304" pitchFamily="18" charset="0"/>
            </a:endParaRPr>
          </a:p>
          <a:p>
            <a:pPr eaLnBrk="1" hangingPunct="1">
              <a:lnSpc>
                <a:spcPct val="150000"/>
              </a:lnSpc>
              <a:spcBef>
                <a:spcPct val="0"/>
              </a:spcBef>
              <a:spcAft>
                <a:spcPts val="600"/>
              </a:spcAft>
              <a:buClrTx/>
              <a:buSzTx/>
              <a:buFont typeface="Wingdings" pitchFamily="2" charset="2"/>
              <a:buChar char="u"/>
            </a:pPr>
            <a:r>
              <a:rPr lang="zh-CN" altLang="en-US" sz="2000" dirty="0"/>
              <a:t>综合两个</a:t>
            </a:r>
            <a:r>
              <a:rPr lang="zh-CN" altLang="en-US" sz="2000" dirty="0" smtClean="0"/>
              <a:t>方向的结果</a:t>
            </a:r>
            <a:r>
              <a:rPr lang="zh-CN" altLang="en-US" sz="2000" dirty="0"/>
              <a:t>，可实现二维直接</a:t>
            </a:r>
            <a:r>
              <a:rPr lang="zh-CN" altLang="en-US" sz="2000" dirty="0" smtClean="0"/>
              <a:t>编码</a:t>
            </a:r>
            <a:endParaRPr lang="en-US" altLang="zh-CN" sz="2000" dirty="0" smtClean="0"/>
          </a:p>
          <a:p>
            <a:pPr eaLnBrk="1" hangingPunct="1">
              <a:spcBef>
                <a:spcPct val="0"/>
              </a:spcBef>
              <a:buClrTx/>
              <a:buSzTx/>
              <a:buFontTx/>
              <a:buNone/>
            </a:pPr>
            <a:endParaRPr lang="en-US" altLang="zh-CN" sz="16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u"/>
            </a:pPr>
            <a:endParaRPr lang="en-US" altLang="zh-CN" sz="1600" dirty="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矩形 9"/>
          <p:cNvSpPr/>
          <p:nvPr/>
        </p:nvSpPr>
        <p:spPr>
          <a:xfrm>
            <a:off x="2762972" y="6133232"/>
            <a:ext cx="2723823" cy="369332"/>
          </a:xfrm>
          <a:prstGeom prst="rect">
            <a:avLst/>
          </a:prstGeom>
        </p:spPr>
        <p:txBody>
          <a:bodyPr wrap="none">
            <a:spAutoFit/>
          </a:bodyPr>
          <a:lstStyle/>
          <a:p>
            <a:pPr eaLnBrk="1" hangingPunct="1"/>
            <a:r>
              <a:rPr lang="zh-CN" altLang="en-US" dirty="0">
                <a:latin typeface="+mn-ea"/>
                <a:ea typeface="+mn-ea"/>
                <a:cs typeface="Times New Roman" panose="02020603050405020304" pitchFamily="18" charset="0"/>
              </a:rPr>
              <a:t>两种不同的二维电极结构</a:t>
            </a:r>
            <a:endParaRPr lang="en-US" altLang="zh-CN" dirty="0">
              <a:latin typeface="+mn-ea"/>
              <a:ea typeface="+mn-ea"/>
              <a:cs typeface="Times New Roman" panose="02020603050405020304" pitchFamily="18" charset="0"/>
            </a:endParaRPr>
          </a:p>
        </p:txBody>
      </p:sp>
      <p:sp>
        <p:nvSpPr>
          <p:cNvPr id="14"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47</a:t>
            </a:fld>
            <a:endParaRPr lang="zh-CN" altLang="en-US" sz="1000" smtClean="0">
              <a:ea typeface="宋体" panose="02010600030101010101" pitchFamily="2" charset="-122"/>
            </a:endParaRPr>
          </a:p>
        </p:txBody>
      </p:sp>
      <p:sp>
        <p:nvSpPr>
          <p:cNvPr id="15"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graphicFrame>
        <p:nvGraphicFramePr>
          <p:cNvPr id="12" name="对象 11"/>
          <p:cNvGraphicFramePr>
            <a:graphicFrameLocks noChangeAspect="1"/>
          </p:cNvGraphicFramePr>
          <p:nvPr>
            <p:extLst>
              <p:ext uri="{D42A27DB-BD31-4B8C-83A1-F6EECF244321}">
                <p14:modId xmlns:p14="http://schemas.microsoft.com/office/powerpoint/2010/main" val="2883559834"/>
              </p:ext>
            </p:extLst>
          </p:nvPr>
        </p:nvGraphicFramePr>
        <p:xfrm>
          <a:off x="619125" y="2903624"/>
          <a:ext cx="3495675" cy="3246437"/>
        </p:xfrm>
        <a:graphic>
          <a:graphicData uri="http://schemas.openxmlformats.org/presentationml/2006/ole">
            <mc:AlternateContent xmlns:mc="http://schemas.openxmlformats.org/markup-compatibility/2006">
              <mc:Choice xmlns:v="urn:schemas-microsoft-com:vml" Requires="v">
                <p:oleObj spid="_x0000_s110748" name="Visio" r:id="rId4" imgW="5236200" imgH="4856040" progId="Visio.Drawing.11">
                  <p:embed/>
                </p:oleObj>
              </mc:Choice>
              <mc:Fallback>
                <p:oleObj name="Visio" r:id="rId4" imgW="5236200" imgH="4856040" progId="Visio.Drawing.11">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25" y="2903624"/>
                        <a:ext cx="3495675"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2468645"/>
              </p:ext>
            </p:extLst>
          </p:nvPr>
        </p:nvGraphicFramePr>
        <p:xfrm>
          <a:off x="4551363" y="2953965"/>
          <a:ext cx="3302000" cy="3238500"/>
        </p:xfrm>
        <a:graphic>
          <a:graphicData uri="http://schemas.openxmlformats.org/presentationml/2006/ole">
            <mc:AlternateContent xmlns:mc="http://schemas.openxmlformats.org/markup-compatibility/2006">
              <mc:Choice xmlns:v="urn:schemas-microsoft-com:vml" Requires="v">
                <p:oleObj spid="_x0000_s110749" name="Visio" r:id="rId6" imgW="4935848" imgH="4847525" progId="Visio.Drawing.11">
                  <p:embed/>
                </p:oleObj>
              </mc:Choice>
              <mc:Fallback>
                <p:oleObj name="Visio" r:id="rId6" imgW="4935848" imgH="4847525" progId="Visio.Drawing.11">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1363" y="2953965"/>
                        <a:ext cx="33020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34237486"/>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161115" y="136836"/>
            <a:ext cx="6083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sz="4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二维直接编码</a:t>
            </a:r>
            <a:r>
              <a:rPr lang="zh-CN" altLang="en-US" sz="4000" b="1" dirty="0" smtClean="0">
                <a:solidFill>
                  <a:schemeClr val="tx2"/>
                </a:solidFill>
                <a:latin typeface="Times New Roman" panose="02020603050405020304" pitchFamily="18" charset="0"/>
                <a:ea typeface="黑体" panose="02010609060101010101" pitchFamily="49" charset="-122"/>
                <a:cs typeface="Times New Roman" panose="02020603050405020304" pitchFamily="18" charset="0"/>
              </a:rPr>
              <a:t>设计</a:t>
            </a:r>
            <a:r>
              <a:rPr lang="en-US" altLang="zh-CN" sz="4000" b="1" dirty="0">
                <a:solidFill>
                  <a:schemeClr val="tx2"/>
                </a:solidFill>
                <a:latin typeface="黑体" pitchFamily="49" charset="-122"/>
              </a:rPr>
              <a:t>100x100</a:t>
            </a:r>
            <a:endParaRPr lang="zh-CN" altLang="en-US" sz="4000" b="1" dirty="0">
              <a:solidFill>
                <a:schemeClr val="tx2"/>
              </a:solidFill>
              <a:latin typeface="黑体" pitchFamily="49" charset="-122"/>
            </a:endParaRPr>
          </a:p>
        </p:txBody>
      </p:sp>
      <p:sp>
        <p:nvSpPr>
          <p:cNvPr id="41994" name="矩形 16"/>
          <p:cNvSpPr>
            <a:spLocks noChangeArrowheads="1"/>
          </p:cNvSpPr>
          <p:nvPr/>
        </p:nvSpPr>
        <p:spPr bwMode="auto">
          <a:xfrm>
            <a:off x="254219" y="1259752"/>
            <a:ext cx="5050474"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q"/>
            </a:pPr>
            <a:r>
              <a:rPr lang="zh-CN" altLang="en-US" sz="2000" dirty="0" smtClean="0">
                <a:latin typeface="Times New Roman" panose="02020603050405020304" pitchFamily="18" charset="0"/>
                <a:cs typeface="Times New Roman" panose="02020603050405020304" pitchFamily="18" charset="0"/>
              </a:rPr>
              <a:t>有效</a:t>
            </a:r>
            <a:r>
              <a:rPr lang="zh-CN" altLang="en-US" sz="2000" dirty="0">
                <a:latin typeface="Times New Roman" panose="02020603050405020304" pitchFamily="18" charset="0"/>
                <a:cs typeface="Times New Roman" panose="02020603050405020304" pitchFamily="18" charset="0"/>
              </a:rPr>
              <a:t>区域</a:t>
            </a:r>
            <a:r>
              <a:rPr lang="en-US" sz="2000" dirty="0">
                <a:latin typeface="Times New Roman" panose="02020603050405020304" pitchFamily="18" charset="0"/>
                <a:cs typeface="Times New Roman" panose="02020603050405020304" pitchFamily="18" charset="0"/>
              </a:rPr>
              <a:t>5x5cm</a:t>
            </a:r>
            <a:r>
              <a:rPr lang="en-US" sz="2000" baseline="30000" dirty="0">
                <a:latin typeface="Times New Roman" panose="02020603050405020304" pitchFamily="18" charset="0"/>
                <a:cs typeface="Times New Roman" panose="02020603050405020304" pitchFamily="18" charset="0"/>
              </a:rPr>
              <a:t>2</a:t>
            </a:r>
            <a:endParaRPr lang="en-US" altLang="zh-CN" sz="2000" dirty="0">
              <a:latin typeface="Times New Roman" panose="02020603050405020304" pitchFamily="18" charset="0"/>
              <a:cs typeface="Times New Roman" panose="02020603050405020304" pitchFamily="18" charset="0"/>
            </a:endParaRPr>
          </a:p>
          <a:p>
            <a:pPr marL="0" indent="0" eaLnBrk="1" hangingPunct="1">
              <a:spcBef>
                <a:spcPct val="0"/>
              </a:spcBef>
              <a:buClrTx/>
              <a:buSzTx/>
              <a:buNone/>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zh-CN" altLang="en-US" sz="2000" dirty="0" smtClean="0">
                <a:latin typeface="Times New Roman" pitchFamily="18" charset="0"/>
                <a:cs typeface="Times New Roman" pitchFamily="18" charset="0"/>
              </a:rPr>
              <a:t>等效</a:t>
            </a:r>
            <a:r>
              <a:rPr lang="en-US" altLang="zh-CN" sz="2000" dirty="0" smtClean="0">
                <a:latin typeface="Times New Roman" pitchFamily="18" charset="0"/>
                <a:cs typeface="Times New Roman" pitchFamily="18" charset="0"/>
              </a:rPr>
              <a:t>100x100 </a:t>
            </a:r>
            <a:r>
              <a:rPr lang="zh-CN" altLang="en-US" sz="2000" dirty="0" smtClean="0">
                <a:latin typeface="Times New Roman" pitchFamily="18" charset="0"/>
                <a:cs typeface="Times New Roman" pitchFamily="18" charset="0"/>
              </a:rPr>
              <a:t>个</a:t>
            </a:r>
            <a:r>
              <a:rPr lang="en-US" altLang="zh-CN" sz="2000" dirty="0" smtClean="0">
                <a:latin typeface="Times New Roman" pitchFamily="18" charset="0"/>
                <a:cs typeface="Times New Roman" pitchFamily="18" charset="0"/>
              </a:rPr>
              <a:t>pad</a:t>
            </a:r>
            <a:r>
              <a:rPr lang="zh-CN" altLang="en-US" sz="2000" dirty="0" smtClean="0">
                <a:latin typeface="Times New Roman" pitchFamily="18" charset="0"/>
                <a:cs typeface="Times New Roman" pitchFamily="18" charset="0"/>
              </a:rPr>
              <a:t>，大小（</a:t>
            </a:r>
            <a:r>
              <a:rPr lang="en-US" altLang="en-US" sz="2000" dirty="0" smtClean="0">
                <a:latin typeface="Times New Roman" panose="02020603050405020304" pitchFamily="18" charset="0"/>
                <a:cs typeface="Times New Roman" panose="02020603050405020304" pitchFamily="18" charset="0"/>
              </a:rPr>
              <a:t>0.5</a:t>
            </a:r>
            <a:r>
              <a:rPr lang="en-US" altLang="zh-CN" sz="2000" dirty="0" smtClean="0">
                <a:latin typeface="Times New Roman" panose="02020603050405020304" pitchFamily="18" charset="0"/>
                <a:cs typeface="Times New Roman" panose="02020603050405020304" pitchFamily="18" charset="0"/>
              </a:rPr>
              <a:t>x</a:t>
            </a:r>
            <a:r>
              <a:rPr lang="en-US" altLang="en-US" sz="2000" dirty="0" smtClean="0">
                <a:latin typeface="Times New Roman" panose="02020603050405020304" pitchFamily="18" charset="0"/>
                <a:cs typeface="Times New Roman" panose="02020603050405020304" pitchFamily="18" charset="0"/>
              </a:rPr>
              <a:t>0.5</a:t>
            </a:r>
            <a:r>
              <a:rPr lang="en-US" altLang="zh-CN" sz="2000" dirty="0" smtClean="0">
                <a:latin typeface="Times New Roman" panose="02020603050405020304" pitchFamily="18" charset="0"/>
                <a:cs typeface="Times New Roman" panose="02020603050405020304" pitchFamily="18" charset="0"/>
              </a:rPr>
              <a:t>mm</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itchFamily="18" charset="0"/>
              <a:cs typeface="Times New Roman" pitchFamily="18" charset="0"/>
            </a:endParaRPr>
          </a:p>
          <a:p>
            <a:pPr marL="0" indent="0" eaLnBrk="1" hangingPunct="1">
              <a:spcBef>
                <a:spcPct val="0"/>
              </a:spcBef>
              <a:buClrTx/>
              <a:buSzTx/>
              <a:buNone/>
            </a:pPr>
            <a:endParaRPr lang="en-US" altLang="zh-CN" sz="2000" dirty="0">
              <a:latin typeface="Times New Roman" pitchFamily="18" charset="0"/>
              <a:cs typeface="Times New Roman" pitchFamily="18" charset="0"/>
            </a:endParaRPr>
          </a:p>
          <a:p>
            <a:pPr eaLnBrk="1" hangingPunct="1">
              <a:spcBef>
                <a:spcPct val="0"/>
              </a:spcBef>
              <a:buClrTx/>
              <a:buSzTx/>
              <a:buFont typeface="Wingdings" pitchFamily="2" charset="2"/>
              <a:buChar char="q"/>
            </a:pPr>
            <a:r>
              <a:rPr lang="en-US" altLang="en-US" sz="2000" dirty="0" err="1" smtClean="0">
                <a:latin typeface="Times New Roman" panose="02020603050405020304" pitchFamily="18" charset="0"/>
                <a:cs typeface="Times New Roman" panose="02020603050405020304" pitchFamily="18" charset="0"/>
              </a:rPr>
              <a:t>x,y</a:t>
            </a:r>
            <a:r>
              <a:rPr lang="zh-CN" altLang="en-US" sz="2000" dirty="0">
                <a:latin typeface="Times New Roman" panose="02020603050405020304" pitchFamily="18" charset="0"/>
                <a:cs typeface="Times New Roman" panose="02020603050405020304" pitchFamily="18" charset="0"/>
              </a:rPr>
              <a:t>两</a:t>
            </a:r>
            <a:r>
              <a:rPr lang="zh-CN" altLang="en-US" sz="2000" dirty="0" smtClean="0">
                <a:latin typeface="Times New Roman" panose="02020603050405020304" pitchFamily="18" charset="0"/>
                <a:cs typeface="Times New Roman" panose="02020603050405020304" pitchFamily="18" charset="0"/>
              </a:rPr>
              <a:t>维共</a:t>
            </a:r>
            <a:r>
              <a:rPr lang="en-US" altLang="en-US" sz="2000" dirty="0">
                <a:latin typeface="Times New Roman" panose="02020603050405020304" pitchFamily="18" charset="0"/>
                <a:cs typeface="Times New Roman" panose="02020603050405020304" pitchFamily="18" charset="0"/>
              </a:rPr>
              <a:t>200</a:t>
            </a:r>
            <a:r>
              <a:rPr lang="zh-CN" altLang="en-US" sz="2000" dirty="0">
                <a:latin typeface="Times New Roman" panose="02020603050405020304" pitchFamily="18" charset="0"/>
                <a:cs typeface="Times New Roman" panose="02020603050405020304" pitchFamily="18" charset="0"/>
              </a:rPr>
              <a:t>条，分别用</a:t>
            </a:r>
            <a:r>
              <a:rPr lang="en-US" altLang="en-US"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路电子学编码读出，共</a:t>
            </a:r>
            <a:r>
              <a:rPr lang="en-US" altLang="en-US" sz="2000" dirty="0">
                <a:latin typeface="Times New Roman" panose="02020603050405020304" pitchFamily="18" charset="0"/>
                <a:cs typeface="Times New Roman" panose="02020603050405020304" pitchFamily="18" charset="0"/>
              </a:rPr>
              <a:t>30</a:t>
            </a:r>
            <a:r>
              <a:rPr lang="zh-CN" altLang="en-US" sz="2000" dirty="0" smtClean="0">
                <a:latin typeface="Times New Roman" panose="02020603050405020304" pitchFamily="18" charset="0"/>
                <a:cs typeface="Times New Roman" panose="02020603050405020304" pitchFamily="18" charset="0"/>
              </a:rPr>
              <a:t>路。</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zh-CN" altLang="en-US" sz="2000" dirty="0">
                <a:latin typeface="Times New Roman" panose="02020603050405020304" pitchFamily="18" charset="0"/>
                <a:cs typeface="Times New Roman" panose="02020603050405020304" pitchFamily="18" charset="0"/>
              </a:rPr>
              <a:t>工艺：树脂塞孔，电镀填平</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1800" dirty="0">
              <a:latin typeface="Times New Roman" panose="02020603050405020304" pitchFamily="18" charset="0"/>
              <a:cs typeface="Times New Roman" panose="02020603050405020304" pitchFamily="18" charset="0"/>
            </a:endParaRPr>
          </a:p>
        </p:txBody>
      </p:sp>
      <p:pic>
        <p:nvPicPr>
          <p:cNvPr id="14" name="图片 13"/>
          <p:cNvPicPr/>
          <p:nvPr/>
        </p:nvPicPr>
        <p:blipFill rotWithShape="1">
          <a:blip r:embed="rId4">
            <a:extLst>
              <a:ext uri="{28A0092B-C50C-407E-A947-70E740481C1C}">
                <a14:useLocalDpi xmlns:a14="http://schemas.microsoft.com/office/drawing/2010/main" val="0"/>
              </a:ext>
            </a:extLst>
          </a:blip>
          <a:srcRect l="3120" t="2752" r="2675" b="5483"/>
          <a:stretch/>
        </p:blipFill>
        <p:spPr bwMode="auto">
          <a:xfrm>
            <a:off x="568007" y="3927236"/>
            <a:ext cx="3613785" cy="2661285"/>
          </a:xfrm>
          <a:prstGeom prst="rect">
            <a:avLst/>
          </a:prstGeom>
          <a:noFill/>
          <a:ln>
            <a:noFill/>
          </a:ln>
          <a:effectLst/>
          <a:extLst>
            <a:ext uri="{53640926-AAD7-44D8-BBD7-CCE9431645EC}">
              <a14:shadowObscured xmlns:a14="http://schemas.microsoft.com/office/drawing/2010/main"/>
            </a:ext>
          </a:extLst>
        </p:spPr>
      </p:pic>
      <p:pic>
        <p:nvPicPr>
          <p:cNvPr id="8" name="图片 17"/>
          <p:cNvPicPr>
            <a:picLocks noChangeAspect="1" noChangeArrowheads="1"/>
          </p:cNvPicPr>
          <p:nvPr/>
        </p:nvPicPr>
        <p:blipFill>
          <a:blip r:embed="rId5">
            <a:extLst>
              <a:ext uri="{28A0092B-C50C-407E-A947-70E740481C1C}">
                <a14:useLocalDpi xmlns:a14="http://schemas.microsoft.com/office/drawing/2010/main" val="0"/>
              </a:ext>
            </a:extLst>
          </a:blip>
          <a:srcRect l="3642" t="3751" r="2318" b="3220"/>
          <a:stretch>
            <a:fillRect/>
          </a:stretch>
        </p:blipFill>
        <p:spPr bwMode="auto">
          <a:xfrm>
            <a:off x="5506720" y="3651164"/>
            <a:ext cx="3123420" cy="27242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p:cNvSpPr>
            <a:spLocks noChangeArrowheads="1"/>
          </p:cNvSpPr>
          <p:nvPr/>
        </p:nvSpPr>
        <p:spPr bwMode="auto">
          <a:xfrm>
            <a:off x="5844428" y="6290548"/>
            <a:ext cx="20361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1"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lang="zh-CN" altLang="en-US" sz="1400" b="1" dirty="0" smtClean="0">
                <a:latin typeface="Times New Roman" panose="02020603050405020304" pitchFamily="18" charset="0"/>
                <a:cs typeface="Times New Roman" panose="02020603050405020304" pitchFamily="18" charset="0"/>
              </a:rPr>
              <a:t>二维</a:t>
            </a:r>
            <a:r>
              <a:rPr lang="en-US" altLang="zh-CN" sz="1400" b="1" dirty="0" smtClean="0">
                <a:latin typeface="Times New Roman" panose="02020603050405020304" pitchFamily="18" charset="0"/>
                <a:cs typeface="Times New Roman" panose="02020603050405020304" pitchFamily="18" charset="0"/>
              </a:rPr>
              <a:t>strip/pad </a:t>
            </a:r>
            <a:r>
              <a:rPr lang="zh-CN" altLang="en-US" sz="1400" b="1" dirty="0" smtClean="0">
                <a:latin typeface="Times New Roman" panose="02020603050405020304" pitchFamily="18" charset="0"/>
                <a:cs typeface="Times New Roman" panose="02020603050405020304" pitchFamily="18" charset="0"/>
              </a:rPr>
              <a:t>读出</a:t>
            </a:r>
            <a:r>
              <a:rPr lang="zh-CN" altLang="en-US" sz="1400" b="1" dirty="0">
                <a:latin typeface="Times New Roman" panose="02020603050405020304" pitchFamily="18" charset="0"/>
                <a:cs typeface="Times New Roman" panose="02020603050405020304" pitchFamily="18" charset="0"/>
              </a:rPr>
              <a:t>结构</a:t>
            </a:r>
          </a:p>
        </p:txBody>
      </p:sp>
      <p:sp>
        <p:nvSpPr>
          <p:cNvPr id="12"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48</a:t>
            </a:fld>
            <a:endParaRPr lang="zh-CN" altLang="en-US" sz="1000" smtClean="0">
              <a:ea typeface="宋体" panose="02010600030101010101" pitchFamily="2" charset="-122"/>
            </a:endParaRPr>
          </a:p>
        </p:txBody>
      </p:sp>
      <p:sp>
        <p:nvSpPr>
          <p:cNvPr id="13"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graphicFrame>
        <p:nvGraphicFramePr>
          <p:cNvPr id="2" name="对象 1"/>
          <p:cNvGraphicFramePr>
            <a:graphicFrameLocks noChangeAspect="1"/>
          </p:cNvGraphicFramePr>
          <p:nvPr>
            <p:extLst>
              <p:ext uri="{D42A27DB-BD31-4B8C-83A1-F6EECF244321}">
                <p14:modId xmlns:p14="http://schemas.microsoft.com/office/powerpoint/2010/main" val="361761424"/>
              </p:ext>
            </p:extLst>
          </p:nvPr>
        </p:nvGraphicFramePr>
        <p:xfrm>
          <a:off x="5747145" y="1107167"/>
          <a:ext cx="2623320" cy="2572872"/>
        </p:xfrm>
        <a:graphic>
          <a:graphicData uri="http://schemas.openxmlformats.org/presentationml/2006/ole">
            <mc:AlternateContent xmlns:mc="http://schemas.openxmlformats.org/markup-compatibility/2006">
              <mc:Choice xmlns:v="urn:schemas-microsoft-com:vml" Requires="v">
                <p:oleObj spid="_x0000_s113739" name="Visio" r:id="rId6" imgW="4935848" imgH="4847525" progId="Visio.Drawing.11">
                  <p:embed/>
                </p:oleObj>
              </mc:Choice>
              <mc:Fallback>
                <p:oleObj name="Visio" r:id="rId6" imgW="4935848" imgH="4847525" progId="Visio.Drawing.11">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7145" y="1107167"/>
                        <a:ext cx="2623320" cy="257287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505141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182381" y="169053"/>
            <a:ext cx="55707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sz="4000" b="1" dirty="0">
                <a:solidFill>
                  <a:schemeClr val="tx2"/>
                </a:solidFill>
                <a:latin typeface="黑体" panose="02010609060101010101" pitchFamily="49" charset="-122"/>
                <a:ea typeface="黑体" panose="02010609060101010101" pitchFamily="49" charset="-122"/>
                <a:cs typeface="+mj-cs"/>
              </a:rPr>
              <a:t>二维直接编码</a:t>
            </a:r>
            <a:r>
              <a:rPr lang="zh-CN" altLang="en-US" sz="4000" b="1" dirty="0" smtClean="0">
                <a:solidFill>
                  <a:schemeClr val="tx2"/>
                </a:solidFill>
                <a:latin typeface="黑体" panose="02010609060101010101" pitchFamily="49" charset="-122"/>
                <a:ea typeface="黑体" panose="02010609060101010101" pitchFamily="49" charset="-122"/>
                <a:cs typeface="+mj-cs"/>
              </a:rPr>
              <a:t>设计</a:t>
            </a:r>
            <a:r>
              <a:rPr lang="en-US" altLang="zh-CN" sz="4000" b="1" dirty="0" smtClean="0">
                <a:solidFill>
                  <a:schemeClr val="tx2"/>
                </a:solidFill>
                <a:latin typeface="黑体" pitchFamily="49" charset="-122"/>
              </a:rPr>
              <a:t>50x50</a:t>
            </a:r>
            <a:endParaRPr lang="en-US" altLang="en-US" sz="4000" b="1" dirty="0"/>
          </a:p>
        </p:txBody>
      </p:sp>
      <p:sp>
        <p:nvSpPr>
          <p:cNvPr id="39941" name="矩形 8"/>
          <p:cNvSpPr>
            <a:spLocks noChangeArrowheads="1"/>
          </p:cNvSpPr>
          <p:nvPr/>
        </p:nvSpPr>
        <p:spPr bwMode="auto">
          <a:xfrm>
            <a:off x="256131" y="1250815"/>
            <a:ext cx="4783455"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q"/>
            </a:pPr>
            <a:r>
              <a:rPr lang="zh-CN" altLang="en-US" sz="2000" dirty="0" smtClean="0">
                <a:latin typeface="Times New Roman" panose="02020603050405020304" pitchFamily="18" charset="0"/>
                <a:cs typeface="Times New Roman" panose="02020603050405020304" pitchFamily="18" charset="0"/>
              </a:rPr>
              <a:t>有效</a:t>
            </a:r>
            <a:r>
              <a:rPr lang="zh-CN" altLang="en-US" sz="2000" dirty="0">
                <a:latin typeface="Times New Roman" panose="02020603050405020304" pitchFamily="18" charset="0"/>
                <a:cs typeface="Times New Roman" panose="02020603050405020304" pitchFamily="18" charset="0"/>
              </a:rPr>
              <a:t>区域</a:t>
            </a:r>
            <a:r>
              <a:rPr lang="en-US" sz="2000" dirty="0" smtClean="0">
                <a:latin typeface="Times New Roman" panose="02020603050405020304" pitchFamily="18" charset="0"/>
                <a:cs typeface="Times New Roman" panose="02020603050405020304" pitchFamily="18" charset="0"/>
              </a:rPr>
              <a:t>5x5cm</a:t>
            </a:r>
            <a:r>
              <a:rPr lang="en-US" sz="2000" baseline="30000" dirty="0" smtClean="0">
                <a:latin typeface="Times New Roman" panose="02020603050405020304" pitchFamily="18" charset="0"/>
                <a:cs typeface="Times New Roman" panose="02020603050405020304" pitchFamily="18" charset="0"/>
              </a:rPr>
              <a:t>2</a:t>
            </a:r>
            <a:endParaRPr lang="en-US" altLang="zh-CN" sz="2000" dirty="0">
              <a:latin typeface="Times New Roman" panose="02020603050405020304" pitchFamily="18" charset="0"/>
              <a:cs typeface="Times New Roman" panose="02020603050405020304" pitchFamily="18" charset="0"/>
            </a:endParaRPr>
          </a:p>
          <a:p>
            <a:pPr marL="0" indent="0" eaLnBrk="1" hangingPunct="1">
              <a:spcBef>
                <a:spcPct val="0"/>
              </a:spcBef>
              <a:buClrTx/>
              <a:buSzTx/>
              <a:buNone/>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en-US" altLang="en-US" sz="2000" dirty="0" smtClean="0">
                <a:latin typeface="Times New Roman" panose="02020603050405020304" pitchFamily="18" charset="0"/>
                <a:cs typeface="Times New Roman" panose="02020603050405020304" pitchFamily="18" charset="0"/>
              </a:rPr>
              <a:t>50x50</a:t>
            </a:r>
            <a:r>
              <a:rPr lang="zh-CN" altLang="en-US" sz="2000" dirty="0" smtClean="0">
                <a:latin typeface="Times New Roman" panose="02020603050405020304" pitchFamily="18" charset="0"/>
                <a:cs typeface="Times New Roman" panose="02020603050405020304" pitchFamily="18" charset="0"/>
              </a:rPr>
              <a:t>个</a:t>
            </a:r>
            <a:r>
              <a:rPr lang="en-US" altLang="en-US" sz="2000" dirty="0" smtClean="0">
                <a:latin typeface="Times New Roman" panose="02020603050405020304" pitchFamily="18" charset="0"/>
                <a:cs typeface="Times New Roman" panose="02020603050405020304" pitchFamily="18" charset="0"/>
              </a:rPr>
              <a:t>pad</a:t>
            </a:r>
            <a:r>
              <a:rPr lang="zh-CN" altLang="en-US" sz="2000" dirty="0">
                <a:latin typeface="Times New Roman" panose="02020603050405020304" pitchFamily="18" charset="0"/>
                <a:cs typeface="Times New Roman" panose="02020603050405020304" pitchFamily="18" charset="0"/>
              </a:rPr>
              <a:t>，</a:t>
            </a:r>
            <a:r>
              <a:rPr lang="en-US" altLang="en-US" sz="2000" dirty="0" smtClean="0">
                <a:latin typeface="Times New Roman" panose="02020603050405020304" pitchFamily="18" charset="0"/>
                <a:cs typeface="Times New Roman" panose="02020603050405020304" pitchFamily="18" charset="0"/>
              </a:rPr>
              <a:t>pad</a:t>
            </a:r>
            <a:r>
              <a:rPr lang="zh-CN" altLang="en-US" sz="2000" dirty="0" smtClean="0">
                <a:latin typeface="Times New Roman" panose="02020603050405020304" pitchFamily="18" charset="0"/>
                <a:cs typeface="Times New Roman" panose="02020603050405020304" pitchFamily="18" charset="0"/>
              </a:rPr>
              <a:t>大小（</a:t>
            </a:r>
            <a:r>
              <a:rPr lang="en-US" altLang="en-US" sz="20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a:t>
            </a:r>
            <a:r>
              <a:rPr lang="en-US" altLang="en-US" sz="2000" dirty="0" smtClean="0">
                <a:latin typeface="Times New Roman" panose="02020603050405020304" pitchFamily="18" charset="0"/>
                <a:cs typeface="Times New Roman" panose="02020603050405020304" pitchFamily="18" charset="0"/>
              </a:rPr>
              <a:t>l</a:t>
            </a:r>
            <a:r>
              <a:rPr lang="en-US" altLang="zh-CN" sz="2000" dirty="0" smtClean="0">
                <a:latin typeface="Times New Roman" panose="02020603050405020304" pitchFamily="18" charset="0"/>
                <a:cs typeface="Times New Roman" panose="02020603050405020304" pitchFamily="18" charset="0"/>
              </a:rPr>
              <a:t>mm</a:t>
            </a:r>
            <a:r>
              <a:rPr lang="zh-CN" altLang="en-US"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en-US" altLang="en-US" sz="2000" dirty="0" err="1" smtClean="0">
                <a:latin typeface="Times New Roman" panose="02020603050405020304" pitchFamily="18" charset="0"/>
                <a:cs typeface="Times New Roman" panose="02020603050405020304" pitchFamily="18" charset="0"/>
              </a:rPr>
              <a:t>x,y</a:t>
            </a:r>
            <a:r>
              <a:rPr lang="zh-CN" altLang="en-US" sz="2000" dirty="0">
                <a:latin typeface="Times New Roman" panose="02020603050405020304" pitchFamily="18" charset="0"/>
                <a:cs typeface="Times New Roman" panose="02020603050405020304" pitchFamily="18" charset="0"/>
              </a:rPr>
              <a:t>两</a:t>
            </a:r>
            <a:r>
              <a:rPr lang="zh-CN" altLang="en-US" sz="2000" dirty="0" smtClean="0">
                <a:latin typeface="Times New Roman" panose="02020603050405020304" pitchFamily="18" charset="0"/>
                <a:cs typeface="Times New Roman" panose="02020603050405020304" pitchFamily="18" charset="0"/>
              </a:rPr>
              <a:t>维共</a:t>
            </a:r>
            <a:r>
              <a:rPr lang="en-US" altLang="zh-CN" sz="2000" dirty="0">
                <a:latin typeface="Times New Roman" panose="02020603050405020304" pitchFamily="18" charset="0"/>
                <a:cs typeface="Times New Roman" panose="02020603050405020304" pitchFamily="18" charset="0"/>
              </a:rPr>
              <a:t>10</a:t>
            </a:r>
            <a:r>
              <a:rPr lang="en-US" altLang="en-US"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条，分别用</a:t>
            </a:r>
            <a:r>
              <a:rPr lang="en-US" altLang="en-US" sz="2000" dirty="0">
                <a:latin typeface="Times New Roman" panose="02020603050405020304" pitchFamily="18" charset="0"/>
                <a:cs typeface="Times New Roman" panose="02020603050405020304" pitchFamily="18" charset="0"/>
              </a:rPr>
              <a:t>13</a:t>
            </a:r>
            <a:r>
              <a:rPr lang="zh-CN" altLang="en-US" sz="2000" dirty="0">
                <a:latin typeface="Times New Roman" panose="02020603050405020304" pitchFamily="18" charset="0"/>
                <a:cs typeface="Times New Roman" panose="02020603050405020304" pitchFamily="18" charset="0"/>
              </a:rPr>
              <a:t>路电子学编码读出，共</a:t>
            </a:r>
            <a:r>
              <a:rPr lang="en-US" altLang="en-US" sz="2000" dirty="0">
                <a:latin typeface="Times New Roman" panose="02020603050405020304" pitchFamily="18" charset="0"/>
                <a:cs typeface="Times New Roman" panose="02020603050405020304" pitchFamily="18" charset="0"/>
              </a:rPr>
              <a:t>26</a:t>
            </a:r>
            <a:r>
              <a:rPr lang="zh-CN" altLang="en-US" sz="2000" dirty="0" smtClean="0">
                <a:latin typeface="Times New Roman" panose="02020603050405020304" pitchFamily="18" charset="0"/>
                <a:cs typeface="Times New Roman" panose="02020603050405020304" pitchFamily="18" charset="0"/>
              </a:rPr>
              <a:t>路。</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zh-CN" altLang="en-US" sz="2000" dirty="0">
                <a:latin typeface="Times New Roman" panose="02020603050405020304" pitchFamily="18" charset="0"/>
                <a:cs typeface="Times New Roman" panose="02020603050405020304" pitchFamily="18" charset="0"/>
              </a:rPr>
              <a:t>普通</a:t>
            </a:r>
            <a:r>
              <a:rPr lang="en-US" altLang="zh-CN" sz="2000" dirty="0">
                <a:latin typeface="Times New Roman" panose="02020603050405020304" pitchFamily="18" charset="0"/>
                <a:cs typeface="Times New Roman" panose="02020603050405020304" pitchFamily="18" charset="0"/>
              </a:rPr>
              <a:t>PCB</a:t>
            </a:r>
            <a:r>
              <a:rPr lang="zh-CN" altLang="en-US" sz="2000" dirty="0">
                <a:latin typeface="Times New Roman" panose="02020603050405020304" pitchFamily="18" charset="0"/>
                <a:cs typeface="Times New Roman" panose="02020603050405020304" pitchFamily="18" charset="0"/>
              </a:rPr>
              <a:t>工艺</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1800" dirty="0">
              <a:latin typeface="黑体" pitchFamily="49" charset="-122"/>
            </a:endParaRPr>
          </a:p>
        </p:txBody>
      </p:sp>
      <p:pic>
        <p:nvPicPr>
          <p:cNvPr id="23" name="图片 22"/>
          <p:cNvPicPr/>
          <p:nvPr/>
        </p:nvPicPr>
        <p:blipFill rotWithShape="1">
          <a:blip r:embed="rId4">
            <a:extLst>
              <a:ext uri="{28A0092B-C50C-407E-A947-70E740481C1C}">
                <a14:useLocalDpi xmlns:a14="http://schemas.microsoft.com/office/drawing/2010/main" val="0"/>
              </a:ext>
            </a:extLst>
          </a:blip>
          <a:srcRect l="2960" t="3168" r="2325" b="3367"/>
          <a:stretch/>
        </p:blipFill>
        <p:spPr bwMode="auto">
          <a:xfrm>
            <a:off x="753622" y="3861495"/>
            <a:ext cx="3681976" cy="2585720"/>
          </a:xfrm>
          <a:prstGeom prst="rect">
            <a:avLst/>
          </a:prstGeom>
          <a:noFill/>
          <a:ln>
            <a:noFill/>
          </a:ln>
          <a:effectLst/>
          <a:extLst>
            <a:ext uri="{53640926-AAD7-44D8-BBD7-CCE9431645EC}">
              <a14:shadowObscured xmlns:a14="http://schemas.microsoft.com/office/drawing/2010/main"/>
            </a:ext>
          </a:extLst>
        </p:spPr>
      </p:pic>
      <p:pic>
        <p:nvPicPr>
          <p:cNvPr id="8" name="图片 14"/>
          <p:cNvPicPr>
            <a:picLocks noChangeAspect="1" noChangeArrowheads="1"/>
          </p:cNvPicPr>
          <p:nvPr/>
        </p:nvPicPr>
        <p:blipFill>
          <a:blip r:embed="rId5">
            <a:extLst>
              <a:ext uri="{28A0092B-C50C-407E-A947-70E740481C1C}">
                <a14:useLocalDpi xmlns:a14="http://schemas.microsoft.com/office/drawing/2010/main" val="0"/>
              </a:ext>
            </a:extLst>
          </a:blip>
          <a:srcRect l="3172" t="2985" r="3400" b="4105"/>
          <a:stretch>
            <a:fillRect/>
          </a:stretch>
        </p:blipFill>
        <p:spPr bwMode="auto">
          <a:xfrm>
            <a:off x="5752651" y="3670162"/>
            <a:ext cx="2847460" cy="267765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6231251" y="6293327"/>
            <a:ext cx="1890261" cy="307777"/>
          </a:xfrm>
          <a:prstGeom prst="rect">
            <a:avLst/>
          </a:prstGeom>
        </p:spPr>
        <p:txBody>
          <a:bodyPr wrap="none">
            <a:spAutoFit/>
          </a:bodyPr>
          <a:lstStyle/>
          <a:p>
            <a:r>
              <a:rPr lang="zh-CN" altLang="en-US" sz="1400" b="1" dirty="0">
                <a:latin typeface="宋体" pitchFamily="2" charset="-122"/>
                <a:cs typeface="Times New Roman" pitchFamily="18" charset="0"/>
              </a:rPr>
              <a:t> </a:t>
            </a:r>
            <a:r>
              <a:rPr lang="zh-CN" altLang="en-US" sz="1400" b="1" dirty="0" smtClean="0">
                <a:latin typeface="宋体" pitchFamily="2" charset="-122"/>
                <a:cs typeface="Times New Roman" pitchFamily="18" charset="0"/>
              </a:rPr>
              <a:t>  二维</a:t>
            </a:r>
            <a:r>
              <a:rPr lang="en-US" altLang="zh-CN" sz="1400" b="1" dirty="0" smtClean="0">
                <a:latin typeface="宋体" pitchFamily="2" charset="-122"/>
                <a:cs typeface="Times New Roman" pitchFamily="18" charset="0"/>
              </a:rPr>
              <a:t>pad</a:t>
            </a:r>
            <a:r>
              <a:rPr lang="zh-CN" altLang="en-US" sz="1400" b="1" dirty="0" smtClean="0">
                <a:latin typeface="宋体" pitchFamily="2" charset="-122"/>
                <a:cs typeface="Times New Roman" pitchFamily="18" charset="0"/>
              </a:rPr>
              <a:t>读出</a:t>
            </a:r>
            <a:r>
              <a:rPr lang="zh-CN" altLang="en-US" sz="1400" b="1" dirty="0">
                <a:latin typeface="宋体" pitchFamily="2" charset="-122"/>
                <a:cs typeface="Times New Roman" pitchFamily="18" charset="0"/>
              </a:rPr>
              <a:t>结构 </a:t>
            </a:r>
            <a:endParaRPr lang="en-US" sz="1400" b="1" dirty="0">
              <a:latin typeface="宋体" pitchFamily="2" charset="-122"/>
              <a:cs typeface="Times New Roman" pitchFamily="18" charset="0"/>
            </a:endParaRPr>
          </a:p>
        </p:txBody>
      </p:sp>
      <p:sp>
        <p:nvSpPr>
          <p:cNvPr id="12"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49</a:t>
            </a:fld>
            <a:endParaRPr lang="zh-CN" altLang="en-US" sz="1000" smtClean="0">
              <a:ea typeface="宋体" panose="02010600030101010101" pitchFamily="2" charset="-122"/>
            </a:endParaRPr>
          </a:p>
        </p:txBody>
      </p:sp>
      <p:sp>
        <p:nvSpPr>
          <p:cNvPr id="13"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graphicFrame>
        <p:nvGraphicFramePr>
          <p:cNvPr id="2" name="对象 1"/>
          <p:cNvGraphicFramePr>
            <a:graphicFrameLocks noChangeAspect="1"/>
          </p:cNvGraphicFramePr>
          <p:nvPr>
            <p:extLst>
              <p:ext uri="{D42A27DB-BD31-4B8C-83A1-F6EECF244321}">
                <p14:modId xmlns:p14="http://schemas.microsoft.com/office/powerpoint/2010/main" val="2524527386"/>
              </p:ext>
            </p:extLst>
          </p:nvPr>
        </p:nvGraphicFramePr>
        <p:xfrm>
          <a:off x="5781526" y="1144940"/>
          <a:ext cx="2749724" cy="2553672"/>
        </p:xfrm>
        <a:graphic>
          <a:graphicData uri="http://schemas.openxmlformats.org/presentationml/2006/ole">
            <mc:AlternateContent xmlns:mc="http://schemas.openxmlformats.org/markup-compatibility/2006">
              <mc:Choice xmlns:v="urn:schemas-microsoft-com:vml" Requires="v">
                <p:oleObj spid="_x0000_s112713" name="Visio" r:id="rId6" imgW="5236200" imgH="4856040" progId="Visio.Drawing.11">
                  <p:embed/>
                </p:oleObj>
              </mc:Choice>
              <mc:Fallback>
                <p:oleObj name="Visio" r:id="rId6" imgW="5236200" imgH="4856040" progId="Visio.Drawing.11">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1526" y="1144940"/>
                        <a:ext cx="2749724" cy="255367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749313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502568" y="2787209"/>
            <a:ext cx="6567318" cy="3345236"/>
            <a:chOff x="2483297" y="2825709"/>
            <a:chExt cx="6574055" cy="3345236"/>
          </a:xfrm>
        </p:grpSpPr>
        <p:pic>
          <p:nvPicPr>
            <p:cNvPr id="120843"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l="2710"/>
            <a:stretch/>
          </p:blipFill>
          <p:spPr bwMode="auto">
            <a:xfrm>
              <a:off x="2483297" y="3084474"/>
              <a:ext cx="6574055" cy="2722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431232" y="5801613"/>
              <a:ext cx="4919868" cy="369332"/>
            </a:xfrm>
            <a:prstGeom prst="rect">
              <a:avLst/>
            </a:prstGeom>
          </p:spPr>
          <p:txBody>
            <a:bodyPr wrap="square">
              <a:spAutoFit/>
            </a:bodyPr>
            <a:lstStyle/>
            <a:p>
              <a:r>
                <a:rPr lang="en-US" dirty="0">
                  <a:cs typeface="Arial" panose="020B0604020202020204" pitchFamily="34" charset="0"/>
                </a:rPr>
                <a:t> 60 m long COMPASS two-stage spectrometer</a:t>
              </a:r>
            </a:p>
          </p:txBody>
        </p:sp>
        <p:cxnSp>
          <p:nvCxnSpPr>
            <p:cNvPr id="8" name="直接箭头连接符 7"/>
            <p:cNvCxnSpPr/>
            <p:nvPr/>
          </p:nvCxnSpPr>
          <p:spPr>
            <a:xfrm flipH="1">
              <a:off x="3325522" y="3539054"/>
              <a:ext cx="259868" cy="796704"/>
            </a:xfrm>
            <a:prstGeom prst="straightConnector1">
              <a:avLst/>
            </a:prstGeom>
            <a:ln w="28575">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114297" y="3231277"/>
              <a:ext cx="1159292" cy="307777"/>
            </a:xfrm>
            <a:prstGeom prst="rect">
              <a:avLst/>
            </a:prstGeom>
            <a:noFill/>
          </p:spPr>
          <p:txBody>
            <a:bodyPr wrap="none" rtlCol="0">
              <a:spAutoFit/>
            </a:bodyPr>
            <a:lstStyle/>
            <a:p>
              <a:r>
                <a:rPr lang="en-US" sz="1400" dirty="0" err="1">
                  <a:cs typeface="Arial" panose="020B0604020202020204" pitchFamily="34" charset="0"/>
                </a:rPr>
                <a:t>MicroMegas</a:t>
              </a:r>
              <a:endParaRPr lang="en-US" sz="1400" dirty="0">
                <a:cs typeface="Arial" panose="020B0604020202020204" pitchFamily="34" charset="0"/>
              </a:endParaRPr>
            </a:p>
          </p:txBody>
        </p:sp>
        <p:cxnSp>
          <p:nvCxnSpPr>
            <p:cNvPr id="24" name="直接箭头连接符 23"/>
            <p:cNvCxnSpPr/>
            <p:nvPr/>
          </p:nvCxnSpPr>
          <p:spPr>
            <a:xfrm flipH="1">
              <a:off x="4230297" y="3380875"/>
              <a:ext cx="312828" cy="906758"/>
            </a:xfrm>
            <a:prstGeom prst="straightConnector1">
              <a:avLst/>
            </a:prstGeom>
            <a:ln w="28575">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4588841" y="3311089"/>
              <a:ext cx="341690" cy="774644"/>
            </a:xfrm>
            <a:prstGeom prst="straightConnector1">
              <a:avLst/>
            </a:prstGeom>
            <a:ln w="28575">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835135" y="3010823"/>
              <a:ext cx="499315" cy="547481"/>
            </a:xfrm>
            <a:prstGeom prst="straightConnector1">
              <a:avLst/>
            </a:prstGeom>
            <a:ln w="28575">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293696" y="3072267"/>
              <a:ext cx="593432" cy="307777"/>
            </a:xfrm>
            <a:prstGeom prst="rect">
              <a:avLst/>
            </a:prstGeom>
            <a:noFill/>
          </p:spPr>
          <p:txBody>
            <a:bodyPr wrap="none" rtlCol="0">
              <a:spAutoFit/>
            </a:bodyPr>
            <a:lstStyle/>
            <a:p>
              <a:r>
                <a:rPr lang="en-US" sz="1400" dirty="0" smtClean="0"/>
                <a:t>GEM</a:t>
              </a:r>
              <a:endParaRPr lang="en-US" sz="1400" dirty="0"/>
            </a:p>
          </p:txBody>
        </p:sp>
        <p:sp>
          <p:nvSpPr>
            <p:cNvPr id="31" name="TextBox 30"/>
            <p:cNvSpPr txBox="1"/>
            <p:nvPr/>
          </p:nvSpPr>
          <p:spPr>
            <a:xfrm>
              <a:off x="6370440" y="2825709"/>
              <a:ext cx="593432" cy="307777"/>
            </a:xfrm>
            <a:prstGeom prst="rect">
              <a:avLst/>
            </a:prstGeom>
            <a:noFill/>
          </p:spPr>
          <p:txBody>
            <a:bodyPr wrap="none" rtlCol="0">
              <a:spAutoFit/>
            </a:bodyPr>
            <a:lstStyle/>
            <a:p>
              <a:r>
                <a:rPr lang="en-US" sz="1400" dirty="0" smtClean="0"/>
                <a:t>GEM</a:t>
              </a:r>
              <a:endParaRPr lang="en-US" sz="1400" dirty="0"/>
            </a:p>
          </p:txBody>
        </p:sp>
      </p:grpSp>
      <p:sp>
        <p:nvSpPr>
          <p:cNvPr id="3" name="标题 2"/>
          <p:cNvSpPr>
            <a:spLocks noGrp="1"/>
          </p:cNvSpPr>
          <p:nvPr>
            <p:ph type="title"/>
          </p:nvPr>
        </p:nvSpPr>
        <p:spPr>
          <a:xfrm>
            <a:off x="164118" y="128769"/>
            <a:ext cx="8229600" cy="796925"/>
          </a:xfrm>
        </p:spPr>
        <p:txBody>
          <a:bodyPr/>
          <a:lstStyle/>
          <a:p>
            <a:pPr eaLnBrk="1" hangingPunct="1">
              <a:defRPr/>
            </a:pPr>
            <a:r>
              <a:rPr lang="en-US" altLang="zh-CN" sz="4000" dirty="0" smtClean="0">
                <a:solidFill>
                  <a:schemeClr val="tx1"/>
                </a:solidFill>
                <a:effectLst/>
              </a:rPr>
              <a:t>MPGD</a:t>
            </a:r>
            <a:r>
              <a:rPr lang="zh-CN" altLang="en-US" sz="4000" dirty="0" smtClean="0">
                <a:solidFill>
                  <a:schemeClr val="tx1"/>
                </a:solidFill>
                <a:effectLst/>
              </a:rPr>
              <a:t>广泛应用</a:t>
            </a:r>
            <a:endParaRPr lang="zh-CN" sz="4000" dirty="0">
              <a:solidFill>
                <a:schemeClr val="tx1"/>
              </a:solidFill>
              <a:effectLst/>
            </a:endParaRPr>
          </a:p>
        </p:txBody>
      </p:sp>
      <p:sp>
        <p:nvSpPr>
          <p:cNvPr id="18435"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13F0EFA3-DF20-4CB9-98FA-A7061468EF88}" type="datetime1">
              <a:rPr lang="zh-CN" altLang="en-US" sz="1000" smtClean="0">
                <a:ea typeface="宋体" panose="02010600030101010101" pitchFamily="2" charset="-122"/>
              </a:rPr>
              <a:pPr>
                <a:spcBef>
                  <a:spcPct val="0"/>
                </a:spcBef>
                <a:buClrTx/>
                <a:buSzTx/>
                <a:buFontTx/>
                <a:buNone/>
              </a:pPr>
              <a:t>2015-11-2</a:t>
            </a:fld>
            <a:endParaRPr lang="zh-CN" altLang="en-US" sz="1000" smtClean="0">
              <a:ea typeface="宋体" panose="02010600030101010101" pitchFamily="2" charset="-122"/>
            </a:endParaRPr>
          </a:p>
        </p:txBody>
      </p:sp>
      <p:sp>
        <p:nvSpPr>
          <p:cNvPr id="1843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43C2869-9F9C-41E5-947E-4AAC90609543}" type="slidenum">
              <a:rPr lang="zh-CN" altLang="en-US" sz="1000" smtClean="0">
                <a:ea typeface="宋体" panose="02010600030101010101" pitchFamily="2" charset="-122"/>
              </a:rPr>
              <a:pPr>
                <a:spcBef>
                  <a:spcPct val="0"/>
                </a:spcBef>
                <a:buClrTx/>
                <a:buSzTx/>
                <a:buFontTx/>
                <a:buNone/>
              </a:pPr>
              <a:t>5</a:t>
            </a:fld>
            <a:endParaRPr lang="zh-CN" altLang="en-US" sz="1000" smtClean="0">
              <a:ea typeface="宋体" panose="02010600030101010101" pitchFamily="2" charset="-122"/>
            </a:endParaRPr>
          </a:p>
        </p:txBody>
      </p:sp>
      <p:sp>
        <p:nvSpPr>
          <p:cNvPr id="18440" name="内容占位符 1"/>
          <p:cNvSpPr>
            <a:spLocks noGrp="1"/>
          </p:cNvSpPr>
          <p:nvPr>
            <p:ph idx="1"/>
          </p:nvPr>
        </p:nvSpPr>
        <p:spPr>
          <a:xfrm>
            <a:off x="190708" y="1267370"/>
            <a:ext cx="5486189" cy="5254068"/>
          </a:xfrm>
        </p:spPr>
        <p:txBody>
          <a:bodyPr/>
          <a:lstStyle/>
          <a:p>
            <a:pPr eaLnBrk="1" hangingPunct="1">
              <a:spcBef>
                <a:spcPts val="600"/>
              </a:spcBef>
              <a:spcAft>
                <a:spcPts val="0"/>
              </a:spcAft>
              <a:buClr>
                <a:schemeClr val="tx1"/>
              </a:buClr>
              <a:buFont typeface="Wingdings" panose="05000000000000000000" pitchFamily="2" charset="2"/>
              <a:buChar char="q"/>
            </a:pPr>
            <a:r>
              <a:rPr lang="zh-CN" altLang="en-US" sz="2400" dirty="0" smtClean="0"/>
              <a:t>粒子物理实验</a:t>
            </a:r>
            <a:endParaRPr lang="en-US" altLang="zh-CN" sz="2400" dirty="0"/>
          </a:p>
          <a:p>
            <a:pPr lvl="1" eaLnBrk="1" hangingPunct="1">
              <a:spcBef>
                <a:spcPts val="600"/>
              </a:spcBef>
              <a:spcAft>
                <a:spcPts val="0"/>
              </a:spcAft>
              <a:buClr>
                <a:schemeClr val="tx1"/>
              </a:buClr>
              <a:buFont typeface="Wingdings" panose="05000000000000000000" pitchFamily="2" charset="2"/>
              <a:buChar cha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COMPASS</a:t>
            </a:r>
          </a:p>
          <a:p>
            <a:pPr lvl="1" eaLnBrk="1" hangingPunct="1">
              <a:spcBef>
                <a:spcPts val="600"/>
              </a:spcBef>
              <a:spcAft>
                <a:spcPts val="0"/>
              </a:spcAft>
              <a:buClr>
                <a:schemeClr val="tx1"/>
              </a:buClr>
              <a:buFont typeface="Wingdings" panose="05000000000000000000" pitchFamily="2" charset="2"/>
              <a:buChar char="§"/>
            </a:pPr>
            <a:r>
              <a:rPr lang="en-US" altLang="zh-CN" sz="2000" dirty="0" smtClean="0">
                <a:latin typeface="Times New Roman" panose="02020603050405020304" pitchFamily="18" charset="0"/>
                <a:cs typeface="Times New Roman" panose="02020603050405020304" pitchFamily="18" charset="0"/>
              </a:rPr>
              <a:t>LHC(</a:t>
            </a:r>
            <a:r>
              <a:rPr lang="en-US" sz="2000" dirty="0" smtClean="0">
                <a:latin typeface="Times New Roman" panose="02020603050405020304" pitchFamily="18" charset="0"/>
                <a:cs typeface="Times New Roman" panose="02020603050405020304" pitchFamily="18" charset="0"/>
              </a:rPr>
              <a:t>ALICE</a:t>
            </a:r>
            <a:r>
              <a:rPr lang="en-US" altLang="zh-CN"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LHCb</a:t>
            </a:r>
            <a:r>
              <a:rPr lang="en-US" sz="2000" dirty="0" smtClean="0">
                <a:latin typeface="Times New Roman" panose="02020603050405020304" pitchFamily="18" charset="0"/>
                <a:cs typeface="Times New Roman" panose="02020603050405020304" pitchFamily="18" charset="0"/>
              </a:rPr>
              <a:t>, CMS</a:t>
            </a:r>
            <a:r>
              <a:rPr lang="en-US" altLang="zh-CN"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ATLAS,TOTEM</a:t>
            </a:r>
            <a:r>
              <a:rPr lang="en-US" altLang="zh-CN" sz="2000" dirty="0" smtClean="0">
                <a:latin typeface="Times New Roman" panose="02020603050405020304" pitchFamily="18" charset="0"/>
                <a:cs typeface="Times New Roman" panose="02020603050405020304" pitchFamily="18" charset="0"/>
              </a:rPr>
              <a:t>);</a:t>
            </a:r>
          </a:p>
          <a:p>
            <a:pPr lvl="1" eaLnBrk="1" hangingPunct="1">
              <a:spcBef>
                <a:spcPts val="600"/>
              </a:spcBef>
              <a:spcAft>
                <a:spcPts val="0"/>
              </a:spcAft>
              <a:buClr>
                <a:schemeClr val="tx1"/>
              </a:buClr>
              <a:buFont typeface="Wingdings" panose="05000000000000000000" pitchFamily="2" charset="2"/>
              <a:buChar char="§"/>
            </a:pPr>
            <a:r>
              <a:rPr lang="en-US" altLang="zh-CN" sz="2000" dirty="0" smtClean="0">
                <a:latin typeface="Times New Roman" panose="02020603050405020304" pitchFamily="18" charset="0"/>
                <a:cs typeface="Times New Roman" panose="02020603050405020304" pitchFamily="18" charset="0"/>
              </a:rPr>
              <a:t>ILC</a:t>
            </a:r>
          </a:p>
          <a:p>
            <a:pPr lvl="1" eaLnBrk="1" hangingPunct="1">
              <a:spcBef>
                <a:spcPts val="600"/>
              </a:spcBef>
              <a:spcAft>
                <a:spcPts val="0"/>
              </a:spcAft>
              <a:buClr>
                <a:schemeClr val="tx1"/>
              </a:buClr>
              <a:buFont typeface="Wingdings" panose="05000000000000000000" pitchFamily="2" charset="2"/>
              <a:buChar char="§"/>
            </a:pPr>
            <a:r>
              <a:rPr lang="en-US" altLang="zh-CN" sz="2000" dirty="0" err="1" smtClean="0">
                <a:latin typeface="Times New Roman" panose="02020603050405020304" pitchFamily="18" charset="0"/>
                <a:cs typeface="Times New Roman" panose="02020603050405020304" pitchFamily="18" charset="0"/>
              </a:rPr>
              <a:t>JLab-SoLID</a:t>
            </a:r>
            <a:endParaRPr lang="en-US" altLang="zh-CN" sz="2000" dirty="0" smtClean="0">
              <a:latin typeface="Times New Roman" panose="02020603050405020304" pitchFamily="18" charset="0"/>
              <a:cs typeface="Times New Roman" panose="02020603050405020304" pitchFamily="18" charset="0"/>
            </a:endParaRPr>
          </a:p>
          <a:p>
            <a:pPr lvl="1" eaLnBrk="1" hangingPunct="1">
              <a:spcBef>
                <a:spcPts val="600"/>
              </a:spcBef>
              <a:spcAft>
                <a:spcPts val="0"/>
              </a:spcAft>
              <a:buClr>
                <a:schemeClr val="tx1"/>
              </a:buClr>
              <a:buFont typeface="Wingdings" panose="05000000000000000000" pitchFamily="2" charset="2"/>
              <a:buChar char="§"/>
            </a:pPr>
            <a:r>
              <a:rPr lang="en-US" altLang="zh-CN" sz="2000" dirty="0" smtClean="0">
                <a:latin typeface="Times New Roman" panose="02020603050405020304" pitchFamily="18" charset="0"/>
                <a:cs typeface="Times New Roman" panose="02020603050405020304" pitchFamily="18" charset="0"/>
              </a:rPr>
              <a:t>STAR</a:t>
            </a:r>
          </a:p>
          <a:p>
            <a:pPr lvl="1" eaLnBrk="1" hangingPunct="1">
              <a:spcBef>
                <a:spcPts val="600"/>
              </a:spcBef>
              <a:spcAft>
                <a:spcPts val="0"/>
              </a:spcAft>
              <a:buClr>
                <a:schemeClr val="tx1"/>
              </a:buClr>
              <a:buFont typeface="Wingdings" panose="05000000000000000000" pitchFamily="2" charset="2"/>
              <a:buChar char="§"/>
            </a:pPr>
            <a:r>
              <a:rPr lang="en-US" sz="2000" dirty="0" smtClean="0">
                <a:latin typeface="Times New Roman" panose="02020603050405020304" pitchFamily="18" charset="0"/>
                <a:ea typeface="宋体" panose="02010600030101010101" pitchFamily="2" charset="-122"/>
                <a:cs typeface="Times New Roman" panose="02020603050405020304" pitchFamily="18" charset="0"/>
              </a:rPr>
              <a:t>DAFNE</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KLOE2</a:t>
            </a:r>
            <a:endParaRPr lang="en-US" altLang="zh-CN" sz="2000" dirty="0" smtClean="0">
              <a:latin typeface="Times New Roman" panose="02020603050405020304" pitchFamily="18" charset="0"/>
              <a:cs typeface="Times New Roman" panose="02020603050405020304" pitchFamily="18" charset="0"/>
            </a:endParaRPr>
          </a:p>
          <a:p>
            <a:pPr lvl="1" eaLnBrk="1" hangingPunct="1">
              <a:spcBef>
                <a:spcPts val="600"/>
              </a:spcBef>
              <a:spcAft>
                <a:spcPts val="0"/>
              </a:spcAft>
              <a:buClr>
                <a:schemeClr val="tx1"/>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CEPC/SPPC</a:t>
            </a:r>
            <a:endParaRPr lang="en-US" altLang="zh-CN" sz="2000" dirty="0">
              <a:latin typeface="Times New Roman" panose="02020603050405020304" pitchFamily="18" charset="0"/>
              <a:cs typeface="Times New Roman" panose="02020603050405020304" pitchFamily="18" charset="0"/>
            </a:endParaRPr>
          </a:p>
          <a:p>
            <a:pPr lvl="1" eaLnBrk="1" hangingPunct="1">
              <a:spcBef>
                <a:spcPts val="600"/>
              </a:spcBef>
              <a:spcAft>
                <a:spcPts val="0"/>
              </a:spcAft>
              <a:buClr>
                <a:schemeClr val="tx1"/>
              </a:buClr>
              <a:buFont typeface="Wingdings" panose="05000000000000000000" pitchFamily="2" charset="2"/>
              <a:buChar cha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t>
            </a:r>
          </a:p>
          <a:p>
            <a:pPr marL="109537" indent="0" eaLnBrk="1" hangingPunct="1">
              <a:buNone/>
            </a:pPr>
            <a:endParaRPr lang="en-US" altLang="zh-CN" sz="1000" dirty="0" smtClean="0">
              <a:latin typeface="+mn-ea"/>
            </a:endParaRPr>
          </a:p>
          <a:p>
            <a:pPr eaLnBrk="1" hangingPunct="1">
              <a:buClr>
                <a:schemeClr val="tx1"/>
              </a:buClr>
              <a:buFont typeface="Wingdings" panose="05000000000000000000" pitchFamily="2" charset="2"/>
              <a:buChar char="q"/>
            </a:pPr>
            <a:r>
              <a:rPr lang="zh-CN" altLang="en-US" sz="2400" dirty="0"/>
              <a:t>其它领域</a:t>
            </a:r>
            <a:endParaRPr lang="en-US" altLang="zh-CN" sz="2400" dirty="0"/>
          </a:p>
          <a:p>
            <a:pPr lvl="1" eaLnBrk="1" hangingPunct="1">
              <a:buClrTx/>
              <a:buFont typeface="Wingdings" panose="05000000000000000000" pitchFamily="2" charset="2"/>
              <a:buChar char="§"/>
            </a:pP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核探测</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buClrTx/>
              <a:buFont typeface="Wingdings" panose="05000000000000000000" pitchFamily="2" charset="2"/>
              <a:buChar char="§"/>
            </a:pP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天体物理</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buClrTx/>
              <a:buFont typeface="Wingdings" panose="05000000000000000000" pitchFamily="2" charset="2"/>
              <a:buChar char="§"/>
            </a:pP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医学成像</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页脚占位符 4"/>
          <p:cNvSpPr>
            <a:spLocks noGrp="1"/>
          </p:cNvSpPr>
          <p:nvPr>
            <p:ph type="ftr" sz="quarter" idx="11"/>
          </p:nvPr>
        </p:nvSpPr>
        <p:spPr>
          <a:xfrm>
            <a:off x="2653423" y="6416902"/>
            <a:ext cx="3228521" cy="365125"/>
          </a:xfrm>
        </p:spPr>
        <p:txBody>
          <a:bodyPr/>
          <a:lstStyle/>
          <a:p>
            <a:pPr>
              <a:defRPr/>
            </a:pPr>
            <a:r>
              <a:rPr lang="zh-CN" altLang="en-US" dirty="0" smtClean="0"/>
              <a:t>中国科学技术大学   核探测与核电子学国家重点实验室</a:t>
            </a:r>
            <a:endParaRPr lang="zh-CN" altLang="en-US" dirty="0"/>
          </a:p>
        </p:txBody>
      </p:sp>
      <p:sp>
        <p:nvSpPr>
          <p:cNvPr id="2" name="AutoShape 8" descr="https://wwwcompass.cern.ch/Pictures/CompassSetup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https://wwwcompass.cern.ch/Pictures/CompassSetup2.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956122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4317" y="-21266"/>
            <a:ext cx="8229600" cy="1143000"/>
          </a:xfrm>
        </p:spPr>
        <p:txBody>
          <a:bodyPr/>
          <a:lstStyle/>
          <a:p>
            <a:pPr>
              <a:defRPr/>
            </a:pPr>
            <a:r>
              <a:rPr lang="zh-CN" altLang="en-US" sz="4000" dirty="0">
                <a:solidFill>
                  <a:schemeClr val="tx1"/>
                </a:solidFill>
                <a:effectLst/>
              </a:rPr>
              <a:t>直接</a:t>
            </a:r>
            <a:r>
              <a:rPr lang="zh-CN" altLang="en-US" sz="4000" dirty="0" smtClean="0">
                <a:solidFill>
                  <a:schemeClr val="tx1"/>
                </a:solidFill>
                <a:effectLst/>
              </a:rPr>
              <a:t>编码小结</a:t>
            </a:r>
            <a:endParaRPr lang="zh-CN" altLang="en-US" sz="4000" dirty="0">
              <a:solidFill>
                <a:schemeClr val="tx1"/>
              </a:solidFill>
              <a:effectLst/>
            </a:endParaRPr>
          </a:p>
        </p:txBody>
      </p:sp>
      <p:sp>
        <p:nvSpPr>
          <p:cNvPr id="2" name="TextBox 1"/>
          <p:cNvSpPr txBox="1"/>
          <p:nvPr/>
        </p:nvSpPr>
        <p:spPr>
          <a:xfrm>
            <a:off x="251124" y="1253468"/>
            <a:ext cx="8280400" cy="4970591"/>
          </a:xfrm>
          <a:prstGeom prst="rect">
            <a:avLst/>
          </a:prstGeom>
          <a:noFill/>
        </p:spPr>
        <p:txBody>
          <a:bodyPr>
            <a:spAutoFit/>
          </a:bodyPr>
          <a:lstStyle/>
          <a:p>
            <a:pPr marL="285750" indent="-285750">
              <a:buFont typeface="Wingdings" panose="05000000000000000000" pitchFamily="2" charset="2"/>
              <a:buChar char="p"/>
              <a:defRPr/>
            </a:pPr>
            <a:r>
              <a:rPr lang="zh-CN" altLang="en-US" sz="2400" dirty="0" smtClean="0">
                <a:latin typeface="黑体" panose="02010609060101010101" pitchFamily="49" charset="-122"/>
                <a:ea typeface="黑体" panose="02010609060101010101" pitchFamily="49" charset="-122"/>
              </a:rPr>
              <a:t>深入研究</a:t>
            </a:r>
            <a:endParaRPr lang="en-US" altLang="zh-CN" sz="2400" dirty="0" smtClean="0">
              <a:latin typeface="黑体" panose="02010609060101010101" pitchFamily="49" charset="-122"/>
              <a:ea typeface="黑体" panose="02010609060101010101" pitchFamily="49" charset="-122"/>
            </a:endParaRPr>
          </a:p>
          <a:p>
            <a:pPr marL="800100" lvl="1" indent="-342900">
              <a:spcAft>
                <a:spcPts val="600"/>
              </a:spcAft>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进行了数学论证，提出了可扩展的编码规范；</a:t>
            </a:r>
            <a:endParaRPr lang="en-US" altLang="zh-CN" sz="2000" dirty="0" smtClean="0">
              <a:latin typeface="黑体" panose="02010609060101010101" pitchFamily="49" charset="-122"/>
              <a:ea typeface="黑体" panose="02010609060101010101" pitchFamily="49" charset="-122"/>
            </a:endParaRPr>
          </a:p>
          <a:p>
            <a:pPr marL="800100" lvl="1" indent="-342900">
              <a:spcAft>
                <a:spcPts val="600"/>
              </a:spcAft>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推导出任意</a:t>
            </a:r>
            <a:r>
              <a:rPr lang="en-US" altLang="zh-CN" sz="2000" dirty="0" smtClean="0">
                <a:latin typeface="黑体" panose="02010609060101010101" pitchFamily="49" charset="-122"/>
                <a:ea typeface="黑体" panose="02010609060101010101" pitchFamily="49" charset="-122"/>
              </a:rPr>
              <a:t>n</a:t>
            </a:r>
            <a:r>
              <a:rPr lang="zh-CN" altLang="en-US" sz="2000" dirty="0" smtClean="0">
                <a:latin typeface="黑体" panose="02010609060101010101" pitchFamily="49" charset="-122"/>
                <a:ea typeface="黑体" panose="02010609060101010101" pitchFamily="49" charset="-122"/>
              </a:rPr>
              <a:t>通道编码与解码公式，可快速准确解码；</a:t>
            </a:r>
            <a:endParaRPr lang="en-US" altLang="zh-CN" sz="2000" dirty="0" smtClean="0">
              <a:latin typeface="黑体" panose="02010609060101010101" pitchFamily="49" charset="-122"/>
              <a:ea typeface="黑体" panose="02010609060101010101" pitchFamily="49" charset="-122"/>
            </a:endParaRPr>
          </a:p>
          <a:p>
            <a:pPr marL="800100" lvl="1" indent="-342900">
              <a:spcAft>
                <a:spcPts val="600"/>
              </a:spcAft>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提出了多条击中算法，并将电荷重心法应用于解码算法；</a:t>
            </a:r>
            <a:endParaRPr lang="en-US" altLang="zh-CN" sz="2000" dirty="0" smtClean="0">
              <a:latin typeface="黑体" panose="02010609060101010101" pitchFamily="49" charset="-122"/>
              <a:ea typeface="黑体" panose="02010609060101010101" pitchFamily="49" charset="-122"/>
            </a:endParaRPr>
          </a:p>
          <a:p>
            <a:pPr marL="800100" lvl="1" indent="-342900">
              <a:spcAft>
                <a:spcPts val="600"/>
              </a:spcAft>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完成了直接编码一维、二维读出验证板设计；</a:t>
            </a:r>
            <a:endParaRPr lang="en-US" altLang="zh-CN" sz="2000" dirty="0" smtClean="0">
              <a:latin typeface="黑体" panose="02010609060101010101" pitchFamily="49" charset="-122"/>
              <a:ea typeface="黑体" panose="02010609060101010101" pitchFamily="49" charset="-122"/>
            </a:endParaRPr>
          </a:p>
          <a:p>
            <a:pPr>
              <a:defRPr/>
            </a:pPr>
            <a:endParaRPr lang="en-US" altLang="zh-CN" sz="2000" dirty="0" smtClean="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v"/>
              <a:defRPr/>
            </a:pPr>
            <a:r>
              <a:rPr lang="zh-CN" altLang="en-US" sz="2400" dirty="0">
                <a:latin typeface="黑体" panose="02010609060101010101" pitchFamily="49" charset="-122"/>
                <a:ea typeface="黑体" panose="02010609060101010101" pitchFamily="49" charset="-122"/>
              </a:rPr>
              <a:t>优点</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ü"/>
              <a:defRPr/>
            </a:pPr>
            <a:r>
              <a:rPr lang="zh-CN" altLang="en-US" sz="2000" dirty="0" smtClean="0">
                <a:latin typeface="黑体" panose="02010609060101010101" pitchFamily="49" charset="-122"/>
                <a:ea typeface="黑体" panose="02010609060101010101" pitchFamily="49" charset="-122"/>
              </a:rPr>
              <a:t>减少大量电子学通道</a:t>
            </a:r>
            <a:endParaRPr lang="en-US" altLang="zh-CN" sz="2000" dirty="0" smtClean="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ü"/>
              <a:defRPr/>
            </a:pPr>
            <a:r>
              <a:rPr lang="zh-CN" altLang="en-US" sz="2000" dirty="0" smtClean="0">
                <a:latin typeface="黑体" panose="02010609060101010101" pitchFamily="49" charset="-122"/>
                <a:ea typeface="黑体" panose="02010609060101010101" pitchFamily="49" charset="-122"/>
              </a:rPr>
              <a:t>相比感应编码，设计简单</a:t>
            </a:r>
            <a:endParaRPr lang="en-US" altLang="zh-CN" sz="2000" dirty="0" smtClean="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ü"/>
              <a:defRPr/>
            </a:pPr>
            <a:r>
              <a:rPr lang="zh-CN" altLang="en-US" sz="2000" dirty="0" smtClean="0">
                <a:latin typeface="黑体" panose="02010609060101010101" pitchFamily="49" charset="-122"/>
                <a:ea typeface="黑体" panose="02010609060101010101" pitchFamily="49" charset="-122"/>
              </a:rPr>
              <a:t>信号几乎无损失，一维二维均较容易实现</a:t>
            </a:r>
            <a:endParaRPr lang="en-US" altLang="zh-CN" sz="2000" dirty="0" smtClean="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ü"/>
              <a:defRPr/>
            </a:pPr>
            <a:endParaRPr lang="en-US" altLang="zh-CN" sz="1000" dirty="0" smtClean="0">
              <a:latin typeface="黑体" panose="02010609060101010101" pitchFamily="49" charset="-122"/>
              <a:ea typeface="黑体" panose="02010609060101010101" pitchFamily="49" charset="-122"/>
            </a:endParaRPr>
          </a:p>
          <a:p>
            <a:pPr>
              <a:defRPr/>
            </a:pPr>
            <a:endParaRPr lang="en-US" altLang="zh-CN" sz="1000" kern="100" dirty="0">
              <a:solidFill>
                <a:srgbClr val="7030A0"/>
              </a:solidFill>
              <a:latin typeface="+mn-ea"/>
              <a:ea typeface="+mn-ea"/>
              <a:cs typeface="Times New Roman"/>
            </a:endParaRPr>
          </a:p>
          <a:p>
            <a:pPr marL="342900" indent="-342900">
              <a:buFont typeface="Wingdings" panose="05000000000000000000" pitchFamily="2" charset="2"/>
              <a:buChar char="q"/>
              <a:defRPr/>
            </a:pPr>
            <a:r>
              <a:rPr lang="zh-CN" altLang="en-US" sz="2400" dirty="0">
                <a:latin typeface="黑体" panose="02010609060101010101" pitchFamily="49" charset="-122"/>
                <a:ea typeface="黑体" panose="02010609060101010101" pitchFamily="49" charset="-122"/>
              </a:rPr>
              <a:t>不足：</a:t>
            </a:r>
            <a:endParaRPr lang="en-US" altLang="zh-CN" sz="2400" dirty="0">
              <a:latin typeface="黑体" panose="02010609060101010101" pitchFamily="49" charset="-122"/>
              <a:ea typeface="黑体" panose="02010609060101010101" pitchFamily="49" charset="-122"/>
            </a:endParaRPr>
          </a:p>
          <a:p>
            <a:pPr marL="800100" lvl="1" indent="-342900">
              <a:buFont typeface="Wingdings" panose="05000000000000000000" pitchFamily="2" charset="2"/>
              <a:buChar char="Ø"/>
              <a:defRPr/>
            </a:pPr>
            <a:r>
              <a:rPr lang="zh-CN" altLang="en-US" sz="2000" dirty="0">
                <a:latin typeface="黑体" panose="02010609060101010101" pitchFamily="49" charset="-122"/>
                <a:ea typeface="黑体" panose="02010609060101010101" pitchFamily="49" charset="-122"/>
              </a:rPr>
              <a:t>编码合并，噪声变大</a:t>
            </a:r>
            <a:r>
              <a:rPr lang="zh-CN" altLang="en-US" sz="2000" dirty="0" smtClean="0">
                <a:latin typeface="黑体" panose="02010609060101010101" pitchFamily="49" charset="-122"/>
                <a:ea typeface="黑体" panose="02010609060101010101" pitchFamily="49" charset="-122"/>
              </a:rPr>
              <a:t>，信噪比一定</a:t>
            </a:r>
            <a:r>
              <a:rPr lang="zh-CN" altLang="en-US" sz="2000" dirty="0">
                <a:latin typeface="黑体" panose="02010609060101010101" pitchFamily="49" charset="-122"/>
                <a:ea typeface="黑体" panose="02010609060101010101" pitchFamily="49" charset="-122"/>
              </a:rPr>
              <a:t>程度降低</a:t>
            </a:r>
            <a:endParaRPr lang="en-US" altLang="zh-CN" sz="2000" dirty="0">
              <a:latin typeface="黑体" panose="02010609060101010101" pitchFamily="49" charset="-122"/>
              <a:ea typeface="黑体" panose="02010609060101010101" pitchFamily="49" charset="-122"/>
            </a:endParaRPr>
          </a:p>
          <a:p>
            <a:pPr marL="800100" lvl="1" indent="-342900">
              <a:spcBef>
                <a:spcPts val="600"/>
              </a:spcBef>
              <a:buFont typeface="Wingdings" panose="05000000000000000000" pitchFamily="2" charset="2"/>
              <a:buChar char="Ø"/>
              <a:defRPr/>
            </a:pPr>
            <a:r>
              <a:rPr lang="zh-CN" altLang="en-US" sz="2000" dirty="0" smtClean="0">
                <a:latin typeface="黑体" panose="02010609060101010101" pitchFamily="49" charset="-122"/>
                <a:ea typeface="黑体" panose="02010609060101010101" pitchFamily="49" charset="-122"/>
              </a:rPr>
              <a:t>单位</a:t>
            </a:r>
            <a:r>
              <a:rPr lang="zh-CN" altLang="en-US" sz="2000" dirty="0">
                <a:latin typeface="黑体" panose="02010609060101010101" pitchFamily="49" charset="-122"/>
                <a:ea typeface="黑体" panose="02010609060101010101" pitchFamily="49" charset="-122"/>
              </a:rPr>
              <a:t>面积计数率下降，不能鉴别多事例</a:t>
            </a:r>
            <a:r>
              <a:rPr lang="zh-CN" altLang="en-US" sz="2000" dirty="0" smtClean="0">
                <a:latin typeface="黑体" panose="02010609060101010101" pitchFamily="49" charset="-122"/>
                <a:ea typeface="黑体" panose="02010609060101010101" pitchFamily="49" charset="-122"/>
              </a:rPr>
              <a:t>同时击中</a:t>
            </a:r>
            <a:endParaRPr lang="en-US" altLang="zh-CN" sz="2000" dirty="0" smtClean="0">
              <a:latin typeface="黑体" panose="02010609060101010101" pitchFamily="49" charset="-122"/>
              <a:ea typeface="黑体" panose="02010609060101010101" pitchFamily="49" charset="-122"/>
            </a:endParaRPr>
          </a:p>
        </p:txBody>
      </p:sp>
      <p:sp>
        <p:nvSpPr>
          <p:cNvPr id="6"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50</a:t>
            </a:fld>
            <a:endParaRPr lang="zh-CN" altLang="en-US" sz="1000" smtClean="0">
              <a:ea typeface="宋体" panose="02010600030101010101" pitchFamily="2" charset="-122"/>
            </a:endParaRPr>
          </a:p>
        </p:txBody>
      </p:sp>
      <p:sp>
        <p:nvSpPr>
          <p:cNvPr id="8"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21883226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6"/>
          <p:cNvSpPr>
            <a:spLocks noChangeArrowheads="1"/>
          </p:cNvSpPr>
          <p:nvPr/>
        </p:nvSpPr>
        <p:spPr bwMode="auto">
          <a:xfrm>
            <a:off x="260152" y="1150176"/>
            <a:ext cx="5016507" cy="1538883"/>
          </a:xfrm>
          <a:prstGeom prst="rect">
            <a:avLst/>
          </a:prstGeom>
          <a:solidFill>
            <a:schemeClr val="bg1"/>
          </a:solidFill>
          <a:ln>
            <a:noFill/>
          </a:ln>
          <a:effectLst/>
        </p:spPr>
        <p:txBody>
          <a:bodyPr wrap="square" anchor="ctr">
            <a:spAutoFit/>
          </a:bodyPr>
          <a:lstStyle/>
          <a:p>
            <a:pPr algn="just">
              <a:defRPr/>
            </a:pPr>
            <a:r>
              <a:rPr lang="zh-CN" altLang="en-US" sz="2400" kern="100" dirty="0" smtClean="0">
                <a:latin typeface="+mn-ea"/>
                <a:ea typeface="+mn-ea"/>
                <a:cs typeface="Times New Roman"/>
              </a:rPr>
              <a:t>与传统平行条读出</a:t>
            </a:r>
            <a:r>
              <a:rPr lang="zh-CN" altLang="en-US" sz="2400" kern="100" dirty="0">
                <a:latin typeface="+mn-ea"/>
                <a:ea typeface="+mn-ea"/>
                <a:cs typeface="Times New Roman"/>
              </a:rPr>
              <a:t>法相比</a:t>
            </a:r>
            <a:endParaRPr lang="en-US" altLang="zh-CN" sz="2400" kern="100" dirty="0">
              <a:latin typeface="+mn-ea"/>
              <a:ea typeface="+mn-ea"/>
              <a:cs typeface="Times New Roman"/>
            </a:endParaRPr>
          </a:p>
          <a:p>
            <a:pPr algn="just">
              <a:defRPr/>
            </a:pPr>
            <a:endParaRPr lang="en-US" altLang="zh-CN" sz="1000" kern="100" dirty="0">
              <a:latin typeface="+mn-ea"/>
              <a:ea typeface="+mn-ea"/>
              <a:cs typeface="Times New Roman"/>
            </a:endParaRPr>
          </a:p>
          <a:p>
            <a:pPr algn="just">
              <a:defRPr/>
            </a:pPr>
            <a:r>
              <a:rPr lang="zh-CN" altLang="en-US" kern="100" dirty="0" smtClean="0">
                <a:latin typeface="宋体" panose="02010600030101010101" pitchFamily="2" charset="-122"/>
                <a:cs typeface="Times New Roman" panose="02020603050405020304" pitchFamily="18" charset="0"/>
              </a:rPr>
              <a:t> </a:t>
            </a:r>
            <a:r>
              <a:rPr lang="zh-CN" altLang="en-US" sz="2000" kern="100" dirty="0" smtClean="0">
                <a:latin typeface="Times New Roman" panose="02020603050405020304" pitchFamily="18" charset="0"/>
                <a:ea typeface="+mn-ea"/>
                <a:cs typeface="Times New Roman" panose="02020603050405020304" pitchFamily="18" charset="0"/>
              </a:rPr>
              <a:t>感应</a:t>
            </a:r>
            <a:r>
              <a:rPr lang="zh-CN" altLang="en-US" sz="2000" kern="100" dirty="0">
                <a:latin typeface="Times New Roman" panose="02020603050405020304" pitchFamily="18" charset="0"/>
                <a:ea typeface="+mn-ea"/>
                <a:cs typeface="Times New Roman" panose="02020603050405020304" pitchFamily="18" charset="0"/>
              </a:rPr>
              <a:t>编码所用电子学比值为</a:t>
            </a:r>
            <a:r>
              <a:rPr lang="en-US" altLang="zh-CN" sz="2000" kern="100" dirty="0">
                <a:latin typeface="Times New Roman" panose="02020603050405020304" pitchFamily="18" charset="0"/>
                <a:ea typeface="+mn-ea"/>
                <a:cs typeface="Times New Roman" panose="02020603050405020304" pitchFamily="18" charset="0"/>
              </a:rPr>
              <a:t>1/(n-1)</a:t>
            </a:r>
          </a:p>
          <a:p>
            <a:pPr algn="just">
              <a:defRPr/>
            </a:pPr>
            <a:r>
              <a:rPr lang="zh-CN" altLang="en-US" sz="2000" kern="100" dirty="0">
                <a:latin typeface="Times New Roman" panose="02020603050405020304" pitchFamily="18" charset="0"/>
                <a:ea typeface="+mn-ea"/>
                <a:cs typeface="Times New Roman" panose="02020603050405020304" pitchFamily="18" charset="0"/>
              </a:rPr>
              <a:t> </a:t>
            </a:r>
            <a:r>
              <a:rPr lang="zh-CN" altLang="en-US" sz="2000" kern="100" dirty="0" smtClean="0">
                <a:latin typeface="Times New Roman" panose="02020603050405020304" pitchFamily="18" charset="0"/>
                <a:ea typeface="+mn-ea"/>
                <a:cs typeface="Times New Roman" panose="02020603050405020304" pitchFamily="18" charset="0"/>
              </a:rPr>
              <a:t> 直接</a:t>
            </a:r>
            <a:r>
              <a:rPr lang="zh-CN" altLang="en-US" sz="2000" kern="100" dirty="0">
                <a:latin typeface="Times New Roman" panose="02020603050405020304" pitchFamily="18" charset="0"/>
                <a:ea typeface="+mn-ea"/>
                <a:cs typeface="Times New Roman" panose="02020603050405020304" pitchFamily="18" charset="0"/>
              </a:rPr>
              <a:t>编码所用电子学比值为</a:t>
            </a:r>
            <a:r>
              <a:rPr lang="en-US" altLang="zh-CN" sz="2000" kern="100" dirty="0">
                <a:latin typeface="Times New Roman" panose="02020603050405020304" pitchFamily="18" charset="0"/>
                <a:ea typeface="+mn-ea"/>
                <a:cs typeface="Times New Roman" panose="02020603050405020304" pitchFamily="18" charset="0"/>
              </a:rPr>
              <a:t>2/(n-1</a:t>
            </a:r>
            <a:r>
              <a:rPr lang="en-US" altLang="zh-CN" sz="2000" kern="100" dirty="0" smtClean="0">
                <a:latin typeface="宋体" panose="02010600030101010101" pitchFamily="2" charset="-122"/>
                <a:cs typeface="Times New Roman" panose="02020603050405020304" pitchFamily="18" charset="0"/>
              </a:rPr>
              <a:t>)</a:t>
            </a:r>
          </a:p>
          <a:p>
            <a:pPr algn="just">
              <a:defRPr/>
            </a:pPr>
            <a:endParaRPr lang="en-US" altLang="zh-CN" sz="2000" kern="100" dirty="0">
              <a:latin typeface="宋体" panose="02010600030101010101" pitchFamily="2" charset="-122"/>
              <a:cs typeface="Times New Roman" panose="02020603050405020304" pitchFamily="18" charset="0"/>
            </a:endParaRPr>
          </a:p>
        </p:txBody>
      </p:sp>
      <p:sp>
        <p:nvSpPr>
          <p:cNvPr id="2" name="标题 1"/>
          <p:cNvSpPr>
            <a:spLocks noGrp="1"/>
          </p:cNvSpPr>
          <p:nvPr>
            <p:ph type="title"/>
          </p:nvPr>
        </p:nvSpPr>
        <p:spPr>
          <a:xfrm>
            <a:off x="152400" y="0"/>
            <a:ext cx="8466832" cy="1114028"/>
          </a:xfrm>
        </p:spPr>
        <p:txBody>
          <a:bodyPr>
            <a:normAutofit/>
          </a:bodyPr>
          <a:lstStyle/>
          <a:p>
            <a:pPr>
              <a:defRPr/>
            </a:pPr>
            <a:r>
              <a:rPr lang="zh-CN" altLang="en-US" sz="4000" dirty="0" smtClean="0">
                <a:solidFill>
                  <a:schemeClr val="tx1"/>
                </a:solidFill>
                <a:effectLst/>
              </a:rPr>
              <a:t>位置</a:t>
            </a:r>
            <a:r>
              <a:rPr lang="zh-CN" altLang="en-US" sz="4000" dirty="0">
                <a:solidFill>
                  <a:schemeClr val="tx1"/>
                </a:solidFill>
                <a:effectLst/>
              </a:rPr>
              <a:t>编码</a:t>
            </a:r>
            <a:r>
              <a:rPr lang="zh-CN" altLang="en-US" sz="4000" dirty="0" smtClean="0">
                <a:solidFill>
                  <a:schemeClr val="tx1"/>
                </a:solidFill>
                <a:effectLst/>
              </a:rPr>
              <a:t>读出电子学节省度</a:t>
            </a:r>
            <a:endParaRPr lang="en-US" altLang="zh-CN" sz="4000" dirty="0">
              <a:solidFill>
                <a:schemeClr val="tx1"/>
              </a:solidFill>
              <a:effectLst/>
              <a:ea typeface="华文行楷" pitchFamily="2" charset="-122"/>
            </a:endParaRPr>
          </a:p>
        </p:txBody>
      </p:sp>
      <p:sp>
        <p:nvSpPr>
          <p:cNvPr id="39941" name="Rectangle 67"/>
          <p:cNvSpPr>
            <a:spLocks noChangeArrowheads="1"/>
          </p:cNvSpPr>
          <p:nvPr/>
        </p:nvSpPr>
        <p:spPr bwMode="auto">
          <a:xfrm>
            <a:off x="152400" y="152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pic>
        <p:nvPicPr>
          <p:cNvPr id="33816" name="Picture 24"/>
          <p:cNvPicPr>
            <a:picLocks noChangeAspect="1" noChangeArrowheads="1"/>
          </p:cNvPicPr>
          <p:nvPr/>
        </p:nvPicPr>
        <p:blipFill rotWithShape="1">
          <a:blip r:embed="rId3">
            <a:extLst>
              <a:ext uri="{28A0092B-C50C-407E-A947-70E740481C1C}">
                <a14:useLocalDpi xmlns:a14="http://schemas.microsoft.com/office/drawing/2010/main" val="0"/>
              </a:ext>
            </a:extLst>
          </a:blip>
          <a:srcRect l="2293" t="3313" r="6244" b="1958"/>
          <a:stretch/>
        </p:blipFill>
        <p:spPr bwMode="auto">
          <a:xfrm>
            <a:off x="4212692" y="2790882"/>
            <a:ext cx="4701756" cy="3375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表格 2"/>
          <p:cNvGraphicFramePr>
            <a:graphicFrameLocks noGrp="1"/>
          </p:cNvGraphicFramePr>
          <p:nvPr>
            <p:extLst>
              <p:ext uri="{D42A27DB-BD31-4B8C-83A1-F6EECF244321}">
                <p14:modId xmlns:p14="http://schemas.microsoft.com/office/powerpoint/2010/main" val="2115480906"/>
              </p:ext>
            </p:extLst>
          </p:nvPr>
        </p:nvGraphicFramePr>
        <p:xfrm>
          <a:off x="446278" y="2781257"/>
          <a:ext cx="3251962" cy="3409791"/>
        </p:xfrm>
        <a:graphic>
          <a:graphicData uri="http://schemas.openxmlformats.org/drawingml/2006/table">
            <a:tbl>
              <a:tblPr firstRow="1" firstCol="1" lastRow="1" lastCol="1" bandRow="1" bandCol="1"/>
              <a:tblGrid>
                <a:gridCol w="590042"/>
                <a:gridCol w="1320800"/>
                <a:gridCol w="1341120"/>
              </a:tblGrid>
              <a:tr h="329406">
                <a:tc rowSpan="2">
                  <a:txBody>
                    <a:bodyPr/>
                    <a:lstStyle/>
                    <a:p>
                      <a:pPr marL="27305" marR="75565" indent="-79375" algn="r">
                        <a:lnSpc>
                          <a:spcPct val="150000"/>
                        </a:lnSpc>
                        <a:spcAft>
                          <a:spcPts val="0"/>
                        </a:spcAft>
                        <a:tabLst>
                          <a:tab pos="156845" algn="l"/>
                          <a:tab pos="457200" algn="l"/>
                        </a:tabLst>
                      </a:pPr>
                      <a:r>
                        <a:rPr lang="en-US" sz="1800" kern="100" dirty="0">
                          <a:effectLst/>
                          <a:latin typeface="Times New Roman"/>
                          <a:ea typeface="宋体"/>
                          <a:cs typeface="Times New Roman"/>
                        </a:rPr>
                        <a:t>n</a:t>
                      </a:r>
                      <a:endParaRPr lang="en-US" sz="1800" kern="100" dirty="0">
                        <a:effectLst/>
                        <a:latin typeface="Calibri"/>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indent="304800" algn="ctr">
                        <a:lnSpc>
                          <a:spcPts val="2000"/>
                        </a:lnSpc>
                        <a:spcAft>
                          <a:spcPts val="0"/>
                        </a:spcAft>
                      </a:pPr>
                      <a:r>
                        <a:rPr lang="zh-CN" sz="1600" kern="100" dirty="0">
                          <a:effectLst/>
                          <a:latin typeface="Times New Roman"/>
                          <a:ea typeface="宋体"/>
                          <a:cs typeface="Times New Roman"/>
                        </a:rPr>
                        <a:t>电子学使用百分比</a:t>
                      </a:r>
                      <a:r>
                        <a:rPr lang="en-US" sz="1600" kern="100" dirty="0">
                          <a:effectLst/>
                          <a:latin typeface="Times New Roman"/>
                          <a:ea typeface="宋体"/>
                          <a:cs typeface="Times New Roman"/>
                        </a:rPr>
                        <a:t>%</a:t>
                      </a:r>
                      <a:endParaRPr lang="en-US" sz="1200" kern="100" dirty="0">
                        <a:effectLst/>
                        <a:latin typeface="Calibri"/>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554355">
                <a:tc vMerge="1">
                  <a:txBody>
                    <a:bodyPr/>
                    <a:lstStyle/>
                    <a:p>
                      <a:endParaRPr lang="en-US"/>
                    </a:p>
                  </a:txBody>
                  <a:tcPr/>
                </a:tc>
                <a:tc>
                  <a:txBody>
                    <a:bodyPr/>
                    <a:lstStyle/>
                    <a:p>
                      <a:pPr indent="78740" algn="ctr">
                        <a:lnSpc>
                          <a:spcPts val="2000"/>
                        </a:lnSpc>
                        <a:spcAft>
                          <a:spcPts val="0"/>
                        </a:spcAft>
                      </a:pPr>
                      <a:r>
                        <a:rPr lang="zh-CN" sz="1600" kern="100" dirty="0">
                          <a:effectLst/>
                          <a:latin typeface="+mn-ea"/>
                          <a:ea typeface="+mn-ea"/>
                          <a:cs typeface="Times New Roman"/>
                        </a:rPr>
                        <a:t>感应</a:t>
                      </a:r>
                      <a:r>
                        <a:rPr lang="zh-CN" sz="1600" kern="100" dirty="0" smtClean="0">
                          <a:effectLst/>
                          <a:latin typeface="+mn-ea"/>
                          <a:ea typeface="+mn-ea"/>
                          <a:cs typeface="Times New Roman"/>
                        </a:rPr>
                        <a:t>编码</a:t>
                      </a:r>
                      <a:endParaRPr lang="en-US" altLang="zh-CN" sz="1600" kern="100" dirty="0" smtClean="0">
                        <a:effectLst/>
                        <a:latin typeface="+mn-ea"/>
                        <a:ea typeface="+mn-ea"/>
                        <a:cs typeface="Times New Roman"/>
                      </a:endParaRPr>
                    </a:p>
                    <a:p>
                      <a:pPr indent="78740" algn="ctr">
                        <a:lnSpc>
                          <a:spcPts val="2000"/>
                        </a:lnSpc>
                        <a:spcAft>
                          <a:spcPts val="0"/>
                        </a:spcAft>
                      </a:pPr>
                      <a:r>
                        <a:rPr lang="en-US" sz="1600" kern="100" dirty="0" smtClean="0">
                          <a:effectLst/>
                          <a:latin typeface="Times New Roman"/>
                          <a:ea typeface="宋体"/>
                          <a:cs typeface="Times New Roman"/>
                        </a:rPr>
                        <a:t>/</a:t>
                      </a:r>
                      <a:r>
                        <a:rPr lang="zh-CN" sz="1600" kern="100" dirty="0">
                          <a:effectLst/>
                          <a:latin typeface="Times New Roman"/>
                          <a:ea typeface="宋体"/>
                          <a:cs typeface="Times New Roman"/>
                        </a:rPr>
                        <a:t>传统读出</a:t>
                      </a:r>
                      <a:endParaRPr lang="en-US" sz="1600" kern="100" dirty="0">
                        <a:effectLst/>
                        <a:latin typeface="Calibri"/>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11760" algn="ctr">
                        <a:lnSpc>
                          <a:spcPts val="2000"/>
                        </a:lnSpc>
                        <a:spcAft>
                          <a:spcPts val="0"/>
                        </a:spcAft>
                      </a:pPr>
                      <a:r>
                        <a:rPr lang="zh-CN" sz="1600" kern="100" dirty="0">
                          <a:effectLst/>
                          <a:latin typeface="Times New Roman"/>
                          <a:ea typeface="宋体"/>
                          <a:cs typeface="Times New Roman"/>
                        </a:rPr>
                        <a:t>直接</a:t>
                      </a:r>
                      <a:r>
                        <a:rPr lang="zh-CN" sz="1600" kern="100" dirty="0" smtClean="0">
                          <a:effectLst/>
                          <a:latin typeface="Times New Roman"/>
                          <a:ea typeface="宋体"/>
                          <a:cs typeface="Times New Roman"/>
                        </a:rPr>
                        <a:t>编码</a:t>
                      </a:r>
                      <a:endParaRPr lang="en-US" altLang="zh-CN" sz="1600" kern="100" dirty="0" smtClean="0">
                        <a:effectLst/>
                        <a:latin typeface="Times New Roman"/>
                        <a:ea typeface="宋体"/>
                        <a:cs typeface="Times New Roman"/>
                      </a:endParaRPr>
                    </a:p>
                    <a:p>
                      <a:pPr indent="111760" algn="ctr">
                        <a:lnSpc>
                          <a:spcPts val="2000"/>
                        </a:lnSpc>
                        <a:spcAft>
                          <a:spcPts val="0"/>
                        </a:spcAft>
                      </a:pPr>
                      <a:r>
                        <a:rPr lang="en-US" sz="1600" kern="100" dirty="0" smtClean="0">
                          <a:effectLst/>
                          <a:latin typeface="Times New Roman"/>
                          <a:ea typeface="宋体"/>
                          <a:cs typeface="Times New Roman"/>
                        </a:rPr>
                        <a:t>/</a:t>
                      </a:r>
                      <a:r>
                        <a:rPr lang="zh-CN" sz="1600" kern="100" dirty="0">
                          <a:effectLst/>
                          <a:latin typeface="Times New Roman"/>
                          <a:ea typeface="宋体"/>
                          <a:cs typeface="Times New Roman"/>
                        </a:rPr>
                        <a:t>传统读出</a:t>
                      </a:r>
                      <a:endParaRPr lang="en-US" sz="1600" kern="100" dirty="0">
                        <a:effectLst/>
                        <a:latin typeface="Calibri"/>
                        <a:ea typeface="宋体"/>
                        <a:cs typeface="Times New Roman"/>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88290">
                <a:tc>
                  <a:txBody>
                    <a:bodyPr/>
                    <a:lstStyle/>
                    <a:p>
                      <a:pPr marL="27305" marR="75565" indent="-79375" algn="r">
                        <a:lnSpc>
                          <a:spcPct val="150000"/>
                        </a:lnSpc>
                        <a:spcAft>
                          <a:spcPts val="0"/>
                        </a:spcAft>
                        <a:tabLst>
                          <a:tab pos="457200" algn="l"/>
                        </a:tabLst>
                      </a:pPr>
                      <a:r>
                        <a:rPr lang="en-US" sz="1800" kern="100">
                          <a:effectLst/>
                          <a:latin typeface="Times New Roman"/>
                          <a:ea typeface="宋体"/>
                          <a:cs typeface="Times New Roman"/>
                        </a:rPr>
                        <a:t>5</a:t>
                      </a:r>
                      <a:endParaRPr lang="en-US" sz="1800" kern="10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dirty="0">
                          <a:effectLst/>
                          <a:latin typeface="Times New Roman"/>
                          <a:ea typeface="宋体"/>
                          <a:cs typeface="Times New Roman"/>
                        </a:rPr>
                        <a:t>25.0%</a:t>
                      </a:r>
                      <a:endParaRPr lang="en-US" sz="1800" kern="100" dirty="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dirty="0">
                          <a:effectLst/>
                          <a:latin typeface="Times New Roman"/>
                          <a:ea typeface="宋体"/>
                          <a:cs typeface="Times New Roman"/>
                        </a:rPr>
                        <a:t>50%</a:t>
                      </a:r>
                      <a:endParaRPr lang="en-US" sz="1800" kern="100" dirty="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88290">
                <a:tc>
                  <a:txBody>
                    <a:bodyPr/>
                    <a:lstStyle/>
                    <a:p>
                      <a:pPr marL="27305" marR="75565" indent="-79375" algn="r">
                        <a:lnSpc>
                          <a:spcPct val="150000"/>
                        </a:lnSpc>
                        <a:spcAft>
                          <a:spcPts val="0"/>
                        </a:spcAft>
                        <a:tabLst>
                          <a:tab pos="457200" algn="l"/>
                        </a:tabLst>
                      </a:pPr>
                      <a:r>
                        <a:rPr lang="en-US" sz="1800" kern="100">
                          <a:effectLst/>
                          <a:latin typeface="Times New Roman"/>
                          <a:ea typeface="宋体"/>
                          <a:cs typeface="Times New Roman"/>
                        </a:rPr>
                        <a:t>10</a:t>
                      </a:r>
                      <a:endParaRPr lang="en-US" sz="1800" kern="10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dirty="0">
                          <a:effectLst/>
                          <a:latin typeface="Times New Roman"/>
                          <a:ea typeface="宋体"/>
                          <a:cs typeface="Times New Roman"/>
                        </a:rPr>
                        <a:t>11.1%</a:t>
                      </a:r>
                      <a:endParaRPr lang="en-US" sz="1800" kern="100" dirty="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a:effectLst/>
                          <a:latin typeface="Times New Roman"/>
                          <a:ea typeface="宋体"/>
                          <a:cs typeface="Times New Roman"/>
                        </a:rPr>
                        <a:t>22.2%</a:t>
                      </a:r>
                      <a:endParaRPr lang="en-US" sz="1800" kern="10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88290">
                <a:tc>
                  <a:txBody>
                    <a:bodyPr/>
                    <a:lstStyle/>
                    <a:p>
                      <a:pPr marL="27305" marR="75565" indent="-79375" algn="r">
                        <a:lnSpc>
                          <a:spcPct val="150000"/>
                        </a:lnSpc>
                        <a:spcAft>
                          <a:spcPts val="0"/>
                        </a:spcAft>
                        <a:tabLst>
                          <a:tab pos="457200" algn="l"/>
                        </a:tabLst>
                      </a:pPr>
                      <a:r>
                        <a:rPr lang="en-US" sz="1800" kern="100">
                          <a:effectLst/>
                          <a:latin typeface="Times New Roman"/>
                          <a:ea typeface="宋体"/>
                          <a:cs typeface="Times New Roman"/>
                        </a:rPr>
                        <a:t>50</a:t>
                      </a:r>
                      <a:endParaRPr lang="en-US" sz="1800" kern="10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dirty="0">
                          <a:effectLst/>
                          <a:latin typeface="Times New Roman"/>
                          <a:ea typeface="宋体"/>
                          <a:cs typeface="Times New Roman"/>
                        </a:rPr>
                        <a:t>2.04%</a:t>
                      </a:r>
                      <a:endParaRPr lang="en-US" sz="1800" kern="100" dirty="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dirty="0">
                          <a:effectLst/>
                          <a:latin typeface="Times New Roman"/>
                          <a:ea typeface="宋体"/>
                          <a:cs typeface="Times New Roman"/>
                        </a:rPr>
                        <a:t>4.08%</a:t>
                      </a:r>
                      <a:endParaRPr lang="en-US" sz="1800" kern="100" dirty="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88290">
                <a:tc>
                  <a:txBody>
                    <a:bodyPr/>
                    <a:lstStyle/>
                    <a:p>
                      <a:pPr marL="27305" marR="75565" indent="-79375" algn="r">
                        <a:lnSpc>
                          <a:spcPct val="150000"/>
                        </a:lnSpc>
                        <a:spcAft>
                          <a:spcPts val="0"/>
                        </a:spcAft>
                        <a:tabLst>
                          <a:tab pos="457200" algn="l"/>
                        </a:tabLst>
                      </a:pPr>
                      <a:r>
                        <a:rPr lang="en-US" sz="1800" kern="100" dirty="0">
                          <a:solidFill>
                            <a:srgbClr val="FF0000"/>
                          </a:solidFill>
                          <a:effectLst/>
                          <a:latin typeface="Times New Roman"/>
                          <a:ea typeface="宋体"/>
                          <a:cs typeface="Times New Roman"/>
                        </a:rPr>
                        <a:t>100</a:t>
                      </a:r>
                      <a:endParaRPr lang="en-US" sz="1800" kern="100" dirty="0">
                        <a:solidFill>
                          <a:srgbClr val="FF0000"/>
                        </a:solidFill>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dirty="0">
                          <a:solidFill>
                            <a:srgbClr val="FF0000"/>
                          </a:solidFill>
                          <a:effectLst/>
                          <a:latin typeface="Times New Roman"/>
                          <a:ea typeface="宋体"/>
                          <a:cs typeface="Times New Roman"/>
                        </a:rPr>
                        <a:t>1.01%</a:t>
                      </a:r>
                      <a:endParaRPr lang="en-US" sz="1800" kern="100" dirty="0">
                        <a:solidFill>
                          <a:srgbClr val="FF0000"/>
                        </a:solidFill>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dirty="0">
                          <a:solidFill>
                            <a:srgbClr val="FF0000"/>
                          </a:solidFill>
                          <a:effectLst/>
                          <a:latin typeface="Times New Roman"/>
                          <a:ea typeface="宋体"/>
                          <a:cs typeface="Times New Roman"/>
                        </a:rPr>
                        <a:t>2.02%</a:t>
                      </a:r>
                      <a:endParaRPr lang="en-US" sz="1800" kern="100" dirty="0">
                        <a:solidFill>
                          <a:srgbClr val="FF0000"/>
                        </a:solidFill>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88290">
                <a:tc>
                  <a:txBody>
                    <a:bodyPr/>
                    <a:lstStyle/>
                    <a:p>
                      <a:pPr marL="27305" marR="75565" indent="-79375" algn="r">
                        <a:lnSpc>
                          <a:spcPct val="150000"/>
                        </a:lnSpc>
                        <a:spcAft>
                          <a:spcPts val="0"/>
                        </a:spcAft>
                        <a:tabLst>
                          <a:tab pos="457200" algn="l"/>
                        </a:tabLst>
                      </a:pPr>
                      <a:r>
                        <a:rPr lang="en-US" sz="1800" kern="100">
                          <a:effectLst/>
                          <a:latin typeface="Times New Roman"/>
                          <a:ea typeface="宋体"/>
                          <a:cs typeface="Times New Roman"/>
                        </a:rPr>
                        <a:t>200</a:t>
                      </a:r>
                      <a:endParaRPr lang="en-US" sz="1800" kern="10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dirty="0">
                          <a:effectLst/>
                          <a:latin typeface="Times New Roman"/>
                          <a:ea typeface="宋体"/>
                          <a:cs typeface="Times New Roman"/>
                        </a:rPr>
                        <a:t>0.5%</a:t>
                      </a:r>
                      <a:endParaRPr lang="en-US" sz="1800" kern="100" dirty="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a:effectLst/>
                          <a:latin typeface="Times New Roman"/>
                          <a:ea typeface="宋体"/>
                          <a:cs typeface="Times New Roman"/>
                        </a:rPr>
                        <a:t>1.0%</a:t>
                      </a:r>
                      <a:endParaRPr lang="en-US" sz="1800" kern="10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88290">
                <a:tc>
                  <a:txBody>
                    <a:bodyPr/>
                    <a:lstStyle/>
                    <a:p>
                      <a:pPr marL="27305" marR="75565" indent="-79375" algn="r">
                        <a:lnSpc>
                          <a:spcPct val="150000"/>
                        </a:lnSpc>
                        <a:spcAft>
                          <a:spcPts val="0"/>
                        </a:spcAft>
                        <a:tabLst>
                          <a:tab pos="457200" algn="l"/>
                        </a:tabLst>
                      </a:pPr>
                      <a:r>
                        <a:rPr lang="en-US" sz="1800" kern="100" dirty="0">
                          <a:effectLst/>
                          <a:latin typeface="Times New Roman"/>
                          <a:ea typeface="宋体"/>
                          <a:cs typeface="Times New Roman"/>
                        </a:rPr>
                        <a:t>500</a:t>
                      </a:r>
                      <a:endParaRPr lang="en-US" sz="1800" kern="100" dirty="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a:effectLst/>
                          <a:latin typeface="Times New Roman"/>
                          <a:ea typeface="宋体"/>
                          <a:cs typeface="Times New Roman"/>
                        </a:rPr>
                        <a:t>0.2%</a:t>
                      </a:r>
                      <a:endParaRPr lang="en-US" sz="1800" kern="10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304800" algn="just">
                        <a:lnSpc>
                          <a:spcPts val="2000"/>
                        </a:lnSpc>
                        <a:spcAft>
                          <a:spcPts val="0"/>
                        </a:spcAft>
                      </a:pPr>
                      <a:r>
                        <a:rPr lang="en-US" sz="1800" kern="100" dirty="0">
                          <a:effectLst/>
                          <a:latin typeface="Times New Roman"/>
                          <a:ea typeface="宋体"/>
                          <a:cs typeface="Times New Roman"/>
                        </a:rPr>
                        <a:t>0.4%</a:t>
                      </a:r>
                      <a:endParaRPr lang="en-US" sz="1800" kern="100" dirty="0">
                        <a:effectLst/>
                        <a:latin typeface="Calibri"/>
                        <a:ea typeface="宋体"/>
                        <a:cs typeface="Times New Roman"/>
                      </a:endParaRPr>
                    </a:p>
                  </a:txBody>
                  <a:tcPr marL="68580" marR="68580"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6" name="Rectangle 55"/>
          <p:cNvSpPr>
            <a:spLocks noChangeArrowheads="1"/>
          </p:cNvSpPr>
          <p:nvPr/>
        </p:nvSpPr>
        <p:spPr bwMode="auto">
          <a:xfrm>
            <a:off x="1219200" y="15351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5"/>
          <p:cNvSpPr>
            <a:spLocks noChangeArrowheads="1"/>
          </p:cNvSpPr>
          <p:nvPr/>
        </p:nvSpPr>
        <p:spPr bwMode="auto">
          <a:xfrm>
            <a:off x="4537021" y="6156541"/>
            <a:ext cx="42242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dirty="0" smtClean="0">
                <a:ln>
                  <a:noFill/>
                </a:ln>
                <a:solidFill>
                  <a:schemeClr val="tx1"/>
                </a:solidFill>
                <a:effectLst/>
                <a:latin typeface="黑体" panose="02010609060101010101" pitchFamily="49" charset="-122"/>
                <a:ea typeface="黑体" panose="02010609060101010101" pitchFamily="49" charset="-122"/>
                <a:cs typeface="Times New Roman" pitchFamily="18" charset="0"/>
              </a:rPr>
              <a:t> 位置编码读出与传统读出方法通道使用数对比曲线</a:t>
            </a:r>
            <a:endParaRPr kumimoji="0" lang="zh-CN" altLang="en-US" sz="480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p:txBody>
      </p:sp>
      <p:pic>
        <p:nvPicPr>
          <p:cNvPr id="16" name="Picture 5" descr="http://www.costantinopoli104.it/wp-content/uploads/2013/11/discount-sa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2715" y="1172241"/>
            <a:ext cx="2772410" cy="149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51</a:t>
            </a:fld>
            <a:endParaRPr lang="zh-CN" altLang="en-US" sz="1000" smtClean="0">
              <a:ea typeface="宋体" panose="02010600030101010101" pitchFamily="2" charset="-122"/>
            </a:endParaRPr>
          </a:p>
        </p:txBody>
      </p:sp>
      <p:sp>
        <p:nvSpPr>
          <p:cNvPr id="17"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1755777500"/>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p:txBody>
          <a:bodyPr/>
          <a:lstStyle/>
          <a:p>
            <a:pPr eaLnBrk="1" hangingPunct="1">
              <a:lnSpc>
                <a:spcPct val="200000"/>
              </a:lnSpc>
            </a:pPr>
            <a:r>
              <a:rPr kumimoji="1" lang="zh-CN" altLang="en-US" sz="2800" dirty="0">
                <a:solidFill>
                  <a:schemeClr val="tx1">
                    <a:lumMod val="95000"/>
                    <a:lumOff val="5000"/>
                  </a:schemeClr>
                </a:solidFill>
              </a:rPr>
              <a:t>位置编码读出电子学需求</a:t>
            </a:r>
            <a:endParaRPr kumimoji="1" lang="en-US" altLang="zh-CN" sz="2800" dirty="0">
              <a:solidFill>
                <a:schemeClr val="tx1">
                  <a:lumMod val="95000"/>
                  <a:lumOff val="5000"/>
                </a:schemeClr>
              </a:solidFill>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位置编码读出电子学系统</a:t>
            </a:r>
            <a:endParaRPr kumimoji="1" lang="en-US" altLang="zh-CN" sz="2800" dirty="0" smtClean="0">
              <a:solidFill>
                <a:schemeClr val="tx1">
                  <a:lumMod val="95000"/>
                  <a:lumOff val="5000"/>
                </a:schemeClr>
              </a:solidFill>
              <a:sym typeface="Wingdings 2" panose="05020102010507070707" pitchFamily="18" charset="2"/>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基于</a:t>
            </a:r>
            <a:r>
              <a:rPr kumimoji="1" lang="en-US" altLang="zh-CN" sz="2800" dirty="0" smtClean="0">
                <a:solidFill>
                  <a:schemeClr val="tx1">
                    <a:lumMod val="95000"/>
                    <a:lumOff val="5000"/>
                  </a:schemeClr>
                </a:solidFill>
                <a:sym typeface="Wingdings 2" panose="05020102010507070707" pitchFamily="18" charset="2"/>
              </a:rPr>
              <a:t>VATA160</a:t>
            </a:r>
            <a:r>
              <a:rPr kumimoji="1" lang="zh-CN" altLang="en-US" sz="2800" dirty="0" smtClean="0">
                <a:solidFill>
                  <a:schemeClr val="tx1">
                    <a:lumMod val="95000"/>
                    <a:lumOff val="5000"/>
                  </a:schemeClr>
                </a:solidFill>
                <a:sym typeface="Wingdings 2" panose="05020102010507070707" pitchFamily="18" charset="2"/>
              </a:rPr>
              <a:t>的读出电子学系统</a:t>
            </a:r>
            <a:endParaRPr kumimoji="1" lang="en-US" altLang="zh-CN" sz="2800" dirty="0">
              <a:solidFill>
                <a:schemeClr val="tx1">
                  <a:lumMod val="95000"/>
                  <a:lumOff val="5000"/>
                </a:schemeClr>
              </a:solidFill>
              <a:sym typeface="Wingdings 2" panose="05020102010507070707" pitchFamily="18" charset="2"/>
            </a:endParaRPr>
          </a:p>
          <a:p>
            <a:pPr eaLnBrk="1" hangingPunct="1">
              <a:lnSpc>
                <a:spcPct val="200000"/>
              </a:lnSpc>
            </a:pPr>
            <a:r>
              <a:rPr lang="zh-CN" altLang="en-US" sz="2800" dirty="0" smtClean="0">
                <a:solidFill>
                  <a:schemeClr val="tx1">
                    <a:lumMod val="95000"/>
                    <a:lumOff val="5000"/>
                  </a:schemeClr>
                </a:solidFill>
              </a:rPr>
              <a:t>基于</a:t>
            </a:r>
            <a:r>
              <a:rPr lang="en-US" altLang="zh-CN" sz="2800" dirty="0" smtClean="0">
                <a:solidFill>
                  <a:schemeClr val="tx1">
                    <a:lumMod val="95000"/>
                    <a:lumOff val="5000"/>
                  </a:schemeClr>
                </a:solidFill>
              </a:rPr>
              <a:t>GASTONE</a:t>
            </a:r>
            <a:r>
              <a:rPr lang="zh-CN" altLang="en-US" sz="2800" dirty="0" smtClean="0">
                <a:solidFill>
                  <a:schemeClr val="tx1">
                    <a:lumMod val="95000"/>
                    <a:lumOff val="5000"/>
                  </a:schemeClr>
                </a:solidFill>
              </a:rPr>
              <a:t>的读出电子学系统</a:t>
            </a:r>
            <a:endParaRPr lang="en-US" altLang="zh-CN" sz="2800" dirty="0">
              <a:solidFill>
                <a:schemeClr val="tx1">
                  <a:lumMod val="95000"/>
                  <a:lumOff val="5000"/>
                </a:schemeClr>
              </a:solidFill>
            </a:endParaRPr>
          </a:p>
        </p:txBody>
      </p:sp>
      <p:sp>
        <p:nvSpPr>
          <p:cNvPr id="3" name="标题 2"/>
          <p:cNvSpPr>
            <a:spLocks noGrp="1"/>
          </p:cNvSpPr>
          <p:nvPr>
            <p:ph type="title"/>
          </p:nvPr>
        </p:nvSpPr>
        <p:spPr>
          <a:xfrm>
            <a:off x="176397" y="150035"/>
            <a:ext cx="8229600" cy="796925"/>
          </a:xfrm>
        </p:spPr>
        <p:txBody>
          <a:bodyPr/>
          <a:lstStyle/>
          <a:p>
            <a:pPr eaLnBrk="1" fontAlgn="auto" hangingPunct="1">
              <a:spcAft>
                <a:spcPts val="0"/>
              </a:spcAft>
              <a:defRPr/>
            </a:pPr>
            <a:r>
              <a:rPr lang="zh-CN" altLang="en-US" sz="4000" dirty="0" smtClean="0">
                <a:solidFill>
                  <a:schemeClr val="tx1"/>
                </a:solidFill>
                <a:effectLst/>
              </a:rPr>
              <a:t>位置编码读出电子学</a:t>
            </a:r>
            <a:endParaRPr lang="zh-CN" sz="4000"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52</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5878792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7030" y="139402"/>
            <a:ext cx="8229600" cy="796925"/>
          </a:xfrm>
        </p:spPr>
        <p:txBody>
          <a:bodyPr/>
          <a:lstStyle/>
          <a:p>
            <a:pPr eaLnBrk="1" fontAlgn="auto" hangingPunct="1">
              <a:spcAft>
                <a:spcPts val="0"/>
              </a:spcAft>
              <a:defRPr/>
            </a:pPr>
            <a:r>
              <a:rPr lang="zh-CN" altLang="en-US" sz="4000" dirty="0" smtClean="0">
                <a:solidFill>
                  <a:schemeClr val="tx1"/>
                </a:solidFill>
                <a:effectLst/>
                <a:latin typeface="Times New Roman" panose="02020603050405020304" pitchFamily="18" charset="0"/>
                <a:cs typeface="Times New Roman" panose="02020603050405020304" pitchFamily="18" charset="0"/>
              </a:rPr>
              <a:t>位置编码读出电子学需求</a:t>
            </a:r>
            <a:endParaRPr lang="zh-CN" sz="4000" dirty="0">
              <a:solidFill>
                <a:schemeClr val="tx1"/>
              </a:solidFill>
              <a:effectLst/>
              <a:latin typeface="Times New Roman" panose="02020603050405020304" pitchFamily="18" charset="0"/>
              <a:cs typeface="Times New Roman" panose="02020603050405020304" pitchFamily="18" charset="0"/>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latin typeface="Times New Roman" panose="02020603050405020304" pitchFamily="18" charset="0"/>
                <a:ea typeface="宋体" panose="02010600030101010101" pitchFamily="2" charset="-122"/>
                <a:cs typeface="Times New Roman" panose="02020603050405020304" pitchFamily="18" charset="0"/>
              </a:rPr>
              <a:pPr>
                <a:spcBef>
                  <a:spcPct val="0"/>
                </a:spcBef>
                <a:buClrTx/>
                <a:buSzTx/>
                <a:buFontTx/>
                <a:buNone/>
              </a:pPr>
              <a:t>53</a:t>
            </a:fld>
            <a:endParaRPr lang="zh-CN" altLang="en-US" sz="100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latin typeface="Times New Roman" panose="02020603050405020304" pitchFamily="18" charset="0"/>
                <a:cs typeface="Times New Roman" panose="02020603050405020304" pitchFamily="18" charset="0"/>
              </a:rPr>
              <a:t>中国科学技术大学   核探测与核电子学国家重点实验室</a:t>
            </a:r>
          </a:p>
        </p:txBody>
      </p:sp>
      <p:sp>
        <p:nvSpPr>
          <p:cNvPr id="8" name="矩形 16"/>
          <p:cNvSpPr>
            <a:spLocks noChangeArrowheads="1"/>
          </p:cNvSpPr>
          <p:nvPr/>
        </p:nvSpPr>
        <p:spPr bwMode="auto">
          <a:xfrm>
            <a:off x="1451926" y="2527617"/>
            <a:ext cx="6574474" cy="343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lvl="0" eaLnBrk="1" hangingPunct="1">
              <a:spcBef>
                <a:spcPts val="600"/>
              </a:spcBef>
              <a:spcAft>
                <a:spcPts val="600"/>
              </a:spcAft>
              <a:buClrTx/>
              <a:buSzTx/>
              <a:buFont typeface="Wingdings" pitchFamily="2" charset="2"/>
              <a:buChar char="q"/>
            </a:pPr>
            <a:r>
              <a:rPr lang="zh-CN" altLang="en-US" sz="2400" dirty="0" smtClean="0">
                <a:latin typeface="Times New Roman" panose="02020603050405020304" pitchFamily="18" charset="0"/>
                <a:cs typeface="Times New Roman" panose="02020603050405020304" pitchFamily="18" charset="0"/>
              </a:rPr>
              <a:t>动态范围</a:t>
            </a:r>
            <a:r>
              <a:rPr lang="en-US" sz="2400" dirty="0" smtClean="0">
                <a:latin typeface="Times New Roman" panose="02020603050405020304" pitchFamily="18" charset="0"/>
                <a:cs typeface="Times New Roman" panose="02020603050405020304" pitchFamily="18" charset="0"/>
              </a:rPr>
              <a:t>  1fC-200fC  </a:t>
            </a:r>
            <a:r>
              <a:rPr lang="en-US" sz="2000" i="1" dirty="0" smtClean="0">
                <a:latin typeface="Times New Roman" panose="02020603050405020304" pitchFamily="18" charset="0"/>
                <a:cs typeface="Times New Roman" panose="02020603050405020304" pitchFamily="18" charset="0"/>
              </a:rPr>
              <a:t>(</a:t>
            </a:r>
            <a:r>
              <a:rPr lang="zh-CN" altLang="en-US" sz="2000" i="1" dirty="0" smtClean="0">
                <a:latin typeface="Times New Roman" panose="02020603050405020304" pitchFamily="18" charset="0"/>
                <a:ea typeface="宋体" panose="02010600030101010101" pitchFamily="2" charset="-122"/>
                <a:cs typeface="Times New Roman" panose="02020603050405020304" pitchFamily="18" charset="0"/>
              </a:rPr>
              <a:t>最大信号感应</a:t>
            </a:r>
            <a:r>
              <a:rPr lang="en-US" altLang="zh-CN" sz="2000" i="1" dirty="0" smtClean="0">
                <a:latin typeface="Times New Roman" panose="02020603050405020304" pitchFamily="18" charset="0"/>
                <a:ea typeface="宋体" panose="02010600030101010101" pitchFamily="2" charset="-122"/>
                <a:cs typeface="Times New Roman" panose="02020603050405020304" pitchFamily="18" charset="0"/>
              </a:rPr>
              <a:t>30%</a:t>
            </a:r>
            <a:r>
              <a:rPr lang="en-US" sz="2000" i="1"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i="1" dirty="0">
              <a:latin typeface="Times New Roman" panose="02020603050405020304" pitchFamily="18" charset="0"/>
              <a:ea typeface="宋体" panose="02010600030101010101" pitchFamily="2" charset="-122"/>
              <a:cs typeface="Times New Roman" panose="02020603050405020304" pitchFamily="18" charset="0"/>
            </a:endParaRPr>
          </a:p>
          <a:p>
            <a:pPr lvl="0" eaLnBrk="1" hangingPunct="1">
              <a:spcBef>
                <a:spcPts val="600"/>
              </a:spcBef>
              <a:spcAft>
                <a:spcPts val="600"/>
              </a:spcAft>
              <a:buClrTx/>
              <a:buSzTx/>
              <a:buFont typeface="Wingdings" pitchFamily="2" charset="2"/>
              <a:buChar char="q"/>
            </a:pPr>
            <a:r>
              <a:rPr lang="zh-CN" altLang="en-US" sz="2400" dirty="0">
                <a:latin typeface="Times New Roman" panose="02020603050405020304" pitchFamily="18" charset="0"/>
                <a:cs typeface="Times New Roman" panose="02020603050405020304" pitchFamily="18" charset="0"/>
              </a:rPr>
              <a:t>成形时间</a:t>
            </a:r>
            <a:r>
              <a:rPr lang="en-US" sz="2400" dirty="0">
                <a:latin typeface="Times New Roman" panose="02020603050405020304" pitchFamily="18" charset="0"/>
                <a:cs typeface="Times New Roman" panose="02020603050405020304" pitchFamily="18" charset="0"/>
              </a:rPr>
              <a:t>  &lt;</a:t>
            </a:r>
            <a:r>
              <a:rPr lang="en-US" sz="2400" dirty="0" smtClean="0">
                <a:latin typeface="Times New Roman" panose="02020603050405020304" pitchFamily="18" charset="0"/>
                <a:cs typeface="Times New Roman" panose="02020603050405020304" pitchFamily="18" charset="0"/>
              </a:rPr>
              <a:t>200ns</a:t>
            </a:r>
          </a:p>
          <a:p>
            <a:pPr eaLnBrk="1" hangingPunct="1">
              <a:spcBef>
                <a:spcPts val="600"/>
              </a:spcBef>
              <a:spcAft>
                <a:spcPts val="600"/>
              </a:spcAft>
              <a:buClrTx/>
              <a:buSzTx/>
              <a:buFont typeface="Wingdings" pitchFamily="2" charset="2"/>
              <a:buChar char="q"/>
            </a:pPr>
            <a:r>
              <a:rPr lang="zh-CN" altLang="en-US" sz="2400" dirty="0">
                <a:latin typeface="Times New Roman" panose="02020603050405020304" pitchFamily="18" charset="0"/>
                <a:cs typeface="Times New Roman" panose="02020603050405020304" pitchFamily="18" charset="0"/>
              </a:rPr>
              <a:t>增益</a:t>
            </a:r>
            <a:r>
              <a:rPr lang="en-US" sz="2400" dirty="0">
                <a:latin typeface="Times New Roman" panose="02020603050405020304" pitchFamily="18" charset="0"/>
                <a:cs typeface="Times New Roman" panose="02020603050405020304" pitchFamily="18" charset="0"/>
              </a:rPr>
              <a:t>  5~40mv/</a:t>
            </a:r>
            <a:r>
              <a:rPr lang="en-US" sz="2400" dirty="0" err="1">
                <a:latin typeface="Times New Roman" panose="02020603050405020304" pitchFamily="18" charset="0"/>
                <a:cs typeface="Times New Roman" panose="02020603050405020304" pitchFamily="18" charset="0"/>
              </a:rPr>
              <a:t>fC</a:t>
            </a:r>
            <a:endParaRPr lang="en-US" sz="2400" dirty="0">
              <a:latin typeface="Times New Roman" panose="02020603050405020304" pitchFamily="18" charset="0"/>
              <a:cs typeface="Times New Roman" panose="02020603050405020304" pitchFamily="18" charset="0"/>
            </a:endParaRPr>
          </a:p>
          <a:p>
            <a:pPr eaLnBrk="1" hangingPunct="1">
              <a:spcBef>
                <a:spcPts val="600"/>
              </a:spcBef>
              <a:spcAft>
                <a:spcPts val="600"/>
              </a:spcAft>
              <a:buClrTx/>
              <a:buSzTx/>
              <a:buFont typeface="Wingdings" pitchFamily="2" charset="2"/>
              <a:buChar char="q"/>
            </a:pPr>
            <a:r>
              <a:rPr lang="zh-CN" altLang="en-US" sz="2400" dirty="0">
                <a:latin typeface="Times New Roman" panose="02020603050405020304" pitchFamily="18" charset="0"/>
                <a:cs typeface="Times New Roman" panose="02020603050405020304" pitchFamily="18" charset="0"/>
              </a:rPr>
              <a:t>最小噪声</a:t>
            </a:r>
            <a:r>
              <a:rPr lang="en-US" sz="2400" dirty="0">
                <a:latin typeface="Times New Roman" panose="02020603050405020304" pitchFamily="18" charset="0"/>
                <a:cs typeface="Times New Roman" panose="02020603050405020304" pitchFamily="18" charset="0"/>
              </a:rPr>
              <a:t>  &lt;4000e@200pF</a:t>
            </a:r>
            <a:r>
              <a:rPr lang="zh-CN" altLang="en-US" sz="2400" dirty="0">
                <a:latin typeface="Times New Roman" panose="02020603050405020304" pitchFamily="18" charset="0"/>
                <a:cs typeface="Times New Roman" panose="02020603050405020304" pitchFamily="18" charset="0"/>
              </a:rPr>
              <a:t>，约</a:t>
            </a:r>
            <a:r>
              <a:rPr lang="en-US" sz="2400" dirty="0">
                <a:latin typeface="Times New Roman" panose="02020603050405020304" pitchFamily="18" charset="0"/>
                <a:cs typeface="Times New Roman" panose="02020603050405020304" pitchFamily="18" charset="0"/>
              </a:rPr>
              <a:t>0.5fC</a:t>
            </a:r>
          </a:p>
          <a:p>
            <a:pPr eaLnBrk="1" hangingPunct="1">
              <a:spcBef>
                <a:spcPts val="600"/>
              </a:spcBef>
              <a:spcAft>
                <a:spcPts val="600"/>
              </a:spcAft>
              <a:buClrTx/>
              <a:buSzTx/>
              <a:buFont typeface="Wingdings" pitchFamily="2" charset="2"/>
              <a:buChar char="q"/>
            </a:pPr>
            <a:r>
              <a:rPr lang="en-US" sz="2400" dirty="0" smtClean="0">
                <a:latin typeface="Times New Roman" panose="02020603050405020304" pitchFamily="18" charset="0"/>
                <a:cs typeface="Times New Roman" panose="02020603050405020304" pitchFamily="18" charset="0"/>
              </a:rPr>
              <a:t>ADC</a:t>
            </a:r>
            <a:r>
              <a:rPr lang="zh-CN" altLang="en-US" sz="2400" dirty="0">
                <a:latin typeface="Times New Roman" panose="02020603050405020304" pitchFamily="18" charset="0"/>
                <a:cs typeface="Times New Roman" panose="02020603050405020304" pitchFamily="18" charset="0"/>
              </a:rPr>
              <a:t>有效位</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&gt;</a:t>
            </a:r>
            <a:r>
              <a:rPr lang="en-US" sz="2400" dirty="0" smtClean="0">
                <a:latin typeface="Times New Roman" panose="02020603050405020304" pitchFamily="18" charset="0"/>
                <a:cs typeface="Times New Roman" panose="02020603050405020304" pitchFamily="18" charset="0"/>
              </a:rPr>
              <a:t>10bit</a:t>
            </a:r>
          </a:p>
          <a:p>
            <a:pPr eaLnBrk="1" hangingPunct="1">
              <a:spcBef>
                <a:spcPts val="600"/>
              </a:spcBef>
              <a:spcAft>
                <a:spcPts val="600"/>
              </a:spcAft>
              <a:buClrTx/>
              <a:buSzTx/>
              <a:buFont typeface="Wingdings" pitchFamily="2" charset="2"/>
              <a:buChar char="q"/>
            </a:pPr>
            <a:r>
              <a:rPr lang="zh-CN" altLang="en-US" sz="2400" dirty="0" smtClean="0">
                <a:latin typeface="Times New Roman" panose="02020603050405020304" pitchFamily="18" charset="0"/>
                <a:cs typeface="Times New Roman" panose="02020603050405020304" pitchFamily="18" charset="0"/>
              </a:rPr>
              <a:t>电子学通道数</a:t>
            </a:r>
            <a:r>
              <a:rPr lang="en-US" altLang="zh-CN" sz="2400" dirty="0" smtClean="0">
                <a:latin typeface="Times New Roman" panose="02020603050405020304" pitchFamily="18" charset="0"/>
                <a:cs typeface="Times New Roman" panose="02020603050405020304" pitchFamily="18" charset="0"/>
              </a:rPr>
              <a:t>&gt;30</a:t>
            </a:r>
            <a:endParaRPr lang="en-US" sz="24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1800" dirty="0">
              <a:latin typeface="Times New Roman" panose="02020603050405020304" pitchFamily="18" charset="0"/>
              <a:cs typeface="Times New Roman" panose="02020603050405020304" pitchFamily="18" charset="0"/>
            </a:endParaRPr>
          </a:p>
        </p:txBody>
      </p:sp>
      <p:sp>
        <p:nvSpPr>
          <p:cNvPr id="4" name="矩形 3"/>
          <p:cNvSpPr/>
          <p:nvPr/>
        </p:nvSpPr>
        <p:spPr>
          <a:xfrm>
            <a:off x="272719" y="1486463"/>
            <a:ext cx="8729762" cy="461665"/>
          </a:xfrm>
          <a:prstGeom prst="rect">
            <a:avLst/>
          </a:prstGeom>
        </p:spPr>
        <p:txBody>
          <a:bodyPr wrap="none">
            <a:spAutoFit/>
          </a:bodyPr>
          <a:lstStyle/>
          <a:p>
            <a:pPr algn="just">
              <a:defRPr/>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结合</a:t>
            </a:r>
            <a:r>
              <a:rPr lang="en-US" sz="2400" dirty="0">
                <a:latin typeface="Times New Roman" panose="02020603050405020304" pitchFamily="18" charset="0"/>
                <a:cs typeface="Times New Roman" panose="02020603050405020304" pitchFamily="18" charset="0"/>
              </a:rPr>
              <a:t>5x5cm</a:t>
            </a:r>
            <a:r>
              <a:rPr lang="en-US" sz="2400" baseline="30000" dirty="0">
                <a:latin typeface="Times New Roman" panose="02020603050405020304" pitchFamily="18" charset="0"/>
                <a:cs typeface="Times New Roman" panose="02020603050405020304" pitchFamily="18" charset="0"/>
              </a:rPr>
              <a:t>2 </a:t>
            </a:r>
            <a:r>
              <a:rPr lang="en-US" altLang="zh-CN" sz="2400" dirty="0" smtClean="0">
                <a:latin typeface="Times New Roman" pitchFamily="18" charset="0"/>
                <a:cs typeface="Times New Roman" pitchFamily="18" charset="0"/>
              </a:rPr>
              <a:t>THGEM</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信号</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特征</a:t>
            </a: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和仿真分析，具有如下电子学需求</a:t>
            </a:r>
            <a:endParaRPr lang="en-US" altLang="zh-CN" sz="2400" kern="1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691501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397" y="128769"/>
            <a:ext cx="8229600" cy="796925"/>
          </a:xfrm>
        </p:spPr>
        <p:txBody>
          <a:bodyPr/>
          <a:lstStyle/>
          <a:p>
            <a:pPr eaLnBrk="1" fontAlgn="auto" hangingPunct="1">
              <a:spcAft>
                <a:spcPts val="0"/>
              </a:spcAft>
              <a:defRPr/>
            </a:pPr>
            <a:r>
              <a:rPr lang="zh-CN" altLang="en-US" sz="4000" dirty="0" smtClean="0">
                <a:solidFill>
                  <a:schemeClr val="tx1"/>
                </a:solidFill>
                <a:effectLst/>
              </a:rPr>
              <a:t>位置编码读出电子学</a:t>
            </a:r>
            <a:endParaRPr lang="zh-CN" sz="4000"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54</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9" name="矩形 11"/>
          <p:cNvSpPr>
            <a:spLocks noChangeArrowheads="1"/>
          </p:cNvSpPr>
          <p:nvPr/>
        </p:nvSpPr>
        <p:spPr bwMode="auto">
          <a:xfrm>
            <a:off x="255756" y="4843085"/>
            <a:ext cx="8779343"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marL="285750" indent="-285750" eaLnBrk="1" hangingPunct="1">
              <a:spcBef>
                <a:spcPct val="0"/>
              </a:spcBef>
              <a:buClrTx/>
              <a:buSzTx/>
              <a:buFont typeface="Wingdings" panose="05000000000000000000" pitchFamily="2" charset="2"/>
              <a:buChar char="q"/>
            </a:pPr>
            <a:r>
              <a:rPr lang="zh-CN" altLang="en-US" sz="2000" dirty="0" smtClean="0">
                <a:solidFill>
                  <a:srgbClr val="0000CC"/>
                </a:solidFill>
                <a:latin typeface="Times New Roman" panose="02020603050405020304" pitchFamily="18" charset="0"/>
                <a:cs typeface="Times New Roman" panose="02020603050405020304" pitchFamily="18" charset="0"/>
              </a:rPr>
              <a:t>模拟式读出</a:t>
            </a:r>
            <a:r>
              <a:rPr lang="zh-CN" altLang="en-US" sz="2000" dirty="0" smtClean="0">
                <a:latin typeface="Times New Roman" panose="02020603050405020304" pitchFamily="18" charset="0"/>
                <a:cs typeface="Times New Roman" panose="02020603050405020304" pitchFamily="18" charset="0"/>
              </a:rPr>
              <a:t>：</a:t>
            </a:r>
            <a:r>
              <a:rPr lang="zh-CN" altLang="en-US" sz="2000" dirty="0" smtClean="0"/>
              <a:t>电荷</a:t>
            </a:r>
            <a:r>
              <a:rPr lang="zh-CN" altLang="en-US" sz="2000" dirty="0"/>
              <a:t>灵敏放大</a:t>
            </a:r>
            <a:r>
              <a:rPr lang="en-US" sz="2000" dirty="0"/>
              <a:t>+</a:t>
            </a:r>
            <a:r>
              <a:rPr lang="zh-CN" altLang="en-US" sz="2000" dirty="0"/>
              <a:t>成形</a:t>
            </a:r>
            <a:r>
              <a:rPr lang="en-US" sz="2000" dirty="0"/>
              <a:t>+</a:t>
            </a:r>
            <a:r>
              <a:rPr lang="zh-CN" altLang="en-US" sz="2000" dirty="0"/>
              <a:t>开关电容阵列</a:t>
            </a:r>
            <a:r>
              <a:rPr lang="en-US" sz="2000" dirty="0"/>
              <a:t>+</a:t>
            </a:r>
            <a:r>
              <a:rPr lang="zh-CN" altLang="en-US" sz="2000" dirty="0">
                <a:solidFill>
                  <a:srgbClr val="FF0000"/>
                </a:solidFill>
              </a:rPr>
              <a:t>寻峰</a:t>
            </a:r>
            <a:r>
              <a:rPr lang="en-US" sz="2000" dirty="0"/>
              <a:t>+</a:t>
            </a:r>
            <a:r>
              <a:rPr lang="zh-CN" altLang="en-US" sz="2000" dirty="0"/>
              <a:t>并串转换</a:t>
            </a:r>
            <a:r>
              <a:rPr lang="en-US" sz="2000" dirty="0"/>
              <a:t>+</a:t>
            </a:r>
            <a:r>
              <a:rPr lang="en-US" sz="2000" dirty="0" smtClean="0">
                <a:solidFill>
                  <a:srgbClr val="FF0000"/>
                </a:solidFill>
              </a:rPr>
              <a:t>ADC</a:t>
            </a:r>
          </a:p>
          <a:p>
            <a:pPr eaLnBrk="1" hangingPunct="1">
              <a:spcBef>
                <a:spcPct val="0"/>
              </a:spcBef>
              <a:buClrTx/>
              <a:buSzTx/>
              <a:buNone/>
            </a:pPr>
            <a:r>
              <a:rPr lang="zh-CN" altLang="en-US" sz="1800" dirty="0" smtClean="0">
                <a:solidFill>
                  <a:srgbClr val="FF0000"/>
                </a:solidFill>
              </a:rPr>
              <a:t>    </a:t>
            </a:r>
            <a:r>
              <a:rPr lang="zh-CN" altLang="en-US" sz="1800" dirty="0" smtClean="0">
                <a:latin typeface="宋体" panose="02010600030101010101" pitchFamily="2" charset="-122"/>
                <a:ea typeface="宋体" panose="02010600030101010101" pitchFamily="2" charset="-122"/>
              </a:rPr>
              <a:t>重心法</a:t>
            </a:r>
            <a:r>
              <a:rPr lang="en-US" altLang="zh-CN" sz="1800" dirty="0" smtClean="0">
                <a:latin typeface="宋体" panose="02010600030101010101" pitchFamily="2" charset="-122"/>
                <a:ea typeface="宋体" panose="02010600030101010101" pitchFamily="2" charset="-122"/>
              </a:rPr>
              <a:t>+</a:t>
            </a:r>
            <a:r>
              <a:rPr lang="zh-CN" altLang="en-US" sz="1800" dirty="0" smtClean="0">
                <a:latin typeface="宋体" panose="02010600030101010101" pitchFamily="2" charset="-122"/>
                <a:ea typeface="宋体" panose="02010600030101010101" pitchFamily="2" charset="-122"/>
              </a:rPr>
              <a:t>中心法均可</a:t>
            </a:r>
            <a:endParaRPr lang="en-US" sz="1800" dirty="0" smtClean="0">
              <a:latin typeface="宋体" panose="02010600030101010101" pitchFamily="2" charset="-122"/>
              <a:ea typeface="宋体" panose="02010600030101010101" pitchFamily="2" charset="-122"/>
            </a:endParaRPr>
          </a:p>
          <a:p>
            <a:pPr eaLnBrk="1" hangingPunct="1">
              <a:spcBef>
                <a:spcPct val="0"/>
              </a:spcBef>
              <a:buClrTx/>
              <a:buSzTx/>
              <a:buNone/>
            </a:pPr>
            <a:endParaRPr lang="en-US" altLang="zh-CN" sz="1800" dirty="0">
              <a:latin typeface="Times New Roman" panose="02020603050405020304" pitchFamily="18" charset="0"/>
              <a:cs typeface="Times New Roman" panose="02020603050405020304" pitchFamily="18" charset="0"/>
            </a:endParaRPr>
          </a:p>
          <a:p>
            <a:pPr marL="285750" indent="-285750" eaLnBrk="1" hangingPunct="1">
              <a:spcBef>
                <a:spcPct val="0"/>
              </a:spcBef>
              <a:buClrTx/>
              <a:buSzTx/>
              <a:buFont typeface="Wingdings" panose="05000000000000000000" pitchFamily="2" charset="2"/>
              <a:buChar char="q"/>
            </a:pPr>
            <a:r>
              <a:rPr lang="zh-CN" altLang="en-US" sz="2000" dirty="0">
                <a:solidFill>
                  <a:srgbClr val="0000CC"/>
                </a:solidFill>
                <a:latin typeface="Times New Roman" panose="02020603050405020304" pitchFamily="18" charset="0"/>
                <a:cs typeface="Times New Roman" panose="02020603050405020304" pitchFamily="18" charset="0"/>
              </a:rPr>
              <a:t>数字式输出</a:t>
            </a:r>
            <a:r>
              <a:rPr lang="zh-CN" altLang="en-US" sz="2000" dirty="0" smtClean="0">
                <a:latin typeface="Times New Roman" panose="02020603050405020304" pitchFamily="18" charset="0"/>
                <a:cs typeface="Times New Roman" panose="02020603050405020304" pitchFamily="18" charset="0"/>
              </a:rPr>
              <a:t>：</a:t>
            </a:r>
            <a:r>
              <a:rPr lang="zh-CN" altLang="en-US" sz="2000" dirty="0"/>
              <a:t>电荷灵敏放大</a:t>
            </a:r>
            <a:r>
              <a:rPr lang="en-US" sz="2000" dirty="0"/>
              <a:t>+</a:t>
            </a:r>
            <a:r>
              <a:rPr lang="zh-CN" altLang="en-US" sz="2000" dirty="0"/>
              <a:t>成形</a:t>
            </a:r>
            <a:r>
              <a:rPr lang="en-US" sz="2000" dirty="0"/>
              <a:t>+</a:t>
            </a:r>
            <a:r>
              <a:rPr lang="zh-CN" altLang="en-US" sz="2000" dirty="0">
                <a:solidFill>
                  <a:srgbClr val="FF0000"/>
                </a:solidFill>
              </a:rPr>
              <a:t>甄别</a:t>
            </a:r>
            <a:r>
              <a:rPr lang="en-US" sz="2000" dirty="0"/>
              <a:t>+</a:t>
            </a:r>
            <a:r>
              <a:rPr lang="zh-CN" altLang="en-US" sz="2000" dirty="0"/>
              <a:t>并串</a:t>
            </a:r>
            <a:r>
              <a:rPr lang="zh-CN" altLang="en-US" sz="2000" dirty="0" smtClean="0"/>
              <a:t>转换</a:t>
            </a:r>
            <a:endParaRPr lang="en-US" altLang="zh-CN" sz="2000" dirty="0" smtClean="0"/>
          </a:p>
          <a:p>
            <a:pPr eaLnBrk="1" hangingPunct="1">
              <a:spcBef>
                <a:spcPct val="0"/>
              </a:spcBef>
              <a:buClrTx/>
              <a:buSzTx/>
              <a:buNone/>
            </a:pPr>
            <a:r>
              <a:rPr lang="zh-CN" altLang="en-US" sz="1800" dirty="0" smtClean="0">
                <a:latin typeface="宋体" panose="02010600030101010101" pitchFamily="2" charset="-122"/>
                <a:ea typeface="宋体" panose="02010600030101010101" pitchFamily="2" charset="-122"/>
                <a:cs typeface="Times New Roman" panose="02020603050405020304" pitchFamily="18" charset="0"/>
              </a:rPr>
              <a:t>  只能用中心法</a:t>
            </a:r>
            <a:endParaRPr lang="en-US" altLang="zh-CN" sz="18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1"/>
          <p:cNvSpPr/>
          <p:nvPr/>
        </p:nvSpPr>
        <p:spPr>
          <a:xfrm>
            <a:off x="2627005" y="4163775"/>
            <a:ext cx="3467616" cy="338554"/>
          </a:xfrm>
          <a:prstGeom prst="rect">
            <a:avLst/>
          </a:prstGeom>
        </p:spPr>
        <p:txBody>
          <a:bodyPr wrap="none">
            <a:spAutoFit/>
          </a:bodyPr>
          <a:lstStyle/>
          <a:p>
            <a:pPr algn="just">
              <a:defRPr/>
            </a:pPr>
            <a:r>
              <a:rPr lang="zh-CN" altLang="en-US" sz="1600" dirty="0" smtClean="0">
                <a:latin typeface="黑体" panose="02010609060101010101" pitchFamily="49" charset="-122"/>
                <a:ea typeface="黑体" panose="02010609060101010101" pitchFamily="49" charset="-122"/>
              </a:rPr>
              <a:t>基于电荷灵敏前放</a:t>
            </a:r>
            <a:r>
              <a:rPr lang="en-US" altLang="zh-CN" sz="1600" dirty="0" smtClean="0">
                <a:latin typeface="黑体" panose="02010609060101010101" pitchFamily="49" charset="-122"/>
                <a:ea typeface="黑体" panose="02010609060101010101" pitchFamily="49" charset="-122"/>
              </a:rPr>
              <a:t>ASIC</a:t>
            </a:r>
            <a:r>
              <a:rPr lang="zh-CN" altLang="en-US" sz="1600" dirty="0">
                <a:latin typeface="黑体" panose="02010609060101010101" pitchFamily="49" charset="-122"/>
                <a:ea typeface="黑体" panose="02010609060101010101" pitchFamily="49" charset="-122"/>
              </a:rPr>
              <a:t>的读出电子学</a:t>
            </a:r>
            <a:endParaRPr lang="en-US" altLang="zh-CN" sz="1600" kern="100" dirty="0">
              <a:latin typeface="黑体" panose="02010609060101010101" pitchFamily="49" charset="-122"/>
              <a:ea typeface="黑体" panose="02010609060101010101" pitchFamily="49" charset="-122"/>
              <a:cs typeface="Times New Roman"/>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345071819"/>
              </p:ext>
            </p:extLst>
          </p:nvPr>
        </p:nvGraphicFramePr>
        <p:xfrm>
          <a:off x="-109781" y="1066763"/>
          <a:ext cx="9574213" cy="3479800"/>
        </p:xfrm>
        <a:graphic>
          <a:graphicData uri="http://schemas.openxmlformats.org/presentationml/2006/ole">
            <mc:AlternateContent xmlns:mc="http://schemas.openxmlformats.org/markup-compatibility/2006">
              <mc:Choice xmlns:v="urn:schemas-microsoft-com:vml" Requires="v">
                <p:oleObj spid="_x0000_s142388" name="Visio" r:id="rId4" imgW="4994999" imgH="1815362" progId="Visio.Drawing.11">
                  <p:embed/>
                </p:oleObj>
              </mc:Choice>
              <mc:Fallback>
                <p:oleObj name="Visio" r:id="rId4" imgW="4994999" imgH="1815362" progId="Visio.Drawing.11">
                  <p:embed/>
                  <p:pic>
                    <p:nvPicPr>
                      <p:cNvPr id="0" name="Object 1"/>
                      <p:cNvPicPr>
                        <a:picLocks noChangeAspect="1" noChangeArrowheads="1"/>
                      </p:cNvPicPr>
                      <p:nvPr/>
                    </p:nvPicPr>
                    <p:blipFill>
                      <a:blip r:embed="rId5"/>
                      <a:srcRect/>
                      <a:stretch>
                        <a:fillRect/>
                      </a:stretch>
                    </p:blipFill>
                    <p:spPr bwMode="auto">
                      <a:xfrm>
                        <a:off x="-109781" y="1066763"/>
                        <a:ext cx="9574213" cy="3479800"/>
                      </a:xfrm>
                      <a:prstGeom prst="rect">
                        <a:avLst/>
                      </a:prstGeom>
                      <a:noFill/>
                    </p:spPr>
                  </p:pic>
                </p:oleObj>
              </mc:Fallback>
            </mc:AlternateContent>
          </a:graphicData>
        </a:graphic>
      </p:graphicFrame>
    </p:spTree>
    <p:extLst>
      <p:ext uri="{BB962C8B-B14F-4D97-AF65-F5344CB8AC3E}">
        <p14:creationId xmlns:p14="http://schemas.microsoft.com/office/powerpoint/2010/main" val="42591920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87060" y="118136"/>
            <a:ext cx="8229600" cy="796925"/>
          </a:xfrm>
        </p:spPr>
        <p:txBody>
          <a:bodyPr/>
          <a:lstStyle/>
          <a:p>
            <a:pPr eaLnBrk="1" fontAlgn="auto" hangingPunct="1">
              <a:spcAft>
                <a:spcPts val="0"/>
              </a:spcAft>
              <a:defRPr/>
            </a:pPr>
            <a:r>
              <a:rPr lang="zh-CN" altLang="en-US" sz="4000" dirty="0">
                <a:solidFill>
                  <a:schemeClr val="tx1"/>
                </a:solidFill>
                <a:effectLst/>
              </a:rPr>
              <a:t>几</a:t>
            </a:r>
            <a:r>
              <a:rPr lang="zh-CN" altLang="en-US" sz="4000" dirty="0" smtClean="0">
                <a:solidFill>
                  <a:schemeClr val="tx1"/>
                </a:solidFill>
                <a:effectLst/>
              </a:rPr>
              <a:t>个主要</a:t>
            </a:r>
            <a:r>
              <a:rPr lang="en-US" altLang="zh-CN" sz="4000" dirty="0" smtClean="0">
                <a:solidFill>
                  <a:schemeClr val="tx1"/>
                </a:solidFill>
                <a:effectLst/>
              </a:rPr>
              <a:t>ASIC</a:t>
            </a:r>
            <a:r>
              <a:rPr lang="zh-CN" altLang="en-US" sz="4000" dirty="0" smtClean="0">
                <a:solidFill>
                  <a:schemeClr val="tx1"/>
                </a:solidFill>
                <a:effectLst/>
              </a:rPr>
              <a:t>芯片</a:t>
            </a:r>
            <a:endParaRPr lang="zh-CN" sz="4000" dirty="0">
              <a:solidFill>
                <a:schemeClr val="tx1"/>
              </a:solidFill>
              <a:effectLst/>
            </a:endParaRPr>
          </a:p>
        </p:txBody>
      </p:sp>
      <p:graphicFrame>
        <p:nvGraphicFramePr>
          <p:cNvPr id="9" name="表格 8"/>
          <p:cNvGraphicFramePr>
            <a:graphicFrameLocks noGrp="1"/>
          </p:cNvGraphicFramePr>
          <p:nvPr>
            <p:extLst>
              <p:ext uri="{D42A27DB-BD31-4B8C-83A1-F6EECF244321}">
                <p14:modId xmlns:p14="http://schemas.microsoft.com/office/powerpoint/2010/main" val="889767589"/>
              </p:ext>
            </p:extLst>
          </p:nvPr>
        </p:nvGraphicFramePr>
        <p:xfrm>
          <a:off x="386079" y="1264162"/>
          <a:ext cx="7803834" cy="4346020"/>
        </p:xfrm>
        <a:graphic>
          <a:graphicData uri="http://schemas.openxmlformats.org/drawingml/2006/table">
            <a:tbl>
              <a:tblPr>
                <a:tableStyleId>{5940675A-B579-460E-94D1-54222C63F5DA}</a:tableStyleId>
              </a:tblPr>
              <a:tblGrid>
                <a:gridCol w="1161143"/>
                <a:gridCol w="1033418"/>
                <a:gridCol w="863600"/>
                <a:gridCol w="1097280"/>
                <a:gridCol w="1676400"/>
                <a:gridCol w="1087120"/>
                <a:gridCol w="884873"/>
              </a:tblGrid>
              <a:tr h="463038">
                <a:tc>
                  <a:txBody>
                    <a:bodyPr/>
                    <a:lstStyle/>
                    <a:p>
                      <a:pPr lvl="0" algn="ctr">
                        <a:lnSpc>
                          <a:spcPts val="1400"/>
                        </a:lnSpc>
                        <a:spcAft>
                          <a:spcPts val="0"/>
                        </a:spcAft>
                      </a:pPr>
                      <a:r>
                        <a:rPr lang="zh-CN" sz="1600" kern="100" dirty="0">
                          <a:effectLst/>
                        </a:rPr>
                        <a:t>名称</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kern="100">
                          <a:effectLst/>
                        </a:rPr>
                        <a:t>信号输出</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kern="100">
                          <a:effectLst/>
                        </a:rPr>
                        <a:t>通道数</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kern="100">
                          <a:effectLst/>
                        </a:rPr>
                        <a:t>成形时间</a:t>
                      </a:r>
                      <a:endParaRPr lang="en-US" sz="1600" kern="100">
                        <a:effectLst/>
                      </a:endParaRPr>
                    </a:p>
                    <a:p>
                      <a:pPr lvl="0" algn="ctr">
                        <a:lnSpc>
                          <a:spcPts val="1400"/>
                        </a:lnSpc>
                        <a:spcAft>
                          <a:spcPts val="0"/>
                        </a:spcAft>
                      </a:pPr>
                      <a:r>
                        <a:rPr lang="en-US" sz="1600" kern="100">
                          <a:effectLst/>
                        </a:rPr>
                        <a:t>(ns)</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kern="100">
                          <a:effectLst/>
                        </a:rPr>
                        <a:t>噪声</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kern="100">
                          <a:effectLst/>
                        </a:rPr>
                        <a:t>动态范围</a:t>
                      </a:r>
                      <a:endParaRPr lang="en-US" sz="1600" kern="100">
                        <a:effectLst/>
                      </a:endParaRPr>
                    </a:p>
                    <a:p>
                      <a:pPr lvl="0" algn="ctr">
                        <a:lnSpc>
                          <a:spcPts val="1400"/>
                        </a:lnSpc>
                        <a:spcAft>
                          <a:spcPts val="0"/>
                        </a:spcAft>
                      </a:pPr>
                      <a:r>
                        <a:rPr lang="en-US" sz="1600" kern="100">
                          <a:effectLst/>
                        </a:rPr>
                        <a:t>(fC)</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kern="100">
                          <a:effectLst/>
                        </a:rPr>
                        <a:t>功耗</a:t>
                      </a:r>
                      <a:endParaRPr lang="en-US" sz="1600" kern="100">
                        <a:effectLst/>
                      </a:endParaRPr>
                    </a:p>
                    <a:p>
                      <a:pPr lvl="0" algn="ctr">
                        <a:lnSpc>
                          <a:spcPts val="1400"/>
                        </a:lnSpc>
                        <a:spcAft>
                          <a:spcPts val="0"/>
                        </a:spcAft>
                      </a:pPr>
                      <a:r>
                        <a:rPr lang="en-US" sz="1600" kern="100">
                          <a:effectLst/>
                        </a:rPr>
                        <a:t>mW/ch</a:t>
                      </a:r>
                      <a:endParaRPr lang="en-US" sz="1600" kern="100">
                        <a:effectLst/>
                        <a:latin typeface="Calibri"/>
                        <a:ea typeface="宋体"/>
                        <a:cs typeface="Times New Roman"/>
                      </a:endParaRPr>
                    </a:p>
                  </a:txBody>
                  <a:tcPr marL="68580" marR="68580" marT="0" marB="0" anchor="ctr"/>
                </a:tc>
              </a:tr>
              <a:tr h="487168">
                <a:tc>
                  <a:txBody>
                    <a:bodyPr/>
                    <a:lstStyle/>
                    <a:p>
                      <a:pPr lvl="0" algn="ctr">
                        <a:lnSpc>
                          <a:spcPts val="1400"/>
                        </a:lnSpc>
                        <a:spcAft>
                          <a:spcPts val="0"/>
                        </a:spcAft>
                      </a:pPr>
                      <a:r>
                        <a:rPr lang="en-US" sz="1600" kern="100">
                          <a:effectLst/>
                        </a:rPr>
                        <a:t>APV25</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kern="100" dirty="0">
                          <a:effectLst/>
                        </a:rPr>
                        <a:t>模拟</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a:effectLst/>
                        </a:rPr>
                        <a:t>128</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a:effectLst/>
                        </a:rPr>
                        <a:t>50</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a:effectLst/>
                        </a:rPr>
                        <a:t>250+36e/pF</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a:effectLst/>
                        </a:rPr>
                        <a:t>20</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a:effectLst/>
                        </a:rPr>
                        <a:t>1.7</a:t>
                      </a:r>
                      <a:endParaRPr lang="en-US" sz="1600" kern="100">
                        <a:effectLst/>
                        <a:latin typeface="Calibri"/>
                        <a:ea typeface="宋体"/>
                        <a:cs typeface="Times New Roman"/>
                      </a:endParaRPr>
                    </a:p>
                  </a:txBody>
                  <a:tcPr marL="68580" marR="68580" marT="0" marB="0" anchor="ctr"/>
                </a:tc>
              </a:tr>
              <a:tr h="440690">
                <a:tc>
                  <a:txBody>
                    <a:bodyPr/>
                    <a:lstStyle/>
                    <a:p>
                      <a:pPr lvl="0" algn="ctr">
                        <a:lnSpc>
                          <a:spcPts val="1400"/>
                        </a:lnSpc>
                        <a:spcAft>
                          <a:spcPts val="0"/>
                        </a:spcAft>
                      </a:pPr>
                      <a:r>
                        <a:rPr lang="en-US" sz="1600" kern="100" dirty="0">
                          <a:effectLst/>
                        </a:rPr>
                        <a:t>Beetle</a:t>
                      </a:r>
                      <a:endParaRPr lang="en-US" sz="1600" kern="100" dirty="0">
                        <a:effectLst/>
                        <a:latin typeface="Calibri"/>
                        <a:ea typeface="宋体"/>
                        <a:cs typeface="Times New Roman"/>
                      </a:endParaRPr>
                    </a:p>
                  </a:txBody>
                  <a:tcPr marL="68580" marR="68580" marT="0" marB="0" anchor="ctr">
                    <a:noFill/>
                  </a:tcPr>
                </a:tc>
                <a:tc>
                  <a:txBody>
                    <a:bodyPr/>
                    <a:lstStyle/>
                    <a:p>
                      <a:pPr lvl="0" algn="ctr">
                        <a:lnSpc>
                          <a:spcPts val="1400"/>
                        </a:lnSpc>
                        <a:spcAft>
                          <a:spcPts val="0"/>
                        </a:spcAft>
                      </a:pPr>
                      <a:r>
                        <a:rPr lang="zh-CN" sz="1600" kern="100" dirty="0">
                          <a:effectLst/>
                        </a:rPr>
                        <a:t>模拟</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128</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25</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500e+50e/pF</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17.5</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5.2</a:t>
                      </a:r>
                      <a:endParaRPr lang="en-US" sz="1600" kern="100" dirty="0">
                        <a:effectLst/>
                        <a:latin typeface="Calibri"/>
                        <a:ea typeface="宋体"/>
                        <a:cs typeface="Times New Roman"/>
                      </a:endParaRPr>
                    </a:p>
                  </a:txBody>
                  <a:tcPr marL="68580" marR="68580" marT="0" marB="0" anchor="ctr"/>
                </a:tc>
              </a:tr>
              <a:tr h="436254">
                <a:tc>
                  <a:txBody>
                    <a:bodyPr/>
                    <a:lstStyle/>
                    <a:p>
                      <a:pPr lvl="0" algn="ctr">
                        <a:lnSpc>
                          <a:spcPts val="1400"/>
                        </a:lnSpc>
                        <a:spcAft>
                          <a:spcPts val="0"/>
                        </a:spcAft>
                      </a:pPr>
                      <a:r>
                        <a:rPr lang="en-US" sz="1600" kern="100" dirty="0">
                          <a:effectLst/>
                        </a:rPr>
                        <a:t>VFAT2</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kern="100" dirty="0">
                          <a:effectLst/>
                        </a:rPr>
                        <a:t>数字</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128</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22</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650e+50e/pF</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18.5</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1.5</a:t>
                      </a:r>
                      <a:endParaRPr lang="en-US" sz="1600" kern="100" dirty="0">
                        <a:effectLst/>
                        <a:latin typeface="Calibri"/>
                        <a:ea typeface="宋体"/>
                        <a:cs typeface="Times New Roman"/>
                      </a:endParaRPr>
                    </a:p>
                  </a:txBody>
                  <a:tcPr marL="68580" marR="68580" marT="0" marB="0" anchor="ctr"/>
                </a:tc>
              </a:tr>
              <a:tr h="422862">
                <a:tc>
                  <a:txBody>
                    <a:bodyPr/>
                    <a:lstStyle/>
                    <a:p>
                      <a:pPr lvl="0" algn="ctr">
                        <a:lnSpc>
                          <a:spcPts val="1400"/>
                        </a:lnSpc>
                        <a:spcAft>
                          <a:spcPts val="0"/>
                        </a:spcAft>
                      </a:pPr>
                      <a:r>
                        <a:rPr lang="en-US" sz="1600" kern="100" dirty="0">
                          <a:effectLst/>
                        </a:rPr>
                        <a:t>CASAGEM</a:t>
                      </a:r>
                      <a:endParaRPr lang="en-US" sz="1600" kern="100" dirty="0">
                        <a:effectLst/>
                        <a:latin typeface="Calibri"/>
                        <a:ea typeface="宋体"/>
                        <a:cs typeface="Times New Roman"/>
                      </a:endParaRPr>
                    </a:p>
                  </a:txBody>
                  <a:tcPr marL="68580" marR="68580" marT="0" marB="0" anchor="ctr">
                    <a:noFill/>
                  </a:tcPr>
                </a:tc>
                <a:tc>
                  <a:txBody>
                    <a:bodyPr/>
                    <a:lstStyle/>
                    <a:p>
                      <a:pPr lvl="0" algn="ctr">
                        <a:lnSpc>
                          <a:spcPts val="1400"/>
                        </a:lnSpc>
                        <a:spcAft>
                          <a:spcPts val="0"/>
                        </a:spcAft>
                      </a:pPr>
                      <a:r>
                        <a:rPr lang="zh-CN" sz="1600" kern="100" dirty="0">
                          <a:effectLst/>
                        </a:rPr>
                        <a:t>模拟</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16</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20~80</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2000e@50pF</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1000</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10</a:t>
                      </a:r>
                      <a:endParaRPr lang="en-US" sz="1600" kern="100" dirty="0">
                        <a:effectLst/>
                        <a:latin typeface="Calibri"/>
                        <a:ea typeface="宋体"/>
                        <a:cs typeface="Times New Roman"/>
                      </a:endParaRPr>
                    </a:p>
                  </a:txBody>
                  <a:tcPr marL="68580" marR="68580" marT="0" marB="0" anchor="ctr"/>
                </a:tc>
              </a:tr>
              <a:tr h="419630">
                <a:tc>
                  <a:txBody>
                    <a:bodyPr/>
                    <a:lstStyle/>
                    <a:p>
                      <a:pPr lvl="0" algn="ctr">
                        <a:lnSpc>
                          <a:spcPts val="1400"/>
                        </a:lnSpc>
                        <a:spcAft>
                          <a:spcPts val="0"/>
                        </a:spcAft>
                      </a:pPr>
                      <a:r>
                        <a:rPr lang="en-US" sz="1600" kern="100" dirty="0">
                          <a:effectLst/>
                        </a:rPr>
                        <a:t>VA140</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kern="100" dirty="0">
                          <a:effectLst/>
                        </a:rPr>
                        <a:t>模拟</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64</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6500</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100e+7e/pF</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200</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0.26</a:t>
                      </a:r>
                      <a:endParaRPr lang="en-US" sz="1600" kern="100" dirty="0">
                        <a:effectLst/>
                        <a:latin typeface="Calibri"/>
                        <a:ea typeface="宋体"/>
                        <a:cs typeface="Times New Roman"/>
                      </a:endParaRPr>
                    </a:p>
                  </a:txBody>
                  <a:tcPr marL="68580" marR="68580" marT="0" marB="0" anchor="ctr"/>
                </a:tc>
              </a:tr>
              <a:tr h="436718">
                <a:tc>
                  <a:txBody>
                    <a:bodyPr/>
                    <a:lstStyle/>
                    <a:p>
                      <a:pPr lvl="0" algn="ctr">
                        <a:lnSpc>
                          <a:spcPts val="1400"/>
                        </a:lnSpc>
                        <a:spcAft>
                          <a:spcPts val="0"/>
                        </a:spcAft>
                      </a:pPr>
                      <a:r>
                        <a:rPr lang="en-US" sz="1600" kern="100" dirty="0">
                          <a:effectLst/>
                        </a:rPr>
                        <a:t>VMM</a:t>
                      </a:r>
                      <a:endParaRPr lang="en-US" sz="1600" kern="100" dirty="0">
                        <a:effectLst/>
                        <a:latin typeface="Calibri"/>
                        <a:ea typeface="宋体"/>
                        <a:cs typeface="Times New Roman"/>
                      </a:endParaRPr>
                    </a:p>
                  </a:txBody>
                  <a:tcPr marL="68580" marR="68580" marT="0" marB="0" anchor="ctr">
                    <a:noFill/>
                  </a:tcPr>
                </a:tc>
                <a:tc>
                  <a:txBody>
                    <a:bodyPr/>
                    <a:lstStyle/>
                    <a:p>
                      <a:pPr lvl="0" algn="ctr">
                        <a:lnSpc>
                          <a:spcPts val="1400"/>
                        </a:lnSpc>
                        <a:spcAft>
                          <a:spcPts val="0"/>
                        </a:spcAft>
                      </a:pPr>
                      <a:r>
                        <a:rPr lang="zh-CN" sz="1600" kern="100" dirty="0">
                          <a:effectLst/>
                        </a:rPr>
                        <a:t>模拟</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dirty="0">
                          <a:effectLst/>
                        </a:rPr>
                        <a:t>64</a:t>
                      </a:r>
                      <a:endParaRPr lang="en-US" sz="1600" kern="100" dirty="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a:effectLst/>
                        </a:rPr>
                        <a:t>25~200</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a:effectLst/>
                        </a:rPr>
                        <a:t>5000e@200pF</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a:effectLst/>
                        </a:rPr>
                        <a:t>2000</a:t>
                      </a:r>
                      <a:endParaRPr lang="en-US" sz="1600" kern="100">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kern="100">
                          <a:effectLst/>
                        </a:rPr>
                        <a:t>4</a:t>
                      </a:r>
                      <a:endParaRPr lang="en-US" sz="1600" kern="100">
                        <a:effectLst/>
                        <a:latin typeface="Calibri"/>
                        <a:ea typeface="宋体"/>
                        <a:cs typeface="Times New Roman"/>
                      </a:endParaRPr>
                    </a:p>
                  </a:txBody>
                  <a:tcPr marL="68580" marR="68580" marT="0" marB="0" anchor="ctr"/>
                </a:tc>
              </a:tr>
              <a:tr h="433486">
                <a:tc>
                  <a:txBody>
                    <a:bodyPr/>
                    <a:lstStyle/>
                    <a:p>
                      <a:pPr algn="ctr">
                        <a:lnSpc>
                          <a:spcPts val="1400"/>
                        </a:lnSpc>
                        <a:spcAft>
                          <a:spcPts val="0"/>
                        </a:spcAft>
                      </a:pPr>
                      <a:r>
                        <a:rPr kumimoji="0" lang="en-US" sz="1600" kern="100">
                          <a:solidFill>
                            <a:schemeClr val="tx1"/>
                          </a:solidFill>
                          <a:effectLst/>
                          <a:latin typeface="+mn-lt"/>
                          <a:ea typeface="+mn-ea"/>
                          <a:cs typeface="+mn-cs"/>
                        </a:rPr>
                        <a:t>AGET</a:t>
                      </a:r>
                    </a:p>
                  </a:txBody>
                  <a:tcPr marL="68580" marR="68580" marT="0" marB="0" anchor="ctr"/>
                </a:tc>
                <a:tc>
                  <a:txBody>
                    <a:bodyPr/>
                    <a:lstStyle/>
                    <a:p>
                      <a:pPr algn="ctr">
                        <a:lnSpc>
                          <a:spcPts val="1400"/>
                        </a:lnSpc>
                        <a:spcAft>
                          <a:spcPts val="0"/>
                        </a:spcAft>
                      </a:pPr>
                      <a:r>
                        <a:rPr kumimoji="0" lang="zh-CN" sz="1600" kern="100">
                          <a:solidFill>
                            <a:schemeClr val="tx1"/>
                          </a:solidFill>
                          <a:effectLst/>
                          <a:latin typeface="+mn-lt"/>
                          <a:ea typeface="+mn-ea"/>
                          <a:cs typeface="+mn-cs"/>
                        </a:rPr>
                        <a:t>模拟</a:t>
                      </a:r>
                      <a:endParaRPr kumimoji="0" lang="en-US" sz="1600" kern="100">
                        <a:solidFill>
                          <a:schemeClr val="tx1"/>
                        </a:solidFill>
                        <a:effectLst/>
                        <a:latin typeface="+mn-lt"/>
                        <a:ea typeface="+mn-ea"/>
                        <a:cs typeface="+mn-cs"/>
                      </a:endParaRPr>
                    </a:p>
                  </a:txBody>
                  <a:tcPr marL="68580" marR="68580" marT="0" marB="0" anchor="ctr"/>
                </a:tc>
                <a:tc>
                  <a:txBody>
                    <a:bodyPr/>
                    <a:lstStyle/>
                    <a:p>
                      <a:pPr algn="ctr">
                        <a:lnSpc>
                          <a:spcPts val="1400"/>
                        </a:lnSpc>
                        <a:spcAft>
                          <a:spcPts val="0"/>
                        </a:spcAft>
                      </a:pPr>
                      <a:r>
                        <a:rPr kumimoji="0" lang="en-US" sz="1600" kern="100">
                          <a:solidFill>
                            <a:schemeClr val="tx1"/>
                          </a:solidFill>
                          <a:effectLst/>
                          <a:latin typeface="+mn-lt"/>
                          <a:ea typeface="+mn-ea"/>
                          <a:cs typeface="+mn-cs"/>
                        </a:rPr>
                        <a:t>64</a:t>
                      </a:r>
                    </a:p>
                  </a:txBody>
                  <a:tcPr marL="68580" marR="68580" marT="0" marB="0" anchor="ctr"/>
                </a:tc>
                <a:tc>
                  <a:txBody>
                    <a:bodyPr/>
                    <a:lstStyle/>
                    <a:p>
                      <a:pPr algn="ctr">
                        <a:lnSpc>
                          <a:spcPts val="1400"/>
                        </a:lnSpc>
                        <a:spcAft>
                          <a:spcPts val="0"/>
                        </a:spcAft>
                      </a:pPr>
                      <a:r>
                        <a:rPr kumimoji="0" lang="en-US" sz="1600" kern="100">
                          <a:solidFill>
                            <a:schemeClr val="tx1"/>
                          </a:solidFill>
                          <a:effectLst/>
                          <a:latin typeface="+mn-lt"/>
                          <a:ea typeface="+mn-ea"/>
                          <a:cs typeface="+mn-cs"/>
                        </a:rPr>
                        <a:t>50~1000</a:t>
                      </a:r>
                    </a:p>
                  </a:txBody>
                  <a:tcPr marL="68580" marR="68580" marT="0" marB="0" anchor="ctr"/>
                </a:tc>
                <a:tc>
                  <a:txBody>
                    <a:bodyPr/>
                    <a:lstStyle/>
                    <a:p>
                      <a:pPr algn="ctr">
                        <a:lnSpc>
                          <a:spcPts val="1400"/>
                        </a:lnSpc>
                        <a:spcAft>
                          <a:spcPts val="0"/>
                        </a:spcAft>
                      </a:pPr>
                      <a:r>
                        <a:rPr kumimoji="0" lang="en-US" sz="1600" kern="100">
                          <a:solidFill>
                            <a:schemeClr val="tx1"/>
                          </a:solidFill>
                          <a:effectLst/>
                          <a:latin typeface="+mn-lt"/>
                          <a:ea typeface="+mn-ea"/>
                          <a:cs typeface="+mn-cs"/>
                        </a:rPr>
                        <a:t>550+10e/pF</a:t>
                      </a:r>
                    </a:p>
                  </a:txBody>
                  <a:tcPr marL="68580" marR="68580" marT="0" marB="0" anchor="ctr"/>
                </a:tc>
                <a:tc>
                  <a:txBody>
                    <a:bodyPr/>
                    <a:lstStyle/>
                    <a:p>
                      <a:pPr algn="ctr">
                        <a:lnSpc>
                          <a:spcPts val="1400"/>
                        </a:lnSpc>
                        <a:spcAft>
                          <a:spcPts val="0"/>
                        </a:spcAft>
                      </a:pPr>
                      <a:r>
                        <a:rPr kumimoji="0" lang="en-US" sz="1600" kern="100">
                          <a:solidFill>
                            <a:schemeClr val="tx1"/>
                          </a:solidFill>
                          <a:effectLst/>
                          <a:latin typeface="+mn-lt"/>
                          <a:ea typeface="+mn-ea"/>
                          <a:cs typeface="+mn-cs"/>
                        </a:rPr>
                        <a:t>10000</a:t>
                      </a:r>
                    </a:p>
                  </a:txBody>
                  <a:tcPr marL="68580" marR="68580" marT="0" marB="0" anchor="ctr"/>
                </a:tc>
                <a:tc>
                  <a:txBody>
                    <a:bodyPr/>
                    <a:lstStyle/>
                    <a:p>
                      <a:pPr algn="ctr">
                        <a:lnSpc>
                          <a:spcPts val="1400"/>
                        </a:lnSpc>
                        <a:spcAft>
                          <a:spcPts val="0"/>
                        </a:spcAft>
                      </a:pPr>
                      <a:r>
                        <a:rPr kumimoji="0" lang="en-US" sz="1600" kern="100" dirty="0">
                          <a:solidFill>
                            <a:schemeClr val="tx1"/>
                          </a:solidFill>
                          <a:effectLst/>
                          <a:latin typeface="+mn-lt"/>
                          <a:ea typeface="+mn-ea"/>
                          <a:cs typeface="+mn-cs"/>
                        </a:rPr>
                        <a:t>7.5</a:t>
                      </a:r>
                    </a:p>
                  </a:txBody>
                  <a:tcPr marL="68580" marR="68580" marT="0" marB="0" anchor="ctr"/>
                </a:tc>
              </a:tr>
              <a:tr h="420094">
                <a:tc>
                  <a:txBody>
                    <a:bodyPr/>
                    <a:lstStyle/>
                    <a:p>
                      <a:pPr lvl="0" algn="ctr">
                        <a:lnSpc>
                          <a:spcPts val="1400"/>
                        </a:lnSpc>
                        <a:spcAft>
                          <a:spcPts val="0"/>
                        </a:spcAft>
                      </a:pPr>
                      <a:r>
                        <a:rPr lang="en-US" sz="1600" b="1" kern="100" dirty="0">
                          <a:solidFill>
                            <a:srgbClr val="FF0000"/>
                          </a:solidFill>
                          <a:effectLst/>
                        </a:rPr>
                        <a:t>VATA160</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b="1" kern="100" dirty="0">
                          <a:solidFill>
                            <a:srgbClr val="FF0000"/>
                          </a:solidFill>
                          <a:effectLst/>
                        </a:rPr>
                        <a:t>模拟</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a:solidFill>
                            <a:srgbClr val="FF0000"/>
                          </a:solidFill>
                          <a:effectLst/>
                        </a:rPr>
                        <a:t>32</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a:solidFill>
                            <a:srgbClr val="FF0000"/>
                          </a:solidFill>
                          <a:effectLst/>
                        </a:rPr>
                        <a:t>2000</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a:solidFill>
                            <a:srgbClr val="FF0000"/>
                          </a:solidFill>
                          <a:effectLst/>
                        </a:rPr>
                        <a:t>2140e+30e/pF</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a:solidFill>
                            <a:srgbClr val="FF0000"/>
                          </a:solidFill>
                          <a:effectLst/>
                        </a:rPr>
                        <a:t>13000</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smtClean="0">
                          <a:solidFill>
                            <a:srgbClr val="FF0000"/>
                          </a:solidFill>
                          <a:effectLst/>
                        </a:rPr>
                        <a:t>3.5</a:t>
                      </a:r>
                      <a:endParaRPr lang="en-US" sz="1600" b="1" kern="100" dirty="0">
                        <a:solidFill>
                          <a:srgbClr val="FF0000"/>
                        </a:solidFill>
                        <a:effectLst/>
                        <a:latin typeface="Calibri"/>
                        <a:ea typeface="宋体"/>
                        <a:cs typeface="Times New Roman"/>
                      </a:endParaRPr>
                    </a:p>
                  </a:txBody>
                  <a:tcPr marL="68580" marR="68580" marT="0" marB="0" anchor="ctr"/>
                </a:tc>
              </a:tr>
              <a:tr h="386080">
                <a:tc>
                  <a:txBody>
                    <a:bodyPr/>
                    <a:lstStyle/>
                    <a:p>
                      <a:pPr lvl="0" algn="ctr">
                        <a:lnSpc>
                          <a:spcPts val="1400"/>
                        </a:lnSpc>
                        <a:spcAft>
                          <a:spcPts val="0"/>
                        </a:spcAft>
                      </a:pPr>
                      <a:r>
                        <a:rPr lang="en-US" sz="1600" b="1" kern="100" dirty="0">
                          <a:solidFill>
                            <a:srgbClr val="FF0000"/>
                          </a:solidFill>
                          <a:effectLst/>
                        </a:rPr>
                        <a:t>GASTONE</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zh-CN" sz="1600" b="1" kern="100" dirty="0">
                          <a:solidFill>
                            <a:srgbClr val="FF0000"/>
                          </a:solidFill>
                          <a:effectLst/>
                        </a:rPr>
                        <a:t>数字</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a:solidFill>
                            <a:srgbClr val="FF0000"/>
                          </a:solidFill>
                          <a:effectLst/>
                        </a:rPr>
                        <a:t>64</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a:solidFill>
                            <a:srgbClr val="FF0000"/>
                          </a:solidFill>
                          <a:effectLst/>
                        </a:rPr>
                        <a:t>200</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a:solidFill>
                            <a:srgbClr val="FF0000"/>
                          </a:solidFill>
                          <a:effectLst/>
                        </a:rPr>
                        <a:t>800e+40e/pF</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a:solidFill>
                            <a:srgbClr val="FF0000"/>
                          </a:solidFill>
                          <a:effectLst/>
                        </a:rPr>
                        <a:t>200</a:t>
                      </a:r>
                      <a:endParaRPr lang="en-US" sz="1600" b="1" kern="100" dirty="0">
                        <a:solidFill>
                          <a:srgbClr val="FF0000"/>
                        </a:solidFill>
                        <a:effectLst/>
                        <a:latin typeface="Calibri"/>
                        <a:ea typeface="宋体"/>
                        <a:cs typeface="Times New Roman"/>
                      </a:endParaRPr>
                    </a:p>
                  </a:txBody>
                  <a:tcPr marL="68580" marR="68580" marT="0" marB="0" anchor="ctr"/>
                </a:tc>
                <a:tc>
                  <a:txBody>
                    <a:bodyPr/>
                    <a:lstStyle/>
                    <a:p>
                      <a:pPr lvl="0" algn="ctr">
                        <a:lnSpc>
                          <a:spcPts val="1400"/>
                        </a:lnSpc>
                        <a:spcAft>
                          <a:spcPts val="0"/>
                        </a:spcAft>
                      </a:pPr>
                      <a:r>
                        <a:rPr lang="en-US" sz="1600" b="1" kern="100" dirty="0">
                          <a:solidFill>
                            <a:srgbClr val="FF0000"/>
                          </a:solidFill>
                          <a:effectLst/>
                        </a:rPr>
                        <a:t>2.4</a:t>
                      </a:r>
                      <a:endParaRPr lang="en-US" sz="1600" b="1" kern="100" dirty="0">
                        <a:solidFill>
                          <a:srgbClr val="FF0000"/>
                        </a:solidFill>
                        <a:effectLst/>
                        <a:latin typeface="Calibri"/>
                        <a:ea typeface="宋体"/>
                        <a:cs typeface="Times New Roman"/>
                      </a:endParaRPr>
                    </a:p>
                  </a:txBody>
                  <a:tcPr marL="68580" marR="68580" marT="0" marB="0" anchor="ctr"/>
                </a:tc>
              </a:tr>
            </a:tbl>
          </a:graphicData>
        </a:graphic>
      </p:graphicFrame>
      <p:sp>
        <p:nvSpPr>
          <p:cNvPr id="10" name="矩形 11"/>
          <p:cNvSpPr>
            <a:spLocks noChangeArrowheads="1"/>
          </p:cNvSpPr>
          <p:nvPr/>
        </p:nvSpPr>
        <p:spPr bwMode="auto">
          <a:xfrm>
            <a:off x="252083" y="5764213"/>
            <a:ext cx="887348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pPr>
            <a:r>
              <a:rPr lang="zh-CN" altLang="en-US" sz="2000" dirty="0" smtClean="0"/>
              <a:t>考虑到芯片可</a:t>
            </a:r>
            <a:r>
              <a:rPr lang="zh-CN" altLang="en-US" sz="2000" dirty="0"/>
              <a:t>购买性</a:t>
            </a:r>
            <a:r>
              <a:rPr lang="zh-CN" altLang="en-US" sz="2000" dirty="0" smtClean="0"/>
              <a:t>，设计</a:t>
            </a:r>
            <a:r>
              <a:rPr lang="zh-CN" altLang="en-US" sz="2000" dirty="0"/>
              <a:t>周期等</a:t>
            </a:r>
            <a:r>
              <a:rPr lang="zh-CN" altLang="en-US" sz="2000" dirty="0" smtClean="0"/>
              <a:t>原因，选用</a:t>
            </a:r>
            <a:r>
              <a:rPr lang="en-US" sz="2000" dirty="0" smtClean="0"/>
              <a:t>VATA160</a:t>
            </a:r>
            <a:r>
              <a:rPr lang="zh-CN" altLang="en-US" sz="2000" dirty="0"/>
              <a:t>和</a:t>
            </a:r>
            <a:r>
              <a:rPr lang="en-US" sz="2000" dirty="0" smtClean="0"/>
              <a:t>GASTONE</a:t>
            </a:r>
          </a:p>
          <a:p>
            <a:pPr eaLnBrk="1" hangingPunct="1">
              <a:spcBef>
                <a:spcPct val="0"/>
              </a:spcBef>
              <a:buClrTx/>
              <a:buSzTx/>
              <a:buNone/>
            </a:pPr>
            <a:r>
              <a:rPr lang="zh-CN" altLang="en-US" sz="1800" dirty="0" smtClean="0">
                <a:latin typeface="宋体" panose="02010600030101010101" pitchFamily="2" charset="-122"/>
                <a:ea typeface="宋体" panose="02010600030101010101" pitchFamily="2" charset="-122"/>
              </a:rPr>
              <a:t>   </a:t>
            </a:r>
            <a:endParaRPr lang="en-US" altLang="zh-CN" sz="1800" dirty="0" smtClean="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1"/>
          <p:cNvSpPr/>
          <p:nvPr/>
        </p:nvSpPr>
        <p:spPr>
          <a:xfrm>
            <a:off x="457200" y="6092875"/>
            <a:ext cx="6990080" cy="369332"/>
          </a:xfrm>
          <a:prstGeom prst="rect">
            <a:avLst/>
          </a:prstGeom>
        </p:spPr>
        <p:txBody>
          <a:bodyPr wrap="square">
            <a:spAutoFit/>
          </a:bodyPr>
          <a:lstStyle/>
          <a:p>
            <a:pPr eaLnBrk="1" hangingPunct="1"/>
            <a:r>
              <a:rPr lang="zh-CN" altLang="en-US" dirty="0">
                <a:latin typeface="宋体" panose="02010600030101010101" pitchFamily="2" charset="-122"/>
              </a:rPr>
              <a:t>噪声略高于电子学需求，增大原始信号后，也可实现位置编码读出</a:t>
            </a:r>
            <a:r>
              <a:rPr lang="zh-CN" altLang="en-US" dirty="0"/>
              <a:t>。</a:t>
            </a:r>
            <a:endParaRPr lang="en-US" altLang="zh-CN" dirty="0">
              <a:latin typeface="宋体" panose="02010600030101010101" pitchFamily="2" charset="-122"/>
              <a:cs typeface="Times New Roman" panose="02020603050405020304" pitchFamily="18" charset="0"/>
            </a:endParaRPr>
          </a:p>
        </p:txBody>
      </p:sp>
      <p:sp>
        <p:nvSpPr>
          <p:cNvPr id="11"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55</a:t>
            </a:fld>
            <a:endParaRPr lang="zh-CN" altLang="en-US" sz="1000" smtClean="0">
              <a:ea typeface="宋体" panose="02010600030101010101" pitchFamily="2" charset="-122"/>
            </a:endParaRPr>
          </a:p>
        </p:txBody>
      </p:sp>
      <p:sp>
        <p:nvSpPr>
          <p:cNvPr id="12"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14933439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397" y="118136"/>
            <a:ext cx="8229600" cy="796925"/>
          </a:xfrm>
        </p:spPr>
        <p:txBody>
          <a:bodyPr/>
          <a:lstStyle/>
          <a:p>
            <a:pPr eaLnBrk="1" fontAlgn="auto" hangingPunct="1">
              <a:spcAft>
                <a:spcPts val="0"/>
              </a:spcAft>
              <a:defRPr/>
            </a:pPr>
            <a:r>
              <a:rPr lang="en-US" altLang="zh-CN" sz="4000" dirty="0" smtClean="0">
                <a:solidFill>
                  <a:schemeClr val="tx1"/>
                </a:solidFill>
                <a:effectLst/>
                <a:latin typeface="Times New Roman" panose="02020603050405020304" pitchFamily="18" charset="0"/>
                <a:cs typeface="Times New Roman" panose="02020603050405020304" pitchFamily="18" charset="0"/>
              </a:rPr>
              <a:t>VATA160</a:t>
            </a:r>
            <a:r>
              <a:rPr lang="zh-CN" altLang="en-US" sz="4000" dirty="0" smtClean="0">
                <a:solidFill>
                  <a:schemeClr val="tx1"/>
                </a:solidFill>
                <a:effectLst/>
                <a:latin typeface="Times New Roman" panose="02020603050405020304" pitchFamily="18" charset="0"/>
                <a:cs typeface="Times New Roman" panose="02020603050405020304" pitchFamily="18" charset="0"/>
              </a:rPr>
              <a:t>读出电子学系统</a:t>
            </a:r>
            <a:endParaRPr lang="zh-CN" sz="4000" dirty="0">
              <a:solidFill>
                <a:schemeClr val="tx1"/>
              </a:solidFill>
              <a:effectLst/>
              <a:latin typeface="Times New Roman" panose="02020603050405020304" pitchFamily="18" charset="0"/>
              <a:cs typeface="Times New Roman" panose="02020603050405020304" pitchFamily="18" charset="0"/>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latin typeface="Times New Roman" panose="02020603050405020304" pitchFamily="18" charset="0"/>
                <a:ea typeface="宋体" panose="02010600030101010101" pitchFamily="2" charset="-122"/>
                <a:cs typeface="Times New Roman" panose="02020603050405020304" pitchFamily="18" charset="0"/>
              </a:rPr>
              <a:pPr>
                <a:spcBef>
                  <a:spcPct val="0"/>
                </a:spcBef>
                <a:buClrTx/>
                <a:buSzTx/>
                <a:buFontTx/>
                <a:buNone/>
              </a:pPr>
              <a:t>56</a:t>
            </a:fld>
            <a:endParaRPr lang="zh-CN" altLang="en-US" sz="100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latin typeface="Times New Roman" panose="02020603050405020304" pitchFamily="18" charset="0"/>
                <a:cs typeface="Times New Roman" panose="02020603050405020304" pitchFamily="18" charset="0"/>
              </a:rPr>
              <a:t>中国科学技术大学   核探测与核电子学国家重点实验室</a:t>
            </a:r>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9" name="矩形 11"/>
          <p:cNvSpPr>
            <a:spLocks noChangeArrowheads="1"/>
          </p:cNvSpPr>
          <p:nvPr/>
        </p:nvSpPr>
        <p:spPr bwMode="auto">
          <a:xfrm>
            <a:off x="255756" y="1142713"/>
            <a:ext cx="856868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pPr>
            <a:r>
              <a:rPr lang="en-US" altLang="zh-CN" sz="2400" dirty="0" smtClean="0">
                <a:latin typeface="Times New Roman" panose="02020603050405020304" pitchFamily="18" charset="0"/>
                <a:cs typeface="Times New Roman" panose="02020603050405020304" pitchFamily="18" charset="0"/>
              </a:rPr>
              <a:t>VATA160</a:t>
            </a:r>
            <a:r>
              <a:rPr lang="zh-CN" altLang="en-US" sz="24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挪威 </a:t>
            </a:r>
            <a:r>
              <a:rPr lang="en-US" sz="2000" dirty="0">
                <a:latin typeface="Times New Roman" panose="02020603050405020304" pitchFamily="18" charset="0"/>
                <a:cs typeface="Times New Roman" panose="02020603050405020304" pitchFamily="18" charset="0"/>
              </a:rPr>
              <a:t>IDEAS</a:t>
            </a:r>
            <a:r>
              <a:rPr lang="zh-CN" altLang="en-US" sz="2000" dirty="0">
                <a:latin typeface="Times New Roman" panose="02020603050405020304" pitchFamily="18" charset="0"/>
                <a:cs typeface="Times New Roman" panose="02020603050405020304" pitchFamily="18" charset="0"/>
              </a:rPr>
              <a:t>公司</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0"/>
              </a:spcBef>
              <a:buClrTx/>
              <a:buSzTx/>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32</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通道，动态范围大，成形时间</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约</a:t>
            </a:r>
            <a:r>
              <a:rPr lang="en-US" sz="2000" dirty="0">
                <a:latin typeface="Times New Roman" panose="02020603050405020304" pitchFamily="18" charset="0"/>
                <a:ea typeface="宋体" panose="02010600030101010101" pitchFamily="2" charset="-122"/>
                <a:cs typeface="Times New Roman" panose="02020603050405020304" pitchFamily="18" charset="0"/>
              </a:rPr>
              <a:t>2μs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，最大事例率在</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1kHz</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1"/>
          <p:cNvSpPr>
            <a:spLocks noChangeArrowheads="1"/>
          </p:cNvSpPr>
          <p:nvPr/>
        </p:nvSpPr>
        <p:spPr bwMode="auto">
          <a:xfrm>
            <a:off x="255756" y="4917693"/>
            <a:ext cx="270402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pPr>
            <a:r>
              <a:rPr lang="zh-CN" altLang="en-US" sz="2400" dirty="0" smtClean="0">
                <a:latin typeface="Times New Roman" panose="02020603050405020304" pitchFamily="18" charset="0"/>
                <a:cs typeface="Times New Roman" panose="02020603050405020304" pitchFamily="18" charset="0"/>
              </a:rPr>
              <a:t>读出电子学系统</a:t>
            </a:r>
            <a:endParaRPr lang="en-US" altLang="zh-CN" sz="2400" dirty="0" smtClean="0">
              <a:latin typeface="Times New Roman" panose="02020603050405020304" pitchFamily="18" charset="0"/>
              <a:cs typeface="Times New Roman" panose="02020603050405020304" pitchFamily="18" charset="0"/>
            </a:endParaRPr>
          </a:p>
          <a:p>
            <a:pPr marL="285750" indent="-285750" eaLnBrk="1" hangingPunct="1">
              <a:spcBef>
                <a:spcPct val="0"/>
              </a:spcBef>
              <a:buClrTx/>
              <a:buSzTx/>
              <a:buFont typeface="Wingdings" panose="05000000000000000000" pitchFamily="2" charset="2"/>
              <a:buChar char="ü"/>
            </a:pP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增益</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约为</a:t>
            </a:r>
            <a:r>
              <a:rPr lang="en-US" sz="2000" dirty="0">
                <a:latin typeface="Times New Roman" panose="02020603050405020304" pitchFamily="18" charset="0"/>
                <a:ea typeface="宋体" panose="02010600030101010101" pitchFamily="2" charset="-122"/>
                <a:cs typeface="Times New Roman" panose="02020603050405020304" pitchFamily="18" charset="0"/>
              </a:rPr>
              <a:t>1fC/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道</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eaLnBrk="1" hangingPunct="1">
              <a:spcBef>
                <a:spcPct val="0"/>
              </a:spcBef>
              <a:buClrTx/>
              <a:buSzTx/>
              <a:buFont typeface="Wingdings" panose="05000000000000000000" pitchFamily="2" charset="2"/>
              <a:buChar char="ü"/>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噪声</a:t>
            </a:r>
            <a:r>
              <a:rPr lang="en-US" sz="2000" dirty="0">
                <a:latin typeface="Times New Roman" panose="02020603050405020304" pitchFamily="18" charset="0"/>
                <a:ea typeface="宋体" panose="02010600030101010101" pitchFamily="2" charset="-122"/>
                <a:cs typeface="Times New Roman" panose="02020603050405020304" pitchFamily="18" charset="0"/>
              </a:rPr>
              <a:t>RMS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好于</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3fC</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buClrTx/>
              <a:buSzTx/>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8573"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630" y="4412974"/>
            <a:ext cx="5842466" cy="2032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74"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629" y="2063302"/>
            <a:ext cx="3493106" cy="188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6" name="Picture 3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3759" y="2094060"/>
            <a:ext cx="3388090" cy="1731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3"/>
          <p:cNvSpPr>
            <a:spLocks noChangeArrowheads="1"/>
          </p:cNvSpPr>
          <p:nvPr/>
        </p:nvSpPr>
        <p:spPr bwMode="auto">
          <a:xfrm>
            <a:off x="287655" y="3884929"/>
            <a:ext cx="348210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228600" algn="ctr" defTabSz="914400" rtl="0" eaLnBrk="1" fontAlgn="base" latinLnBrk="0" hangingPunct="1">
              <a:lnSpc>
                <a:spcPct val="100000"/>
              </a:lnSpc>
              <a:spcBef>
                <a:spcPct val="0"/>
              </a:spcBef>
              <a:spcAft>
                <a:spcPct val="0"/>
              </a:spcAft>
              <a:buClrTx/>
              <a:buSzTx/>
              <a:buFontTx/>
              <a:buNone/>
              <a:tabLst/>
            </a:pPr>
            <a:r>
              <a:rPr kumimoji="0" lang="en-US" altLang="zh-CN"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VATA160</a:t>
            </a:r>
            <a:r>
              <a:rPr kumimoji="0" lang="zh-CN" altLang="en-US"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电荷灵敏放大电路原理图</a:t>
            </a:r>
          </a:p>
        </p:txBody>
      </p:sp>
      <p:sp>
        <p:nvSpPr>
          <p:cNvPr id="18" name="Rectangle 3"/>
          <p:cNvSpPr>
            <a:spLocks noChangeArrowheads="1"/>
          </p:cNvSpPr>
          <p:nvPr/>
        </p:nvSpPr>
        <p:spPr bwMode="auto">
          <a:xfrm>
            <a:off x="5476667" y="3874990"/>
            <a:ext cx="16354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228600" algn="ctr" defTabSz="914400" rtl="0" eaLnBrk="1" fontAlgn="base" latinLnBrk="0" hangingPunct="1">
              <a:lnSpc>
                <a:spcPct val="100000"/>
              </a:lnSpc>
              <a:spcBef>
                <a:spcPct val="0"/>
              </a:spcBef>
              <a:spcAft>
                <a:spcPct val="0"/>
              </a:spcAft>
              <a:buClrTx/>
              <a:buSzTx/>
              <a:buFontTx/>
              <a:buNone/>
              <a:tabLst/>
            </a:pPr>
            <a:r>
              <a:rPr kumimoji="0" lang="en-US" altLang="zh-CN"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VATA160</a:t>
            </a:r>
            <a:r>
              <a:rPr kumimoji="0" lang="zh-CN" altLang="en-US"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版图</a:t>
            </a:r>
          </a:p>
        </p:txBody>
      </p:sp>
      <p:sp>
        <p:nvSpPr>
          <p:cNvPr id="19" name="Rectangle 3"/>
          <p:cNvSpPr>
            <a:spLocks noChangeArrowheads="1"/>
          </p:cNvSpPr>
          <p:nvPr/>
        </p:nvSpPr>
        <p:spPr bwMode="auto">
          <a:xfrm>
            <a:off x="6024306" y="6402724"/>
            <a:ext cx="13949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228600" algn="ctr" defTabSz="914400" rtl="0" eaLnBrk="1" fontAlgn="base" latinLnBrk="0" hangingPunct="1">
              <a:lnSpc>
                <a:spcPct val="100000"/>
              </a:lnSpc>
              <a:spcBef>
                <a:spcPct val="0"/>
              </a:spcBef>
              <a:spcAft>
                <a:spcPct val="0"/>
              </a:spcAft>
              <a:buClrTx/>
              <a:buSzTx/>
              <a:buFontTx/>
              <a:buNone/>
              <a:tabLst/>
            </a:pPr>
            <a:r>
              <a:rPr lang="en-US" altLang="zh-CN" sz="1600" dirty="0" smtClean="0">
                <a:latin typeface="Times New Roman" panose="02020603050405020304" pitchFamily="18" charset="0"/>
                <a:cs typeface="Times New Roman" panose="02020603050405020304" pitchFamily="18" charset="0"/>
              </a:rPr>
              <a:t>FEE</a:t>
            </a:r>
            <a:r>
              <a:rPr lang="zh-CN" altLang="en-US" sz="1600" dirty="0" smtClean="0">
                <a:latin typeface="Times New Roman" panose="02020603050405020304" pitchFamily="18" charset="0"/>
                <a:cs typeface="Times New Roman" panose="02020603050405020304" pitchFamily="18" charset="0"/>
              </a:rPr>
              <a:t>板照片</a:t>
            </a:r>
            <a:endParaRPr kumimoji="0" lang="zh-CN" altLang="en-US"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54617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397" y="160668"/>
            <a:ext cx="8229600" cy="796925"/>
          </a:xfrm>
        </p:spPr>
        <p:txBody>
          <a:bodyPr/>
          <a:lstStyle/>
          <a:p>
            <a:pPr eaLnBrk="1" fontAlgn="auto" hangingPunct="1">
              <a:spcAft>
                <a:spcPts val="0"/>
              </a:spcAft>
              <a:defRPr/>
            </a:pPr>
            <a:r>
              <a:rPr lang="en-US" altLang="zh-CN" sz="4000" dirty="0" smtClean="0">
                <a:solidFill>
                  <a:schemeClr val="tx1"/>
                </a:solidFill>
                <a:effectLst/>
              </a:rPr>
              <a:t>GASTONE</a:t>
            </a:r>
            <a:r>
              <a:rPr lang="zh-CN" altLang="en-US" sz="4000" dirty="0" smtClean="0">
                <a:solidFill>
                  <a:schemeClr val="tx1"/>
                </a:solidFill>
                <a:effectLst/>
              </a:rPr>
              <a:t>读出电子学系统</a:t>
            </a:r>
            <a:endParaRPr lang="zh-CN" sz="4000"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57</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6226663" y="6519446"/>
            <a:ext cx="209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228600" algn="ctr" defTabSz="914400" rtl="0" eaLnBrk="1" fontAlgn="base" latinLnBrk="0" hangingPunct="1">
              <a:lnSpc>
                <a:spcPct val="100000"/>
              </a:lnSpc>
              <a:spcBef>
                <a:spcPct val="0"/>
              </a:spcBef>
              <a:spcAft>
                <a:spcPct val="0"/>
              </a:spcAft>
              <a:buClrTx/>
              <a:buSzTx/>
              <a:buFontTx/>
              <a:buNone/>
              <a:tabLst/>
            </a:pPr>
            <a:r>
              <a:rPr kumimoji="0" lang="en-US" altLang="zh-CN" sz="1600" i="0" u="none" strike="noStrike" cap="none" normalizeH="0" baseline="0" dirty="0" smtClean="0">
                <a:ln>
                  <a:noFill/>
                </a:ln>
                <a:solidFill>
                  <a:schemeClr val="tx1"/>
                </a:solidFill>
                <a:effectLst/>
                <a:latin typeface="Cambria" pitchFamily="18" charset="0"/>
                <a:cs typeface="Times New Roman" pitchFamily="18" charset="0"/>
              </a:rPr>
              <a:t>GASTONE</a:t>
            </a:r>
            <a:r>
              <a:rPr kumimoji="0" lang="zh-CN" altLang="en-US" sz="1600" i="0" u="none" strike="noStrike" cap="none" normalizeH="0" baseline="0" dirty="0" smtClean="0">
                <a:ln>
                  <a:noFill/>
                </a:ln>
                <a:solidFill>
                  <a:schemeClr val="tx1"/>
                </a:solidFill>
                <a:effectLst/>
                <a:latin typeface="Cambria" pitchFamily="18" charset="0"/>
                <a:cs typeface="Times New Roman" pitchFamily="18" charset="0"/>
              </a:rPr>
              <a:t>读出系统</a:t>
            </a:r>
            <a:endParaRPr kumimoji="0" lang="zh-CN" altLang="en-US" sz="1600" i="0" u="none" strike="noStrike" cap="none" normalizeH="0" baseline="0" dirty="0" smtClean="0">
              <a:ln>
                <a:noFill/>
              </a:ln>
              <a:solidFill>
                <a:schemeClr val="tx1"/>
              </a:solidFill>
              <a:effectLst/>
            </a:endParaRPr>
          </a:p>
        </p:txBody>
      </p:sp>
      <p:sp>
        <p:nvSpPr>
          <p:cNvPr id="10" name="矩形 11"/>
          <p:cNvSpPr>
            <a:spLocks noChangeArrowheads="1"/>
          </p:cNvSpPr>
          <p:nvPr/>
        </p:nvSpPr>
        <p:spPr bwMode="auto">
          <a:xfrm>
            <a:off x="255756" y="1182469"/>
            <a:ext cx="8568689"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pPr>
            <a:r>
              <a:rPr lang="en-US" altLang="zh-CN" sz="2400" dirty="0" smtClean="0">
                <a:latin typeface="Times New Roman" panose="02020603050405020304" pitchFamily="18" charset="0"/>
                <a:cs typeface="Times New Roman" panose="02020603050405020304" pitchFamily="18" charset="0"/>
              </a:rPr>
              <a:t>GASTONE</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INFN</a:t>
            </a:r>
            <a:r>
              <a:rPr lang="zh-CN" altLang="en-US" sz="2000" dirty="0" smtClean="0">
                <a:latin typeface="Times New Roman" panose="02020603050405020304" pitchFamily="18" charset="0"/>
                <a:cs typeface="Times New Roman" panose="02020603050405020304" pitchFamily="18" charset="0"/>
              </a:rPr>
              <a:t>为</a:t>
            </a:r>
            <a:r>
              <a:rPr lang="en-US" altLang="zh-CN" sz="2000" dirty="0" smtClean="0">
                <a:latin typeface="Times New Roman" panose="02020603050405020304" pitchFamily="18" charset="0"/>
                <a:cs typeface="Times New Roman" panose="02020603050405020304" pitchFamily="18" charset="0"/>
              </a:rPr>
              <a:t>KLOE2</a:t>
            </a:r>
            <a:r>
              <a:rPr lang="zh-CN" altLang="en-US" sz="2000" dirty="0" smtClean="0">
                <a:latin typeface="Times New Roman" panose="02020603050405020304" pitchFamily="18" charset="0"/>
                <a:cs typeface="Times New Roman" panose="02020603050405020304" pitchFamily="18" charset="0"/>
              </a:rPr>
              <a:t>谱仪</a:t>
            </a:r>
            <a:r>
              <a:rPr lang="en-US" altLang="zh-CN" sz="2000" dirty="0" smtClean="0">
                <a:latin typeface="Times New Roman" panose="02020603050405020304" pitchFamily="18" charset="0"/>
                <a:cs typeface="Times New Roman" panose="02020603050405020304" pitchFamily="18" charset="0"/>
              </a:rPr>
              <a:t>GEM</a:t>
            </a:r>
            <a:r>
              <a:rPr lang="zh-CN" altLang="en-US" sz="2000" dirty="0" smtClean="0">
                <a:latin typeface="Times New Roman" panose="02020603050405020304" pitchFamily="18" charset="0"/>
                <a:cs typeface="Times New Roman" panose="02020603050405020304" pitchFamily="18" charset="0"/>
              </a:rPr>
              <a:t>探测器制作 </a:t>
            </a:r>
            <a:r>
              <a:rPr lang="zh-CN" altLang="en-US" sz="1800" dirty="0">
                <a:latin typeface="宋体" panose="02010600030101010101" pitchFamily="2" charset="-122"/>
                <a:ea typeface="宋体" panose="02010600030101010101" pitchFamily="2" charset="-122"/>
                <a:cs typeface="Times New Roman" panose="02020603050405020304" pitchFamily="18" charset="0"/>
              </a:rPr>
              <a:t>（中国科学院大学提供）</a:t>
            </a:r>
            <a:endParaRPr lang="en-US" altLang="zh-CN" sz="2000" dirty="0" smtClean="0">
              <a:latin typeface="Times New Roman" panose="02020603050405020304" pitchFamily="18" charset="0"/>
              <a:cs typeface="Times New Roman" panose="02020603050405020304" pitchFamily="18" charset="0"/>
            </a:endParaRPr>
          </a:p>
          <a:p>
            <a:pPr eaLnBrk="1" hangingPunct="1">
              <a:lnSpc>
                <a:spcPct val="150000"/>
              </a:lnSpc>
              <a:spcBef>
                <a:spcPct val="0"/>
              </a:spcBef>
              <a:buClrTx/>
              <a:buSzTx/>
              <a:buNone/>
            </a:pP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64</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通道，死时间小，</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最大事例率在</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1MHz</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1"/>
          <p:cNvSpPr>
            <a:spLocks noChangeArrowheads="1"/>
          </p:cNvSpPr>
          <p:nvPr/>
        </p:nvSpPr>
        <p:spPr bwMode="auto">
          <a:xfrm>
            <a:off x="266388" y="5206108"/>
            <a:ext cx="856868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pPr>
            <a:r>
              <a:rPr lang="zh-CN" altLang="en-US" sz="2400" dirty="0" smtClean="0">
                <a:latin typeface="Times New Roman" panose="02020603050405020304" pitchFamily="18" charset="0"/>
                <a:cs typeface="Times New Roman" panose="02020603050405020304" pitchFamily="18" charset="0"/>
              </a:rPr>
              <a:t>读出电子学系统</a:t>
            </a:r>
            <a:endParaRPr lang="en-US" altLang="zh-CN" sz="2400" dirty="0" smtClean="0">
              <a:latin typeface="Times New Roman" panose="02020603050405020304" pitchFamily="18" charset="0"/>
              <a:cs typeface="Times New Roman" panose="02020603050405020304" pitchFamily="18" charset="0"/>
            </a:endParaRPr>
          </a:p>
          <a:p>
            <a:pPr marL="285750" indent="-285750" eaLnBrk="1" hangingPunct="1">
              <a:lnSpc>
                <a:spcPct val="150000"/>
              </a:lnSpc>
              <a:spcBef>
                <a:spcPct val="0"/>
              </a:spcBef>
              <a:buClrTx/>
              <a:buSzTx/>
              <a:buFont typeface="Wingdings" panose="05000000000000000000" pitchFamily="2" charset="2"/>
              <a:buChar char="ü"/>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噪声阈值可低至</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3fC</a:t>
            </a:r>
            <a:endParaRPr lang="en-US" altLang="zh-CN" sz="1800" dirty="0" smtClean="0">
              <a:latin typeface="Times New Roman" panose="02020603050405020304" pitchFamily="18" charset="0"/>
              <a:cs typeface="Times New Roman" panose="02020603050405020304" pitchFamily="18" charset="0"/>
            </a:endParaRPr>
          </a:p>
          <a:p>
            <a:pPr marL="285750" indent="-285750" eaLnBrk="1" hangingPunct="1">
              <a:lnSpc>
                <a:spcPct val="150000"/>
              </a:lnSpc>
              <a:spcBef>
                <a:spcPts val="0"/>
              </a:spcBef>
              <a:buClrTx/>
              <a:buSzTx/>
              <a:buFont typeface="Wingdings" panose="05000000000000000000" pitchFamily="2" charset="2"/>
              <a:buChar char="ü"/>
            </a:pPr>
            <a:r>
              <a:rPr lang="en-US" altLang="zh-CN" sz="1800" dirty="0" smtClean="0">
                <a:latin typeface="Times New Roman" panose="02020603050405020304" pitchFamily="18" charset="0"/>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过阈甄别</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读出</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，只判断信号有无</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2484788884"/>
              </p:ext>
            </p:extLst>
          </p:nvPr>
        </p:nvGraphicFramePr>
        <p:xfrm>
          <a:off x="452898" y="1855259"/>
          <a:ext cx="3970240" cy="3121032"/>
        </p:xfrm>
        <a:graphic>
          <a:graphicData uri="http://schemas.openxmlformats.org/presentationml/2006/ole">
            <mc:AlternateContent xmlns:mc="http://schemas.openxmlformats.org/markup-compatibility/2006">
              <mc:Choice xmlns:v="urn:schemas-microsoft-com:vml" Requires="v">
                <p:oleObj spid="_x0000_s109649" name="Visio" r:id="rId4" imgW="2279894" imgH="1780547" progId="Visio.Drawing.11">
                  <p:embed/>
                </p:oleObj>
              </mc:Choice>
              <mc:Fallback>
                <p:oleObj name="Visio" r:id="rId4" imgW="2279894" imgH="1780547" progId="Visio.Drawing.11">
                  <p:embed/>
                  <p:pic>
                    <p:nvPicPr>
                      <p:cNvPr id="0" name=""/>
                      <p:cNvPicPr>
                        <a:picLocks noChangeAspect="1" noChangeArrowheads="1"/>
                      </p:cNvPicPr>
                      <p:nvPr/>
                    </p:nvPicPr>
                    <p:blipFill>
                      <a:blip r:embed="rId5"/>
                      <a:srcRect/>
                      <a:stretch>
                        <a:fillRect/>
                      </a:stretch>
                    </p:blipFill>
                    <p:spPr bwMode="auto">
                      <a:xfrm>
                        <a:off x="452898" y="1855259"/>
                        <a:ext cx="3970240" cy="3121032"/>
                      </a:xfrm>
                      <a:prstGeom prst="rect">
                        <a:avLst/>
                      </a:prstGeom>
                      <a:noFill/>
                    </p:spPr>
                  </p:pic>
                </p:oleObj>
              </mc:Fallback>
            </mc:AlternateContent>
          </a:graphicData>
        </a:graphic>
      </p:graphicFrame>
      <p:grpSp>
        <p:nvGrpSpPr>
          <p:cNvPr id="18" name="组合 17"/>
          <p:cNvGrpSpPr/>
          <p:nvPr/>
        </p:nvGrpSpPr>
        <p:grpSpPr>
          <a:xfrm>
            <a:off x="5297392" y="1643824"/>
            <a:ext cx="3425000" cy="4855595"/>
            <a:chOff x="5143392" y="1681316"/>
            <a:chExt cx="3425000" cy="4855595"/>
          </a:xfrm>
        </p:grpSpPr>
        <p:pic>
          <p:nvPicPr>
            <p:cNvPr id="109598" name="Picture 30"/>
            <p:cNvPicPr>
              <a:picLocks noChangeAspect="1" noChangeArrowheads="1"/>
            </p:cNvPicPr>
            <p:nvPr/>
          </p:nvPicPr>
          <p:blipFill rotWithShape="1">
            <a:blip r:embed="rId6">
              <a:extLst>
                <a:ext uri="{28A0092B-C50C-407E-A947-70E740481C1C}">
                  <a14:useLocalDpi xmlns:a14="http://schemas.microsoft.com/office/drawing/2010/main" val="0"/>
                </a:ext>
              </a:extLst>
            </a:blip>
            <a:srcRect l="20265" t="6961" r="20680" b="22891"/>
            <a:stretch/>
          </p:blipFill>
          <p:spPr bwMode="auto">
            <a:xfrm>
              <a:off x="5291990" y="1681316"/>
              <a:ext cx="3276402" cy="2874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a:spLocks noChangeArrowheads="1"/>
            </p:cNvSpPr>
            <p:nvPr/>
          </p:nvSpPr>
          <p:spPr bwMode="auto">
            <a:xfrm>
              <a:off x="5143392" y="5235732"/>
              <a:ext cx="30891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228600" algn="ctr" defTabSz="914400" rtl="0" eaLnBrk="1" fontAlgn="base" latinLnBrk="0" hangingPunct="1">
                <a:lnSpc>
                  <a:spcPct val="100000"/>
                </a:lnSpc>
                <a:spcBef>
                  <a:spcPct val="0"/>
                </a:spcBef>
                <a:spcAft>
                  <a:spcPct val="0"/>
                </a:spcAft>
                <a:buClrTx/>
                <a:buSzTx/>
                <a:buFontTx/>
                <a:buNone/>
                <a:tabLst/>
              </a:pPr>
              <a:r>
                <a:rPr kumimoji="0" lang="en-US" altLang="zh-CN" sz="1600" i="0" u="none" strike="noStrike" cap="none" normalizeH="0" baseline="0" dirty="0" smtClean="0">
                  <a:ln>
                    <a:noFill/>
                  </a:ln>
                  <a:solidFill>
                    <a:schemeClr val="tx1"/>
                  </a:solidFill>
                  <a:effectLst/>
                  <a:latin typeface="Cambria" pitchFamily="18" charset="0"/>
                  <a:cs typeface="Times New Roman" pitchFamily="18" charset="0"/>
                </a:rPr>
                <a:t>GASTONE</a:t>
              </a:r>
              <a:r>
                <a:rPr kumimoji="0" lang="zh-CN" altLang="en-US" sz="1600" i="0" u="none" strike="noStrike" cap="none" normalizeH="0" baseline="0" dirty="0" smtClean="0">
                  <a:ln>
                    <a:noFill/>
                  </a:ln>
                  <a:solidFill>
                    <a:schemeClr val="tx1"/>
                  </a:solidFill>
                  <a:effectLst/>
                  <a:latin typeface="Cambria" pitchFamily="18" charset="0"/>
                  <a:cs typeface="Times New Roman" pitchFamily="18" charset="0"/>
                </a:rPr>
                <a:t>芯片</a:t>
              </a:r>
              <a:r>
                <a:rPr kumimoji="0" lang="en-US" altLang="zh-CN" sz="1600" i="0" u="none" strike="noStrike" cap="none" normalizeH="0" baseline="0" dirty="0" smtClean="0">
                  <a:ln>
                    <a:noFill/>
                  </a:ln>
                  <a:solidFill>
                    <a:schemeClr val="tx1"/>
                  </a:solidFill>
                  <a:effectLst/>
                  <a:latin typeface="Cambria" pitchFamily="18" charset="0"/>
                  <a:cs typeface="Times New Roman" pitchFamily="18" charset="0"/>
                </a:rPr>
                <a:t>+THGEM</a:t>
              </a:r>
              <a:r>
                <a:rPr kumimoji="0" lang="zh-CN" altLang="en-US" sz="1600" i="0" u="none" strike="noStrike" cap="none" normalizeH="0" baseline="0" dirty="0" smtClean="0">
                  <a:ln>
                    <a:noFill/>
                  </a:ln>
                  <a:solidFill>
                    <a:schemeClr val="tx1"/>
                  </a:solidFill>
                  <a:effectLst/>
                  <a:latin typeface="Cambria" pitchFamily="18" charset="0"/>
                  <a:cs typeface="Times New Roman" pitchFamily="18" charset="0"/>
                </a:rPr>
                <a:t>探测器</a:t>
              </a:r>
              <a:endParaRPr kumimoji="0" lang="en-US" altLang="zh-CN" sz="1600" i="0" u="none" strike="noStrike" cap="none" normalizeH="0" baseline="0" dirty="0" smtClean="0">
                <a:ln>
                  <a:noFill/>
                </a:ln>
                <a:solidFill>
                  <a:schemeClr val="tx1"/>
                </a:solidFill>
                <a:effectLst/>
                <a:latin typeface="Cambria" pitchFamily="18" charset="0"/>
                <a:cs typeface="Times New Roman" pitchFamily="18" charset="0"/>
              </a:endParaRPr>
            </a:p>
          </p:txBody>
        </p:sp>
        <p:pic>
          <p:nvPicPr>
            <p:cNvPr id="109599" name="Picture 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5768" y="4754867"/>
              <a:ext cx="3322624" cy="178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p:nvPr/>
          </p:nvCxnSpPr>
          <p:spPr>
            <a:xfrm flipH="1">
              <a:off x="6198669" y="3301465"/>
              <a:ext cx="211756" cy="183842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24" name="Rectangle 3"/>
          <p:cNvSpPr>
            <a:spLocks noChangeArrowheads="1"/>
          </p:cNvSpPr>
          <p:nvPr/>
        </p:nvSpPr>
        <p:spPr bwMode="auto">
          <a:xfrm>
            <a:off x="1110991" y="4637737"/>
            <a:ext cx="25072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228600" algn="ctr" defTabSz="914400" rtl="0" eaLnBrk="1" fontAlgn="base" latinLnBrk="0" hangingPunct="1">
              <a:lnSpc>
                <a:spcPct val="100000"/>
              </a:lnSpc>
              <a:spcBef>
                <a:spcPct val="0"/>
              </a:spcBef>
              <a:spcAft>
                <a:spcPct val="0"/>
              </a:spcAft>
              <a:buClrTx/>
              <a:buSzTx/>
              <a:buFontTx/>
              <a:buNone/>
              <a:tabLst/>
            </a:pPr>
            <a:r>
              <a:rPr kumimoji="0" lang="en-US" altLang="zh-CN" sz="1600" i="0" u="none" strike="noStrike" cap="none" normalizeH="0" baseline="0" dirty="0" smtClean="0">
                <a:ln>
                  <a:noFill/>
                </a:ln>
                <a:solidFill>
                  <a:schemeClr val="tx1"/>
                </a:solidFill>
                <a:effectLst/>
                <a:latin typeface="Cambria" pitchFamily="18" charset="0"/>
                <a:cs typeface="Times New Roman" pitchFamily="18" charset="0"/>
              </a:rPr>
              <a:t>GASTONE</a:t>
            </a:r>
            <a:r>
              <a:rPr kumimoji="0" lang="zh-CN" altLang="en-US" sz="1600" i="0" u="none" strike="noStrike" cap="none" normalizeH="0" baseline="0" dirty="0" smtClean="0">
                <a:ln>
                  <a:noFill/>
                </a:ln>
                <a:solidFill>
                  <a:schemeClr val="tx1"/>
                </a:solidFill>
                <a:effectLst/>
                <a:latin typeface="Cambria" pitchFamily="18" charset="0"/>
                <a:cs typeface="Times New Roman" pitchFamily="18" charset="0"/>
              </a:rPr>
              <a:t>芯片原理框图</a:t>
            </a:r>
            <a:endParaRPr kumimoji="0" lang="zh-CN" altLang="en-US" sz="16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8389244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397" y="128769"/>
            <a:ext cx="8229600" cy="796925"/>
          </a:xfrm>
        </p:spPr>
        <p:txBody>
          <a:bodyPr/>
          <a:lstStyle/>
          <a:p>
            <a:pPr eaLnBrk="1" fontAlgn="auto" hangingPunct="1">
              <a:spcAft>
                <a:spcPts val="0"/>
              </a:spcAft>
              <a:defRPr/>
            </a:pPr>
            <a:r>
              <a:rPr lang="zh-CN" dirty="0" smtClean="0">
                <a:solidFill>
                  <a:schemeClr val="tx1"/>
                </a:solidFill>
                <a:effectLst/>
              </a:rPr>
              <a:t>报告内容</a:t>
            </a:r>
            <a:endParaRPr lang="zh-CN"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58</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xfrm>
            <a:off x="2571751" y="6416902"/>
            <a:ext cx="3310194"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smtClean="0"/>
              <a:t>中国</a:t>
            </a:r>
            <a:r>
              <a:rPr lang="zh-CN" altLang="en-US" sz="1000" dirty="0"/>
              <a:t>科学技术大学   核探测与核电子学国家重点实验室</a:t>
            </a:r>
          </a:p>
        </p:txBody>
      </p:sp>
      <p:graphicFrame>
        <p:nvGraphicFramePr>
          <p:cNvPr id="5" name="对象 4"/>
          <p:cNvGraphicFramePr>
            <a:graphicFrameLocks noChangeAspect="1"/>
          </p:cNvGraphicFramePr>
          <p:nvPr>
            <p:extLst>
              <p:ext uri="{D42A27DB-BD31-4B8C-83A1-F6EECF244321}">
                <p14:modId xmlns:p14="http://schemas.microsoft.com/office/powerpoint/2010/main" val="1692450709"/>
              </p:ext>
            </p:extLst>
          </p:nvPr>
        </p:nvGraphicFramePr>
        <p:xfrm>
          <a:off x="226591" y="1269365"/>
          <a:ext cx="5804744" cy="5233036"/>
        </p:xfrm>
        <a:graphic>
          <a:graphicData uri="http://schemas.openxmlformats.org/presentationml/2006/ole">
            <mc:AlternateContent xmlns:mc="http://schemas.openxmlformats.org/markup-compatibility/2006">
              <mc:Choice xmlns:v="urn:schemas-microsoft-com:vml" Requires="v">
                <p:oleObj spid="_x0000_s146481" name="Visio" r:id="rId4" imgW="4831147" imgH="4357950" progId="Visio.Drawing.11">
                  <p:embed/>
                </p:oleObj>
              </mc:Choice>
              <mc:Fallback>
                <p:oleObj name="Visio" r:id="rId4" imgW="4831147" imgH="4357950" progId="Visio.Drawing.11">
                  <p:embed/>
                  <p:pic>
                    <p:nvPicPr>
                      <p:cNvPr id="0" name=""/>
                      <p:cNvPicPr>
                        <a:picLocks noChangeAspect="1" noChangeArrowheads="1"/>
                      </p:cNvPicPr>
                      <p:nvPr/>
                    </p:nvPicPr>
                    <p:blipFill>
                      <a:blip r:embed="rId5"/>
                      <a:srcRect/>
                      <a:stretch>
                        <a:fillRect/>
                      </a:stretch>
                    </p:blipFill>
                    <p:spPr bwMode="auto">
                      <a:xfrm>
                        <a:off x="226591" y="1269365"/>
                        <a:ext cx="5804744" cy="523303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998579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p:txBody>
          <a:bodyPr/>
          <a:lstStyle/>
          <a:p>
            <a:pPr eaLnBrk="1" hangingPunct="1">
              <a:lnSpc>
                <a:spcPct val="200000"/>
              </a:lnSpc>
            </a:pPr>
            <a:r>
              <a:rPr kumimoji="1" lang="zh-CN" altLang="en-US" sz="2800" dirty="0" smtClean="0">
                <a:solidFill>
                  <a:schemeClr val="tx1">
                    <a:lumMod val="95000"/>
                    <a:lumOff val="5000"/>
                  </a:schemeClr>
                </a:solidFill>
              </a:rPr>
              <a:t>测试需求与方案</a:t>
            </a:r>
            <a:endParaRPr kumimoji="1" lang="en-US" altLang="zh-CN" sz="2800" dirty="0" smtClean="0">
              <a:solidFill>
                <a:schemeClr val="tx1">
                  <a:lumMod val="95000"/>
                  <a:lumOff val="5000"/>
                </a:schemeClr>
              </a:solidFill>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一维感应编码</a:t>
            </a:r>
            <a:r>
              <a:rPr kumimoji="1" lang="en-US" altLang="zh-CN" sz="2800" dirty="0" smtClean="0">
                <a:solidFill>
                  <a:schemeClr val="tx1">
                    <a:lumMod val="95000"/>
                    <a:lumOff val="5000"/>
                  </a:schemeClr>
                </a:solidFill>
                <a:sym typeface="Wingdings 2" panose="05020102010507070707" pitchFamily="18" charset="2"/>
              </a:rPr>
              <a:t>X</a:t>
            </a:r>
            <a:r>
              <a:rPr kumimoji="1" lang="zh-CN" altLang="en-US" sz="2800" dirty="0" smtClean="0">
                <a:solidFill>
                  <a:schemeClr val="tx1">
                    <a:lumMod val="95000"/>
                    <a:lumOff val="5000"/>
                  </a:schemeClr>
                </a:solidFill>
                <a:sym typeface="Wingdings 2" panose="05020102010507070707" pitchFamily="18" charset="2"/>
              </a:rPr>
              <a:t>射线验证测试</a:t>
            </a:r>
            <a:endParaRPr kumimoji="1" lang="en-US" altLang="zh-CN" sz="2800" dirty="0">
              <a:solidFill>
                <a:schemeClr val="tx1">
                  <a:lumMod val="95000"/>
                  <a:lumOff val="5000"/>
                </a:schemeClr>
              </a:solidFill>
              <a:sym typeface="Wingdings 2" panose="05020102010507070707" pitchFamily="18" charset="2"/>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直接编码读出</a:t>
            </a:r>
            <a:r>
              <a:rPr kumimoji="1" lang="en-US" altLang="zh-CN" sz="2800" dirty="0" smtClean="0">
                <a:solidFill>
                  <a:schemeClr val="tx1">
                    <a:lumMod val="95000"/>
                    <a:lumOff val="5000"/>
                  </a:schemeClr>
                </a:solidFill>
                <a:sym typeface="Wingdings 2" panose="05020102010507070707" pitchFamily="18" charset="2"/>
              </a:rPr>
              <a:t>X</a:t>
            </a:r>
            <a:r>
              <a:rPr kumimoji="1" lang="zh-CN" altLang="en-US" sz="2800" dirty="0" smtClean="0">
                <a:solidFill>
                  <a:schemeClr val="tx1">
                    <a:lumMod val="95000"/>
                    <a:lumOff val="5000"/>
                  </a:schemeClr>
                </a:solidFill>
                <a:sym typeface="Wingdings 2" panose="05020102010507070707" pitchFamily="18" charset="2"/>
              </a:rPr>
              <a:t>射线验证测试</a:t>
            </a:r>
            <a:endParaRPr kumimoji="1" lang="en-US" altLang="zh-CN" sz="2800" dirty="0" smtClean="0">
              <a:solidFill>
                <a:schemeClr val="tx1">
                  <a:lumMod val="95000"/>
                  <a:lumOff val="5000"/>
                </a:schemeClr>
              </a:solidFill>
              <a:sym typeface="Wingdings 2" panose="05020102010507070707" pitchFamily="18" charset="2"/>
            </a:endParaRPr>
          </a:p>
          <a:p>
            <a:pPr lvl="1" eaLnBrk="1" hangingPunct="1">
              <a:buFont typeface="Wingdings" panose="05000000000000000000" pitchFamily="2" charset="2"/>
              <a:buChar char="ü"/>
            </a:pPr>
            <a:r>
              <a:rPr kumimoji="1" lang="zh-CN" altLang="en-US" sz="2400" dirty="0" smtClean="0">
                <a:solidFill>
                  <a:schemeClr val="tx1">
                    <a:lumMod val="95000"/>
                    <a:lumOff val="5000"/>
                  </a:schemeClr>
                </a:solidFill>
                <a:sym typeface="Wingdings 2" panose="05020102010507070707" pitchFamily="18" charset="2"/>
              </a:rPr>
              <a:t>一维直接编码验证测试</a:t>
            </a:r>
            <a:endParaRPr kumimoji="1" lang="en-US" altLang="zh-CN" sz="2400" dirty="0" smtClean="0">
              <a:solidFill>
                <a:schemeClr val="tx1">
                  <a:lumMod val="95000"/>
                  <a:lumOff val="5000"/>
                </a:schemeClr>
              </a:solidFill>
              <a:sym typeface="Wingdings 2" panose="05020102010507070707" pitchFamily="18" charset="2"/>
            </a:endParaRPr>
          </a:p>
          <a:p>
            <a:pPr lvl="1" eaLnBrk="1" hangingPunct="1">
              <a:buFont typeface="Wingdings" panose="05000000000000000000" pitchFamily="2" charset="2"/>
              <a:buChar char="ü"/>
            </a:pPr>
            <a:r>
              <a:rPr kumimoji="1" lang="zh-CN" altLang="en-US" sz="2400" dirty="0">
                <a:solidFill>
                  <a:schemeClr val="tx1">
                    <a:lumMod val="95000"/>
                    <a:lumOff val="5000"/>
                  </a:schemeClr>
                </a:solidFill>
                <a:sym typeface="Wingdings 2" panose="05020102010507070707" pitchFamily="18" charset="2"/>
              </a:rPr>
              <a:t>二</a:t>
            </a:r>
            <a:r>
              <a:rPr kumimoji="1" lang="zh-CN" altLang="en-US" sz="2400" dirty="0" smtClean="0">
                <a:solidFill>
                  <a:schemeClr val="tx1">
                    <a:lumMod val="95000"/>
                    <a:lumOff val="5000"/>
                  </a:schemeClr>
                </a:solidFill>
                <a:sym typeface="Wingdings 2" panose="05020102010507070707" pitchFamily="18" charset="2"/>
              </a:rPr>
              <a:t>维直接编码验证测试 </a:t>
            </a:r>
            <a:r>
              <a:rPr kumimoji="1" lang="en-US" altLang="zh-CN" sz="2400" dirty="0" smtClean="0">
                <a:solidFill>
                  <a:schemeClr val="tx1">
                    <a:lumMod val="95000"/>
                    <a:lumOff val="5000"/>
                  </a:schemeClr>
                </a:solidFill>
                <a:sym typeface="Wingdings 2" panose="05020102010507070707" pitchFamily="18" charset="2"/>
              </a:rPr>
              <a:t>50×50</a:t>
            </a:r>
            <a:r>
              <a:rPr kumimoji="1" lang="zh-CN" altLang="en-US" sz="2400" dirty="0">
                <a:solidFill>
                  <a:schemeClr val="tx1">
                    <a:lumMod val="95000"/>
                    <a:lumOff val="5000"/>
                  </a:schemeClr>
                </a:solidFill>
                <a:sym typeface="Wingdings 2" panose="05020102010507070707" pitchFamily="18" charset="2"/>
              </a:rPr>
              <a:t> </a:t>
            </a:r>
            <a:r>
              <a:rPr kumimoji="1" lang="en-US" altLang="zh-CN" sz="2400" dirty="0" smtClean="0">
                <a:solidFill>
                  <a:schemeClr val="tx1">
                    <a:lumMod val="95000"/>
                    <a:lumOff val="5000"/>
                  </a:schemeClr>
                </a:solidFill>
                <a:sym typeface="Wingdings 2" panose="05020102010507070707" pitchFamily="18" charset="2"/>
              </a:rPr>
              <a:t>/ 100×100</a:t>
            </a:r>
            <a:endParaRPr kumimoji="1" lang="en-US" altLang="zh-CN" sz="2400" dirty="0">
              <a:solidFill>
                <a:schemeClr val="tx1">
                  <a:lumMod val="95000"/>
                  <a:lumOff val="5000"/>
                </a:schemeClr>
              </a:solidFill>
              <a:sym typeface="Wingdings 2" panose="05020102010507070707" pitchFamily="18" charset="2"/>
            </a:endParaRPr>
          </a:p>
          <a:p>
            <a:pPr eaLnBrk="1" hangingPunct="1">
              <a:lnSpc>
                <a:spcPct val="200000"/>
              </a:lnSpc>
            </a:pPr>
            <a:r>
              <a:rPr kumimoji="1" lang="zh-CN" altLang="en-US" sz="2800" dirty="0" smtClean="0">
                <a:solidFill>
                  <a:schemeClr val="tx1">
                    <a:lumMod val="95000"/>
                    <a:lumOff val="5000"/>
                  </a:schemeClr>
                </a:solidFill>
                <a:sym typeface="Wingdings 2" panose="05020102010507070707" pitchFamily="18" charset="2"/>
              </a:rPr>
              <a:t>测试小结</a:t>
            </a:r>
            <a:endParaRPr lang="en-US" altLang="zh-CN" sz="2800" dirty="0">
              <a:solidFill>
                <a:schemeClr val="tx1">
                  <a:lumMod val="95000"/>
                  <a:lumOff val="5000"/>
                </a:schemeClr>
              </a:solidFill>
            </a:endParaRPr>
          </a:p>
        </p:txBody>
      </p:sp>
      <p:sp>
        <p:nvSpPr>
          <p:cNvPr id="3" name="标题 2"/>
          <p:cNvSpPr>
            <a:spLocks noGrp="1"/>
          </p:cNvSpPr>
          <p:nvPr>
            <p:ph type="title"/>
          </p:nvPr>
        </p:nvSpPr>
        <p:spPr>
          <a:xfrm>
            <a:off x="176397" y="128769"/>
            <a:ext cx="8229600" cy="796925"/>
          </a:xfrm>
        </p:spPr>
        <p:txBody>
          <a:bodyPr/>
          <a:lstStyle/>
          <a:p>
            <a:pPr eaLnBrk="1" fontAlgn="auto" hangingPunct="1">
              <a:spcAft>
                <a:spcPts val="0"/>
              </a:spcAft>
              <a:defRPr/>
            </a:pPr>
            <a:r>
              <a:rPr lang="en-US" altLang="zh-CN" sz="4000" dirty="0">
                <a:solidFill>
                  <a:schemeClr val="tx1"/>
                </a:solidFill>
                <a:effectLst/>
              </a:rPr>
              <a:t>X</a:t>
            </a:r>
            <a:r>
              <a:rPr lang="zh-CN" altLang="en-US" sz="4000" dirty="0">
                <a:solidFill>
                  <a:schemeClr val="tx1"/>
                </a:solidFill>
                <a:effectLst/>
              </a:rPr>
              <a:t>射线验证测试</a:t>
            </a: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59</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551357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star.bnl.gov/public/tpc/photos/TpcConstruction/InsideTp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947" y="1167905"/>
            <a:ext cx="3368842" cy="506563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3"/>
          <p:cNvSpPr txBox="1"/>
          <p:nvPr/>
        </p:nvSpPr>
        <p:spPr>
          <a:xfrm>
            <a:off x="5840592" y="6223043"/>
            <a:ext cx="2898368" cy="369332"/>
          </a:xfrm>
          <a:prstGeom prst="rect">
            <a:avLst/>
          </a:prstGeom>
          <a:noFill/>
        </p:spPr>
        <p:txBody>
          <a:bodyPr wrap="square" rtlCol="0">
            <a:spAutoFit/>
          </a:bodyPr>
          <a:lstStyle/>
          <a:p>
            <a:pPr algn="ctr"/>
            <a:r>
              <a:rPr lang="fr-FR" dirty="0" smtClean="0"/>
              <a:t>STAR </a:t>
            </a:r>
            <a:r>
              <a:rPr lang="fr-FR" dirty="0" err="1" smtClean="0"/>
              <a:t>heavy</a:t>
            </a:r>
            <a:r>
              <a:rPr lang="fr-FR" dirty="0" smtClean="0"/>
              <a:t> ion TPC</a:t>
            </a:r>
            <a:endParaRPr lang="fr-FR" dirty="0"/>
          </a:p>
        </p:txBody>
      </p:sp>
      <p:pic>
        <p:nvPicPr>
          <p:cNvPr id="11" name="Picture 4" descr="http://ph-news.web.cern.ch/sites/ph-news.web.cern.ch/files/photo_gallery/ATLAS_WheelMicromegas.jpg"/>
          <p:cNvPicPr>
            <a:picLocks noChangeAspect="1" noChangeArrowheads="1"/>
          </p:cNvPicPr>
          <p:nvPr/>
        </p:nvPicPr>
        <p:blipFill rotWithShape="1">
          <a:blip r:embed="rId4">
            <a:extLst>
              <a:ext uri="{28A0092B-C50C-407E-A947-70E740481C1C}">
                <a14:useLocalDpi xmlns:a14="http://schemas.microsoft.com/office/drawing/2010/main" val="0"/>
              </a:ext>
            </a:extLst>
          </a:blip>
          <a:srcRect t="10415" r="23756" b="7994"/>
          <a:stretch/>
        </p:blipFill>
        <p:spPr bwMode="auto">
          <a:xfrm>
            <a:off x="314722" y="1599322"/>
            <a:ext cx="4554930" cy="36536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4347" y="5415135"/>
            <a:ext cx="4503139" cy="646331"/>
          </a:xfrm>
          <a:prstGeom prst="rect">
            <a:avLst/>
          </a:prstGeom>
          <a:noFill/>
        </p:spPr>
        <p:txBody>
          <a:bodyPr wrap="square" rtlCol="0">
            <a:spAutoFit/>
          </a:bodyPr>
          <a:lstStyle/>
          <a:p>
            <a:pPr algn="ctr"/>
            <a:r>
              <a:rPr lang="en-US" dirty="0" smtClean="0">
                <a:cs typeface="Arial" panose="020B0604020202020204" pitchFamily="34" charset="0"/>
              </a:rPr>
              <a:t>L</a:t>
            </a:r>
            <a:r>
              <a:rPr lang="en-US" altLang="zh-CN" dirty="0" smtClean="0">
                <a:cs typeface="Arial" panose="020B0604020202020204" pitchFamily="34" charset="0"/>
              </a:rPr>
              <a:t>arge size </a:t>
            </a:r>
            <a:r>
              <a:rPr lang="en-US" dirty="0" err="1" smtClean="0">
                <a:cs typeface="Arial" panose="020B0604020202020204" pitchFamily="34" charset="0"/>
              </a:rPr>
              <a:t>Micromegas</a:t>
            </a:r>
            <a:r>
              <a:rPr lang="zh-CN" altLang="en-US" dirty="0" smtClean="0">
                <a:cs typeface="Arial" panose="020B0604020202020204" pitchFamily="34" charset="0"/>
              </a:rPr>
              <a:t>：</a:t>
            </a:r>
            <a:r>
              <a:rPr lang="en-US" dirty="0">
                <a:cs typeface="Arial" panose="020B0604020202020204" pitchFamily="34" charset="0"/>
              </a:rPr>
              <a:t> </a:t>
            </a:r>
            <a:r>
              <a:rPr lang="en-US" dirty="0" smtClean="0">
                <a:cs typeface="Arial" panose="020B0604020202020204" pitchFamily="34" charset="0"/>
              </a:rPr>
              <a:t>2mx1m</a:t>
            </a:r>
            <a:endParaRPr lang="en-US" altLang="zh-CN" dirty="0" smtClean="0">
              <a:cs typeface="Arial" panose="020B0604020202020204" pitchFamily="34" charset="0"/>
            </a:endParaRPr>
          </a:p>
          <a:p>
            <a:pPr algn="ctr"/>
            <a:r>
              <a:rPr lang="en-US" altLang="zh-CN" dirty="0" smtClean="0">
                <a:cs typeface="Arial" panose="020B0604020202020204" pitchFamily="34" charset="0"/>
              </a:rPr>
              <a:t> for </a:t>
            </a:r>
            <a:r>
              <a:rPr lang="en-US" dirty="0" smtClean="0">
                <a:cs typeface="Arial" panose="020B0604020202020204" pitchFamily="34" charset="0"/>
              </a:rPr>
              <a:t>ATLAS </a:t>
            </a:r>
            <a:r>
              <a:rPr lang="en-US" dirty="0">
                <a:cs typeface="Arial" panose="020B0604020202020204" pitchFamily="34" charset="0"/>
              </a:rPr>
              <a:t>new small </a:t>
            </a:r>
            <a:r>
              <a:rPr lang="en-US" dirty="0" smtClean="0">
                <a:cs typeface="Arial" panose="020B0604020202020204" pitchFamily="34" charset="0"/>
              </a:rPr>
              <a:t>wheel </a:t>
            </a:r>
            <a:r>
              <a:rPr lang="en-US" altLang="zh-CN" dirty="0" smtClean="0">
                <a:cs typeface="Arial" panose="020B0604020202020204" pitchFamily="34" charset="0"/>
              </a:rPr>
              <a:t>upgrade</a:t>
            </a:r>
            <a:endParaRPr lang="en-US" dirty="0">
              <a:cs typeface="Arial" panose="020B0604020202020204" pitchFamily="34" charset="0"/>
            </a:endParaRPr>
          </a:p>
        </p:txBody>
      </p:sp>
      <p:sp>
        <p:nvSpPr>
          <p:cNvPr id="14" name="标题 2"/>
          <p:cNvSpPr>
            <a:spLocks noGrp="1"/>
          </p:cNvSpPr>
          <p:nvPr>
            <p:ph type="title"/>
          </p:nvPr>
        </p:nvSpPr>
        <p:spPr>
          <a:xfrm>
            <a:off x="188238" y="125109"/>
            <a:ext cx="8229600" cy="796925"/>
          </a:xfrm>
        </p:spPr>
        <p:txBody>
          <a:bodyPr/>
          <a:lstStyle/>
          <a:p>
            <a:r>
              <a:rPr lang="zh-CN" altLang="en-US" sz="4000" dirty="0" smtClean="0">
                <a:solidFill>
                  <a:schemeClr val="tx1"/>
                </a:solidFill>
                <a:effectLst/>
              </a:rPr>
              <a:t>大面积</a:t>
            </a:r>
            <a:endParaRPr lang="en-US" altLang="en-US" sz="4000" dirty="0">
              <a:solidFill>
                <a:schemeClr val="tx1"/>
              </a:solidFill>
              <a:effectLst/>
            </a:endParaRPr>
          </a:p>
        </p:txBody>
      </p:sp>
      <p:sp>
        <p:nvSpPr>
          <p:cNvPr id="10"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a:t>
            </a:fld>
            <a:endParaRPr lang="zh-CN" altLang="en-US" sz="1000" smtClean="0">
              <a:ea typeface="宋体" panose="02010600030101010101" pitchFamily="2" charset="-122"/>
            </a:endParaRPr>
          </a:p>
        </p:txBody>
      </p:sp>
      <p:sp>
        <p:nvSpPr>
          <p:cNvPr id="12"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28298345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397" y="118136"/>
            <a:ext cx="8229600" cy="796925"/>
          </a:xfrm>
        </p:spPr>
        <p:txBody>
          <a:bodyPr/>
          <a:lstStyle/>
          <a:p>
            <a:pPr eaLnBrk="1" fontAlgn="auto" hangingPunct="1">
              <a:spcAft>
                <a:spcPts val="0"/>
              </a:spcAft>
              <a:defRPr/>
            </a:pPr>
            <a:r>
              <a:rPr lang="zh-CN" altLang="en-US" sz="4000" dirty="0" smtClean="0">
                <a:solidFill>
                  <a:schemeClr val="tx1"/>
                </a:solidFill>
                <a:effectLst/>
              </a:rPr>
              <a:t>测试需求</a:t>
            </a:r>
            <a:endParaRPr lang="zh-CN" sz="4000"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60</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mc:AlternateContent xmlns:mc="http://schemas.openxmlformats.org/markup-compatibility/2006" xmlns:a14="http://schemas.microsoft.com/office/drawing/2010/main">
        <mc:Choice Requires="a14">
          <p:sp>
            <p:nvSpPr>
              <p:cNvPr id="8" name="矩形 16"/>
              <p:cNvSpPr>
                <a:spLocks noChangeArrowheads="1"/>
              </p:cNvSpPr>
              <p:nvPr/>
            </p:nvSpPr>
            <p:spPr bwMode="auto">
              <a:xfrm>
                <a:off x="543902" y="1769812"/>
                <a:ext cx="7529514" cy="48924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lvl="0" eaLnBrk="1" hangingPunct="1">
                  <a:spcBef>
                    <a:spcPts val="1200"/>
                  </a:spcBef>
                  <a:spcAft>
                    <a:spcPts val="0"/>
                  </a:spcAft>
                  <a:buClrTx/>
                  <a:buSzTx/>
                  <a:buFont typeface="Wingdings" panose="05000000000000000000" pitchFamily="2" charset="2"/>
                  <a:buChar char="q"/>
                </a:pPr>
                <a:r>
                  <a:rPr lang="zh-CN" altLang="en-US" sz="2000" dirty="0" smtClean="0"/>
                  <a:t>解</a:t>
                </a:r>
                <a:r>
                  <a:rPr lang="zh-CN" altLang="en-US" sz="2000" dirty="0"/>
                  <a:t>码率</a:t>
                </a:r>
                <a:endParaRPr lang="en-US" sz="2000" dirty="0"/>
              </a:p>
              <a:p>
                <a:pPr marL="0" lvl="0" indent="0" eaLnBrk="1" hangingPunct="1">
                  <a:spcBef>
                    <a:spcPct val="0"/>
                  </a:spcBef>
                  <a:buClrTx/>
                  <a:buSzTx/>
                  <a:buNone/>
                </a:pPr>
                <a:r>
                  <a:rPr lang="zh-CN" altLang="en-US" sz="1800" dirty="0" smtClean="0">
                    <a:latin typeface="宋体" panose="02010600030101010101" pitchFamily="2" charset="-122"/>
                    <a:ea typeface="宋体" panose="02010600030101010101" pitchFamily="2" charset="-122"/>
                    <a:cs typeface="Times New Roman" panose="02020603050405020304" pitchFamily="18" charset="0"/>
                  </a:rPr>
                  <a:t>  解码率为重要指标，</a:t>
                </a:r>
                <a:r>
                  <a:rPr lang="zh-CN" altLang="en-US" sz="1800" dirty="0">
                    <a:latin typeface="宋体" panose="02010600030101010101" pitchFamily="2" charset="-122"/>
                    <a:ea typeface="宋体" panose="02010600030101010101" pitchFamily="2" charset="-122"/>
                    <a:cs typeface="Times New Roman" panose="02020603050405020304" pitchFamily="18" charset="0"/>
                  </a:rPr>
                  <a:t>其中</a:t>
                </a:r>
                <a:r>
                  <a:rPr lang="en-US" sz="1800" dirty="0" err="1">
                    <a:latin typeface="宋体" panose="02010600030101010101" pitchFamily="2" charset="-122"/>
                    <a:ea typeface="宋体" panose="02010600030101010101" pitchFamily="2" charset="-122"/>
                    <a:cs typeface="Times New Roman" panose="02020603050405020304" pitchFamily="18" charset="0"/>
                  </a:rPr>
                  <a:t>N</a:t>
                </a:r>
                <a:r>
                  <a:rPr lang="en-US" sz="1800" baseline="-25000" dirty="0" err="1">
                    <a:latin typeface="宋体" panose="02010600030101010101" pitchFamily="2" charset="-122"/>
                    <a:ea typeface="宋体" panose="02010600030101010101" pitchFamily="2" charset="-122"/>
                    <a:cs typeface="Times New Roman" panose="02020603050405020304" pitchFamily="18" charset="0"/>
                  </a:rPr>
                  <a:t>d</a:t>
                </a:r>
                <a:r>
                  <a:rPr lang="zh-CN" altLang="en-US" sz="1800" dirty="0">
                    <a:latin typeface="宋体" panose="02010600030101010101" pitchFamily="2" charset="-122"/>
                    <a:ea typeface="宋体" panose="02010600030101010101" pitchFamily="2" charset="-122"/>
                    <a:cs typeface="Times New Roman" panose="02020603050405020304" pitchFamily="18" charset="0"/>
                  </a:rPr>
                  <a:t>为有效解码的事例数，</a:t>
                </a:r>
                <a:r>
                  <a:rPr lang="en-US" sz="1800" dirty="0">
                    <a:latin typeface="宋体" panose="02010600030101010101" pitchFamily="2" charset="-122"/>
                    <a:ea typeface="宋体" panose="02010600030101010101" pitchFamily="2" charset="-122"/>
                    <a:cs typeface="Times New Roman" panose="02020603050405020304" pitchFamily="18" charset="0"/>
                  </a:rPr>
                  <a:t>N</a:t>
                </a:r>
                <a:r>
                  <a:rPr lang="zh-CN" altLang="en-US" sz="1800" dirty="0">
                    <a:latin typeface="宋体" panose="02010600030101010101" pitchFamily="2" charset="-122"/>
                    <a:ea typeface="宋体" panose="02010600030101010101" pitchFamily="2" charset="-122"/>
                    <a:cs typeface="Times New Roman" panose="02020603050405020304" pitchFamily="18" charset="0"/>
                  </a:rPr>
                  <a:t>为总事例</a:t>
                </a:r>
                <a:r>
                  <a:rPr lang="zh-CN" altLang="en-US" sz="1800" dirty="0" smtClean="0">
                    <a:latin typeface="宋体" panose="02010600030101010101" pitchFamily="2" charset="-122"/>
                    <a:ea typeface="宋体" panose="02010600030101010101" pitchFamily="2" charset="-122"/>
                    <a:cs typeface="Times New Roman" panose="02020603050405020304" pitchFamily="18" charset="0"/>
                  </a:rPr>
                  <a:t>数。</a:t>
                </a:r>
                <a:endParaRPr lang="en-US" sz="1800" dirty="0" smtClean="0">
                  <a:latin typeface="宋体" panose="02010600030101010101" pitchFamily="2" charset="-122"/>
                  <a:ea typeface="宋体" panose="02010600030101010101" pitchFamily="2" charset="-122"/>
                  <a:cs typeface="Times New Roman" panose="02020603050405020304" pitchFamily="18" charset="0"/>
                </a:endParaRPr>
              </a:p>
              <a:p>
                <a:pPr marL="0" indent="0" eaLnBrk="1" hangingPunct="1">
                  <a:spcBef>
                    <a:spcPct val="0"/>
                  </a:spcBef>
                  <a:buClrTx/>
                  <a:buSzTx/>
                  <a:buNone/>
                </a:pPr>
                <a14:m>
                  <m:oMathPara xmlns:m="http://schemas.openxmlformats.org/officeDocument/2006/math">
                    <m:oMathParaPr>
                      <m:jc m:val="center"/>
                    </m:oMathParaPr>
                    <m:oMath xmlns:m="http://schemas.openxmlformats.org/officeDocument/2006/math">
                      <m:r>
                        <m:rPr>
                          <m:sty m:val="p"/>
                        </m:rPr>
                        <a:rPr lang="en-US" sz="1800">
                          <a:latin typeface="Cambria Math"/>
                        </a:rPr>
                        <m:t>ρ</m:t>
                      </m:r>
                      <m:r>
                        <a:rPr lang="en-US" sz="1800">
                          <a:latin typeface="Cambria Math"/>
                        </a:rPr>
                        <m:t>=</m:t>
                      </m:r>
                      <m:f>
                        <m:fPr>
                          <m:ctrlPr>
                            <a:rPr lang="en-US" sz="1800" i="1">
                              <a:latin typeface="Cambria Math"/>
                            </a:rPr>
                          </m:ctrlPr>
                        </m:fPr>
                        <m:num>
                          <m:sSub>
                            <m:sSubPr>
                              <m:ctrlPr>
                                <a:rPr lang="en-US" sz="1800" i="1">
                                  <a:latin typeface="Cambria Math"/>
                                </a:rPr>
                              </m:ctrlPr>
                            </m:sSubPr>
                            <m:e>
                              <m:r>
                                <a:rPr lang="en-US" sz="1800" i="1">
                                  <a:latin typeface="Cambria Math"/>
                                </a:rPr>
                                <m:t>𝑁</m:t>
                              </m:r>
                            </m:e>
                            <m:sub>
                              <m:r>
                                <m:rPr>
                                  <m:sty m:val="p"/>
                                </m:rPr>
                                <a:rPr lang="en-US" sz="1800">
                                  <a:latin typeface="Cambria Math"/>
                                </a:rPr>
                                <m:t>d</m:t>
                              </m:r>
                            </m:sub>
                          </m:sSub>
                        </m:num>
                        <m:den>
                          <m:r>
                            <a:rPr lang="en-US" sz="1800" i="1">
                              <a:latin typeface="Cambria Math"/>
                            </a:rPr>
                            <m:t>𝑁</m:t>
                          </m:r>
                        </m:den>
                      </m:f>
                    </m:oMath>
                  </m:oMathPara>
                </a14:m>
                <a:endParaRPr lang="en-US" altLang="zh-CN" sz="1000" dirty="0" smtClean="0"/>
              </a:p>
              <a:p>
                <a:pPr lvl="0" eaLnBrk="1" hangingPunct="1">
                  <a:spcBef>
                    <a:spcPts val="1200"/>
                  </a:spcBef>
                  <a:spcAft>
                    <a:spcPts val="0"/>
                  </a:spcAft>
                  <a:buClrTx/>
                  <a:buSzTx/>
                  <a:buFont typeface="Wingdings" panose="05000000000000000000" pitchFamily="2" charset="2"/>
                  <a:buChar char="§"/>
                </a:pPr>
                <a:r>
                  <a:rPr lang="zh-CN" altLang="en-US" sz="2000" dirty="0" smtClean="0"/>
                  <a:t>位置</a:t>
                </a:r>
                <a:r>
                  <a:rPr lang="zh-CN" altLang="en-US" sz="2000" dirty="0"/>
                  <a:t>分辨率：</a:t>
                </a:r>
                <a:endParaRPr lang="en-US" altLang="zh-CN" sz="2000" dirty="0"/>
              </a:p>
              <a:p>
                <a:pPr marL="0" lvl="0" indent="0" eaLnBrk="1" hangingPunct="1">
                  <a:spcBef>
                    <a:spcPts val="0"/>
                  </a:spcBef>
                  <a:spcAft>
                    <a:spcPts val="300"/>
                  </a:spcAft>
                  <a:buClrTx/>
                  <a:buSzTx/>
                  <a:buNone/>
                </a:pPr>
                <a:r>
                  <a:rPr lang="zh-CN" altLang="en-US" sz="1800" dirty="0">
                    <a:latin typeface="宋体" panose="02010600030101010101" pitchFamily="2" charset="-122"/>
                    <a:ea typeface="宋体" panose="02010600030101010101" pitchFamily="2" charset="-122"/>
                  </a:rPr>
                  <a:t>通常用入射粒子信号的定位分布曲线的标准差</a:t>
                </a:r>
                <a:r>
                  <a:rPr lang="en-US" sz="1800" dirty="0">
                    <a:latin typeface="宋体" panose="02010600030101010101" pitchFamily="2" charset="-122"/>
                    <a:ea typeface="宋体" panose="02010600030101010101" pitchFamily="2" charset="-122"/>
                  </a:rPr>
                  <a:t>σ</a:t>
                </a:r>
                <a:r>
                  <a:rPr lang="zh-CN" altLang="en-US" sz="1800" dirty="0">
                    <a:latin typeface="宋体" panose="02010600030101010101" pitchFamily="2" charset="-122"/>
                    <a:ea typeface="宋体" panose="02010600030101010101" pitchFamily="2" charset="-122"/>
                  </a:rPr>
                  <a:t>来表示；</a:t>
                </a:r>
                <a:endParaRPr lang="en-US" altLang="zh-CN" sz="1800" dirty="0">
                  <a:latin typeface="宋体" panose="02010600030101010101" pitchFamily="2" charset="-122"/>
                  <a:ea typeface="宋体" panose="02010600030101010101" pitchFamily="2" charset="-122"/>
                </a:endParaRPr>
              </a:p>
              <a:p>
                <a:pPr marL="0" indent="0" eaLnBrk="1" hangingPunct="1">
                  <a:spcBef>
                    <a:spcPts val="600"/>
                  </a:spcBef>
                  <a:spcAft>
                    <a:spcPts val="300"/>
                  </a:spcAft>
                  <a:buClrTx/>
                  <a:buSzTx/>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m:rPr>
                              <m:sty m:val="p"/>
                            </m:rPr>
                            <a:rPr lang="en-US" sz="1800">
                              <a:latin typeface="Cambria Math"/>
                            </a:rPr>
                            <m:t>σ</m:t>
                          </m:r>
                        </m:e>
                        <m:sub>
                          <m:r>
                            <a:rPr lang="zh-CN" altLang="en-US" sz="1800">
                              <a:latin typeface="Cambria Math"/>
                            </a:rPr>
                            <m:t>测量值</m:t>
                          </m:r>
                        </m:sub>
                        <m:sup>
                          <m:r>
                            <a:rPr lang="en-US" sz="1800" i="1">
                              <a:latin typeface="Cambria Math"/>
                            </a:rPr>
                            <m:t>2</m:t>
                          </m:r>
                        </m:sup>
                      </m:sSubSup>
                      <m:r>
                        <a:rPr lang="en-US" sz="1800">
                          <a:latin typeface="Cambria Math"/>
                        </a:rPr>
                        <m:t>=</m:t>
                      </m:r>
                      <m:sSubSup>
                        <m:sSubSupPr>
                          <m:ctrlPr>
                            <a:rPr lang="en-US" sz="1800" i="1">
                              <a:latin typeface="Cambria Math"/>
                            </a:rPr>
                          </m:ctrlPr>
                        </m:sSubSupPr>
                        <m:e>
                          <m:r>
                            <m:rPr>
                              <m:sty m:val="p"/>
                            </m:rPr>
                            <a:rPr lang="en-US" sz="1800">
                              <a:latin typeface="Cambria Math"/>
                            </a:rPr>
                            <m:t>σ</m:t>
                          </m:r>
                        </m:e>
                        <m:sub>
                          <m:r>
                            <a:rPr lang="zh-CN" altLang="en-US" sz="1800">
                              <a:latin typeface="Cambria Math"/>
                            </a:rPr>
                            <m:t>探测器</m:t>
                          </m:r>
                        </m:sub>
                        <m:sup>
                          <m:r>
                            <a:rPr lang="en-US" sz="1800" i="1">
                              <a:latin typeface="Cambria Math"/>
                            </a:rPr>
                            <m:t>2</m:t>
                          </m:r>
                        </m:sup>
                      </m:sSubSup>
                      <m:r>
                        <a:rPr lang="en-US" sz="1800" i="1">
                          <a:latin typeface="Cambria Math"/>
                        </a:rPr>
                        <m:t>+</m:t>
                      </m:r>
                      <m:sSubSup>
                        <m:sSubSupPr>
                          <m:ctrlPr>
                            <a:rPr lang="en-US" sz="1800" i="1">
                              <a:latin typeface="Cambria Math"/>
                            </a:rPr>
                          </m:ctrlPr>
                        </m:sSubSupPr>
                        <m:e>
                          <m:r>
                            <m:rPr>
                              <m:sty m:val="p"/>
                            </m:rPr>
                            <a:rPr lang="en-US" sz="1800">
                              <a:latin typeface="Cambria Math"/>
                            </a:rPr>
                            <m:t>σ</m:t>
                          </m:r>
                        </m:e>
                        <m:sub>
                          <m:r>
                            <a:rPr lang="zh-CN" altLang="en-US" sz="1800">
                              <a:latin typeface="Cambria Math"/>
                            </a:rPr>
                            <m:t>电子学</m:t>
                          </m:r>
                        </m:sub>
                        <m:sup>
                          <m:r>
                            <a:rPr lang="en-US" sz="1800" i="1">
                              <a:latin typeface="Cambria Math"/>
                            </a:rPr>
                            <m:t>2</m:t>
                          </m:r>
                        </m:sup>
                      </m:sSubSup>
                      <m:r>
                        <a:rPr lang="en-US" sz="1800" i="1">
                          <a:latin typeface="Cambria Math"/>
                        </a:rPr>
                        <m:t>+</m:t>
                      </m:r>
                      <m:sSubSup>
                        <m:sSubSupPr>
                          <m:ctrlPr>
                            <a:rPr lang="en-US" sz="1800" i="1">
                              <a:latin typeface="Cambria Math"/>
                            </a:rPr>
                          </m:ctrlPr>
                        </m:sSubSupPr>
                        <m:e>
                          <m:r>
                            <m:rPr>
                              <m:sty m:val="p"/>
                            </m:rPr>
                            <a:rPr lang="en-US" sz="1800">
                              <a:latin typeface="Cambria Math"/>
                            </a:rPr>
                            <m:t>σ</m:t>
                          </m:r>
                        </m:e>
                        <m:sub>
                          <m:r>
                            <a:rPr lang="zh-CN" altLang="en-US" sz="1800">
                              <a:latin typeface="Cambria Math"/>
                            </a:rPr>
                            <m:t>其它</m:t>
                          </m:r>
                        </m:sub>
                        <m:sup>
                          <m:r>
                            <a:rPr lang="en-US" sz="1800" i="1">
                              <a:latin typeface="Cambria Math"/>
                            </a:rPr>
                            <m:t>2</m:t>
                          </m:r>
                        </m:sup>
                      </m:sSubSup>
                    </m:oMath>
                  </m:oMathPara>
                </a14:m>
                <a:endParaRPr lang="en-US" sz="1800" dirty="0">
                  <a:latin typeface="宋体" panose="02010600030101010101" pitchFamily="2" charset="-122"/>
                  <a:ea typeface="宋体" panose="02010600030101010101" pitchFamily="2" charset="-122"/>
                </a:endParaRPr>
              </a:p>
              <a:p>
                <a:pPr marL="0" lvl="0" indent="0" eaLnBrk="1" hangingPunct="1">
                  <a:spcBef>
                    <a:spcPts val="600"/>
                  </a:spcBef>
                  <a:spcAft>
                    <a:spcPts val="300"/>
                  </a:spcAft>
                  <a:buClrTx/>
                  <a:buSzTx/>
                  <a:buNone/>
                </a:pPr>
                <a:r>
                  <a:rPr lang="zh-CN" altLang="en-US" sz="1800" dirty="0" smtClean="0">
                    <a:latin typeface="宋体" panose="02010600030101010101" pitchFamily="2" charset="-122"/>
                    <a:ea typeface="宋体" panose="02010600030101010101" pitchFamily="2" charset="-122"/>
                  </a:rPr>
                  <a:t>本</a:t>
                </a:r>
                <a:r>
                  <a:rPr lang="zh-CN" altLang="en-US" sz="1800" dirty="0">
                    <a:latin typeface="宋体" panose="02010600030101010101" pitchFamily="2" charset="-122"/>
                    <a:ea typeface="宋体" panose="02010600030101010101" pitchFamily="2" charset="-122"/>
                  </a:rPr>
                  <a:t>论文测试中使用</a:t>
                </a:r>
                <a14:m>
                  <m:oMath xmlns:m="http://schemas.openxmlformats.org/officeDocument/2006/math">
                    <m:sSub>
                      <m:sSubPr>
                        <m:ctrlPr>
                          <a:rPr lang="en-US" sz="1800" i="1">
                            <a:latin typeface="Cambria Math"/>
                          </a:rPr>
                        </m:ctrlPr>
                      </m:sSubPr>
                      <m:e>
                        <m:r>
                          <a:rPr lang="zh-CN" altLang="en-US" sz="1800" i="1">
                            <a:latin typeface="Cambria Math"/>
                          </a:rPr>
                          <m:t>系统</m:t>
                        </m:r>
                        <m:r>
                          <m:rPr>
                            <m:sty m:val="p"/>
                          </m:rPr>
                          <a:rPr lang="en-US" sz="1800">
                            <a:latin typeface="Cambria Math"/>
                          </a:rPr>
                          <m:t>σ</m:t>
                        </m:r>
                      </m:e>
                      <m:sub>
                        <m:r>
                          <a:rPr lang="zh-CN" altLang="en-US" sz="1800">
                            <a:latin typeface="Cambria Math"/>
                          </a:rPr>
                          <m:t>测量值</m:t>
                        </m:r>
                      </m:sub>
                    </m:sSub>
                  </m:oMath>
                </a14:m>
                <a:r>
                  <a:rPr lang="zh-CN" altLang="en-US" sz="1800" dirty="0">
                    <a:latin typeface="宋体" panose="02010600030101010101" pitchFamily="2" charset="-122"/>
                    <a:ea typeface="宋体" panose="02010600030101010101" pitchFamily="2" charset="-122"/>
                  </a:rPr>
                  <a:t>表征位置分辨率</a:t>
                </a:r>
                <a14:m>
                  <m:oMath xmlns:m="http://schemas.openxmlformats.org/officeDocument/2006/math">
                    <m:r>
                      <m:rPr>
                        <m:sty m:val="p"/>
                      </m:rPr>
                      <a:rPr lang="en-US" sz="1800">
                        <a:latin typeface="Cambria Math"/>
                      </a:rPr>
                      <m:t>σ</m:t>
                    </m:r>
                  </m:oMath>
                </a14:m>
                <a:endParaRPr lang="en-US" altLang="zh-CN" sz="1800" dirty="0">
                  <a:latin typeface="宋体" panose="02010600030101010101" pitchFamily="2" charset="-122"/>
                  <a:ea typeface="宋体" panose="02010600030101010101" pitchFamily="2" charset="-122"/>
                </a:endParaRPr>
              </a:p>
              <a:p>
                <a:pPr lvl="0" eaLnBrk="1" hangingPunct="1">
                  <a:spcBef>
                    <a:spcPts val="1800"/>
                  </a:spcBef>
                  <a:spcAft>
                    <a:spcPts val="0"/>
                  </a:spcAft>
                  <a:buClrTx/>
                  <a:buSzTx/>
                  <a:buFont typeface="Wingdings" panose="05000000000000000000" pitchFamily="2" charset="2"/>
                  <a:buChar char="§"/>
                </a:pPr>
                <a:r>
                  <a:rPr lang="zh-CN" altLang="en-US" sz="2000" dirty="0"/>
                  <a:t>位置准确度与线性：</a:t>
                </a:r>
                <a:endParaRPr lang="en-US" altLang="zh-CN" sz="2000" dirty="0"/>
              </a:p>
              <a:p>
                <a:pPr marL="0" lvl="0" indent="0" eaLnBrk="1" hangingPunct="1">
                  <a:spcBef>
                    <a:spcPts val="0"/>
                  </a:spcBef>
                  <a:spcAft>
                    <a:spcPts val="600"/>
                  </a:spcAft>
                  <a:buClrTx/>
                  <a:buSzTx/>
                  <a:buNone/>
                </a:pP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通过固定步长的位置扫描测试来</a:t>
                </a:r>
                <a:r>
                  <a:rPr lang="zh-CN" altLang="en-US" sz="1800" dirty="0" smtClean="0">
                    <a:latin typeface="宋体" panose="02010600030101010101" pitchFamily="2" charset="-122"/>
                    <a:ea typeface="宋体" panose="02010600030101010101" pitchFamily="2" charset="-122"/>
                  </a:rPr>
                  <a:t>表征</a:t>
                </a:r>
                <a:endParaRPr lang="en-US" altLang="zh-CN" sz="1800" dirty="0">
                  <a:latin typeface="宋体" panose="02010600030101010101" pitchFamily="2" charset="-122"/>
                  <a:ea typeface="宋体" panose="02010600030101010101" pitchFamily="2" charset="-122"/>
                </a:endParaRPr>
              </a:p>
              <a:p>
                <a:pPr lvl="0" eaLnBrk="1" hangingPunct="1">
                  <a:spcBef>
                    <a:spcPts val="1800"/>
                  </a:spcBef>
                  <a:spcAft>
                    <a:spcPts val="0"/>
                  </a:spcAft>
                  <a:buClrTx/>
                  <a:buSzTx/>
                  <a:buFont typeface="Wingdings" panose="05000000000000000000" pitchFamily="2" charset="2"/>
                  <a:buChar char="v"/>
                </a:pPr>
                <a:r>
                  <a:rPr lang="en-US" sz="1800" dirty="0"/>
                  <a:t>Cluster size</a:t>
                </a:r>
              </a:p>
              <a:p>
                <a:pPr marL="0" lvl="0" indent="0" eaLnBrk="1" hangingPunct="1">
                  <a:spcBef>
                    <a:spcPts val="0"/>
                  </a:spcBef>
                  <a:spcAft>
                    <a:spcPts val="600"/>
                  </a:spcAft>
                  <a:buClrTx/>
                  <a:buSzTx/>
                  <a:buNone/>
                </a:pPr>
                <a:r>
                  <a:rPr lang="zh-CN" altLang="en-US" sz="1800" dirty="0">
                    <a:latin typeface="宋体" panose="02010600030101010101" pitchFamily="2" charset="-122"/>
                    <a:ea typeface="宋体" panose="02010600030101010101" pitchFamily="2" charset="-122"/>
                  </a:rPr>
                  <a:t> 横向扩散尺寸，本论文测试中使用着火电子学通道数表征</a:t>
                </a:r>
                <a:endParaRPr lang="en-US" altLang="zh-CN" sz="1800" dirty="0"/>
              </a:p>
              <a:p>
                <a:pPr marL="0" lvl="0" indent="0" eaLnBrk="1" hangingPunct="1">
                  <a:spcBef>
                    <a:spcPts val="0"/>
                  </a:spcBef>
                  <a:spcAft>
                    <a:spcPts val="600"/>
                  </a:spcAft>
                  <a:buClrTx/>
                  <a:buSzTx/>
                  <a:buNone/>
                </a:pPr>
                <a:endParaRPr lang="en-US" altLang="zh-CN" sz="1800" dirty="0">
                  <a:latin typeface="宋体" panose="02010600030101010101" pitchFamily="2" charset="-122"/>
                  <a:ea typeface="宋体" panose="02010600030101010101" pitchFamily="2" charset="-122"/>
                </a:endParaRPr>
              </a:p>
            </p:txBody>
          </p:sp>
        </mc:Choice>
        <mc:Fallback xmlns="">
          <p:sp>
            <p:nvSpPr>
              <p:cNvPr id="8" name="矩形 16"/>
              <p:cNvSpPr>
                <a:spLocks noRot="1" noChangeAspect="1" noMove="1" noResize="1" noEditPoints="1" noAdjustHandles="1" noChangeArrowheads="1" noChangeShapeType="1" noTextEdit="1"/>
              </p:cNvSpPr>
              <p:nvPr/>
            </p:nvSpPr>
            <p:spPr bwMode="auto">
              <a:xfrm>
                <a:off x="543902" y="1769812"/>
                <a:ext cx="7529514" cy="4892493"/>
              </a:xfrm>
              <a:prstGeom prst="rect">
                <a:avLst/>
              </a:prstGeom>
              <a:blipFill rotWithShape="1">
                <a:blip r:embed="rId3"/>
                <a:stretch>
                  <a:fillRect l="-648" t="-124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矩形 3"/>
          <p:cNvSpPr/>
          <p:nvPr/>
        </p:nvSpPr>
        <p:spPr>
          <a:xfrm>
            <a:off x="267081" y="1151096"/>
            <a:ext cx="2031325" cy="461665"/>
          </a:xfrm>
          <a:prstGeom prst="rect">
            <a:avLst/>
          </a:prstGeom>
        </p:spPr>
        <p:txBody>
          <a:bodyPr wrap="none">
            <a:spAutoFit/>
          </a:bodyPr>
          <a:lstStyle/>
          <a:p>
            <a:pPr algn="just">
              <a:defRPr/>
            </a:pPr>
            <a:r>
              <a:rPr lang="zh-CN" altLang="en-US" sz="2400" kern="100" dirty="0" smtClean="0">
                <a:latin typeface="黑体" panose="02010609060101010101" pitchFamily="49" charset="-122"/>
                <a:ea typeface="黑体" panose="02010609060101010101" pitchFamily="49" charset="-122"/>
                <a:cs typeface="Times New Roman"/>
              </a:rPr>
              <a:t>主要测试指标</a:t>
            </a:r>
            <a:endParaRPr lang="en-US" altLang="zh-CN" sz="2400" kern="100" dirty="0">
              <a:latin typeface="黑体" panose="02010609060101010101" pitchFamily="49" charset="-122"/>
              <a:ea typeface="黑体" panose="02010609060101010101" pitchFamily="49" charset="-122"/>
              <a:cs typeface="Times New Roman"/>
            </a:endParaRPr>
          </a:p>
        </p:txBody>
      </p:sp>
    </p:spTree>
    <p:extLst>
      <p:ext uri="{BB962C8B-B14F-4D97-AF65-F5344CB8AC3E}">
        <p14:creationId xmlns:p14="http://schemas.microsoft.com/office/powerpoint/2010/main" val="40848997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7030" y="118136"/>
            <a:ext cx="8229600" cy="796925"/>
          </a:xfrm>
        </p:spPr>
        <p:txBody>
          <a:bodyPr/>
          <a:lstStyle/>
          <a:p>
            <a:pPr eaLnBrk="1" fontAlgn="auto" hangingPunct="1">
              <a:spcAft>
                <a:spcPts val="0"/>
              </a:spcAft>
              <a:defRPr/>
            </a:pPr>
            <a:r>
              <a:rPr lang="zh-CN" altLang="en-US" sz="4000" dirty="0" smtClean="0">
                <a:solidFill>
                  <a:schemeClr val="tx1"/>
                </a:solidFill>
                <a:effectLst/>
              </a:rPr>
              <a:t>测试方案</a:t>
            </a:r>
            <a:endParaRPr lang="zh-CN" sz="4000"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61</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矩形 11"/>
          <p:cNvSpPr>
            <a:spLocks noChangeArrowheads="1"/>
          </p:cNvSpPr>
          <p:nvPr/>
        </p:nvSpPr>
        <p:spPr bwMode="auto">
          <a:xfrm>
            <a:off x="260013" y="1123539"/>
            <a:ext cx="894778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spcAft>
                <a:spcPts val="600"/>
              </a:spcAft>
              <a:buClrTx/>
              <a:buSzTx/>
              <a:buFont typeface="Wingdings" pitchFamily="2" charset="2"/>
              <a:buChar char="u"/>
            </a:pPr>
            <a:r>
              <a:rPr lang="en-US" sz="2000" dirty="0" smtClean="0">
                <a:latin typeface="Times New Roman" panose="02020603050405020304" pitchFamily="18" charset="0"/>
                <a:cs typeface="Times New Roman" panose="02020603050405020304" pitchFamily="18" charset="0"/>
              </a:rPr>
              <a:t>8keV X</a:t>
            </a:r>
            <a:r>
              <a:rPr lang="zh-CN" altLang="en-US" sz="2000" dirty="0" smtClean="0">
                <a:latin typeface="Times New Roman" panose="02020603050405020304" pitchFamily="18" charset="0"/>
                <a:cs typeface="Times New Roman" panose="02020603050405020304" pitchFamily="18" charset="0"/>
              </a:rPr>
              <a:t>射线，</a:t>
            </a:r>
            <a:r>
              <a:rPr lang="en-US" sz="2000" dirty="0" smtClean="0">
                <a:latin typeface="Times New Roman" panose="02020603050405020304" pitchFamily="18" charset="0"/>
                <a:cs typeface="Times New Roman" panose="02020603050405020304" pitchFamily="18" charset="0"/>
              </a:rPr>
              <a:t>100 </a:t>
            </a:r>
            <a:r>
              <a:rPr lang="en-US" sz="2000" dirty="0" err="1" smtClean="0">
                <a:latin typeface="Times New Roman" panose="02020603050405020304" pitchFamily="18" charset="0"/>
                <a:cs typeface="Times New Roman" panose="02020603050405020304" pitchFamily="18" charset="0"/>
              </a:rPr>
              <a:t>μm</a:t>
            </a:r>
            <a:r>
              <a:rPr lang="zh-CN" altLang="en-US" sz="2000" dirty="0">
                <a:latin typeface="Times New Roman" panose="02020603050405020304" pitchFamily="18" charset="0"/>
                <a:cs typeface="Times New Roman" panose="02020603050405020304" pitchFamily="18" charset="0"/>
              </a:rPr>
              <a:t>狭缝</a:t>
            </a:r>
            <a:r>
              <a:rPr lang="zh-CN" altLang="en-US"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二维</a:t>
            </a:r>
            <a:r>
              <a:rPr lang="zh-CN" altLang="en-US" sz="2000" dirty="0" smtClean="0">
                <a:latin typeface="Times New Roman" panose="02020603050405020304" pitchFamily="18" charset="0"/>
                <a:cs typeface="Times New Roman" panose="02020603050405020304" pitchFamily="18" charset="0"/>
              </a:rPr>
              <a:t>成像测试中，将</a:t>
            </a:r>
            <a:r>
              <a:rPr lang="zh-CN" altLang="en-US" sz="2000" dirty="0">
                <a:latin typeface="Times New Roman" panose="02020603050405020304" pitchFamily="18" charset="0"/>
                <a:cs typeface="Times New Roman" panose="02020603050405020304" pitchFamily="18" charset="0"/>
              </a:rPr>
              <a:t>狭缝换成刻有字母的铜板</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spcAft>
                <a:spcPts val="600"/>
              </a:spcAft>
              <a:buClrTx/>
              <a:buSzTx/>
              <a:buFont typeface="Wingdings" pitchFamily="2" charset="2"/>
              <a:buChar char="u"/>
            </a:pP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0"/>
              </a:spcBef>
              <a:buClrTx/>
              <a:buSzTx/>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11"/>
          <p:cNvSpPr>
            <a:spLocks noChangeArrowheads="1"/>
          </p:cNvSpPr>
          <p:nvPr/>
        </p:nvSpPr>
        <p:spPr bwMode="auto">
          <a:xfrm>
            <a:off x="5828597" y="4854862"/>
            <a:ext cx="400310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ts val="1200"/>
              </a:spcBef>
              <a:buClrTx/>
              <a:buSzTx/>
              <a:buFont typeface="Wingdings" pitchFamily="2" charset="2"/>
              <a:buChar char="u"/>
            </a:pPr>
            <a:r>
              <a:rPr lang="zh-CN" altLang="en-US" sz="2400" dirty="0" smtClean="0">
                <a:latin typeface="Times New Roman" panose="02020603050405020304" pitchFamily="18" charset="0"/>
                <a:cs typeface="Times New Roman" panose="02020603050405020304" pitchFamily="18" charset="0"/>
              </a:rPr>
              <a:t>读出电子学系统</a:t>
            </a:r>
            <a:endParaRPr lang="en-US" altLang="zh-CN" sz="2400" dirty="0" smtClean="0">
              <a:latin typeface="Times New Roman" panose="02020603050405020304" pitchFamily="18" charset="0"/>
              <a:cs typeface="Times New Roman" panose="02020603050405020304" pitchFamily="18" charset="0"/>
            </a:endParaRPr>
          </a:p>
          <a:p>
            <a:pPr eaLnBrk="1" hangingPunct="1">
              <a:spcBef>
                <a:spcPts val="600"/>
              </a:spcBef>
              <a:buClrTx/>
              <a:buSzTx/>
              <a:buNone/>
            </a:pPr>
            <a:r>
              <a:rPr lang="en-US" altLang="zh-CN" sz="1800" dirty="0">
                <a:latin typeface="黑体" panose="02010609060101010101" pitchFamily="49" charset="-122"/>
                <a:cs typeface="Times New Roman" panose="02020603050405020304" pitchFamily="18" charset="0"/>
              </a:rPr>
              <a:t> </a:t>
            </a:r>
            <a:r>
              <a:rPr lang="en-US" altLang="zh-CN" sz="1800" dirty="0" smtClean="0">
                <a:latin typeface="黑体" panose="02010609060101010101" pitchFamily="49" charset="-122"/>
                <a:cs typeface="Times New Roman" panose="02020603050405020304" pitchFamily="18" charset="0"/>
              </a:rPr>
              <a:t>VATA160</a:t>
            </a:r>
            <a:r>
              <a:rPr lang="zh-CN" altLang="en-US" sz="1800" dirty="0" smtClean="0">
                <a:latin typeface="黑体" panose="02010609060101010101" pitchFamily="49" charset="-122"/>
                <a:cs typeface="Times New Roman" panose="02020603050405020304" pitchFamily="18" charset="0"/>
              </a:rPr>
              <a:t>：感应编码</a:t>
            </a:r>
            <a:r>
              <a:rPr lang="en-US" altLang="zh-CN" sz="1800" dirty="0" smtClean="0">
                <a:latin typeface="黑体" panose="02010609060101010101" pitchFamily="49" charset="-122"/>
                <a:cs typeface="Times New Roman" panose="02020603050405020304" pitchFamily="18" charset="0"/>
              </a:rPr>
              <a:t>+</a:t>
            </a:r>
            <a:r>
              <a:rPr lang="zh-CN" altLang="en-US" sz="1800" dirty="0" smtClean="0">
                <a:latin typeface="黑体" panose="02010609060101010101" pitchFamily="49" charset="-122"/>
                <a:cs typeface="Times New Roman" panose="02020603050405020304" pitchFamily="18" charset="0"/>
              </a:rPr>
              <a:t>直接编码</a:t>
            </a:r>
            <a:endParaRPr lang="en-US" altLang="zh-CN" sz="1800" dirty="0" smtClean="0">
              <a:latin typeface="黑体" panose="02010609060101010101" pitchFamily="49" charset="-122"/>
              <a:cs typeface="Times New Roman" panose="02020603050405020304" pitchFamily="18" charset="0"/>
            </a:endParaRPr>
          </a:p>
          <a:p>
            <a:pPr eaLnBrk="1" hangingPunct="1">
              <a:spcBef>
                <a:spcPts val="600"/>
              </a:spcBef>
              <a:buClrTx/>
              <a:buSzTx/>
              <a:buNone/>
            </a:pPr>
            <a:r>
              <a:rPr lang="en-US" altLang="zh-CN" sz="1800" dirty="0">
                <a:latin typeface="黑体" panose="02010609060101010101" pitchFamily="49" charset="-122"/>
                <a:cs typeface="Times New Roman" panose="02020603050405020304" pitchFamily="18" charset="0"/>
              </a:rPr>
              <a:t> </a:t>
            </a:r>
            <a:r>
              <a:rPr lang="en-US" altLang="zh-CN" sz="1800" dirty="0" smtClean="0">
                <a:latin typeface="黑体" panose="02010609060101010101" pitchFamily="49" charset="-122"/>
                <a:cs typeface="Times New Roman" panose="02020603050405020304" pitchFamily="18" charset="0"/>
              </a:rPr>
              <a:t>GASTONE: </a:t>
            </a:r>
            <a:r>
              <a:rPr lang="zh-CN" altLang="en-US" sz="1800" dirty="0" smtClean="0">
                <a:latin typeface="黑体" panose="02010609060101010101" pitchFamily="49" charset="-122"/>
                <a:cs typeface="Times New Roman" panose="02020603050405020304" pitchFamily="18" charset="0"/>
              </a:rPr>
              <a:t>仅可用于直接编码</a:t>
            </a:r>
            <a:endParaRPr lang="en-US" altLang="zh-CN" sz="1800" dirty="0">
              <a:latin typeface="黑体" panose="02010609060101010101" pitchFamily="49" charset="-122"/>
              <a:cs typeface="Times New Roman" panose="02020603050405020304" pitchFamily="18" charset="0"/>
            </a:endParaRPr>
          </a:p>
          <a:p>
            <a:pPr eaLnBrk="1" hangingPunct="1">
              <a:spcBef>
                <a:spcPct val="0"/>
              </a:spcBef>
              <a:buClrTx/>
              <a:buSzTx/>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对象 6"/>
          <p:cNvGraphicFramePr>
            <a:graphicFrameLocks noChangeAspect="1"/>
          </p:cNvGraphicFramePr>
          <p:nvPr>
            <p:extLst>
              <p:ext uri="{D42A27DB-BD31-4B8C-83A1-F6EECF244321}">
                <p14:modId xmlns:p14="http://schemas.microsoft.com/office/powerpoint/2010/main" val="2967778565"/>
              </p:ext>
            </p:extLst>
          </p:nvPr>
        </p:nvGraphicFramePr>
        <p:xfrm>
          <a:off x="474277" y="993644"/>
          <a:ext cx="6829726" cy="3499112"/>
        </p:xfrm>
        <a:graphic>
          <a:graphicData uri="http://schemas.openxmlformats.org/presentationml/2006/ole">
            <mc:AlternateContent xmlns:mc="http://schemas.openxmlformats.org/markup-compatibility/2006">
              <mc:Choice xmlns:v="urn:schemas-microsoft-com:vml" Requires="v">
                <p:oleObj spid="_x0000_s79999" name="Visio" r:id="rId4" imgW="3465067" imgH="1774925" progId="Visio.Drawing.11">
                  <p:embed/>
                </p:oleObj>
              </mc:Choice>
              <mc:Fallback>
                <p:oleObj name="Visio" r:id="rId4" imgW="3465067" imgH="1774925" progId="Visio.Drawing.11">
                  <p:embed/>
                  <p:pic>
                    <p:nvPicPr>
                      <p:cNvPr id="0" name="Object 36"/>
                      <p:cNvPicPr>
                        <a:picLocks noChangeAspect="1" noChangeArrowheads="1"/>
                      </p:cNvPicPr>
                      <p:nvPr/>
                    </p:nvPicPr>
                    <p:blipFill>
                      <a:blip r:embed="rId5"/>
                      <a:srcRect/>
                      <a:stretch>
                        <a:fillRect/>
                      </a:stretch>
                    </p:blipFill>
                    <p:spPr bwMode="auto">
                      <a:xfrm>
                        <a:off x="474277" y="993644"/>
                        <a:ext cx="6829726" cy="3499112"/>
                      </a:xfrm>
                      <a:prstGeom prst="rect">
                        <a:avLst/>
                      </a:prstGeom>
                      <a:noFill/>
                    </p:spPr>
                  </p:pic>
                </p:oleObj>
              </mc:Fallback>
            </mc:AlternateContent>
          </a:graphicData>
        </a:graphic>
      </p:graphicFrame>
      <p:pic>
        <p:nvPicPr>
          <p:cNvPr id="12" name="Picture 6"/>
          <p:cNvPicPr>
            <a:picLocks noChangeAspect="1" noChangeArrowheads="1"/>
          </p:cNvPicPr>
          <p:nvPr/>
        </p:nvPicPr>
        <p:blipFill rotWithShape="1">
          <a:blip r:embed="rId6"/>
          <a:srcRect t="20951" b="10875"/>
          <a:stretch/>
        </p:blipFill>
        <p:spPr bwMode="auto">
          <a:xfrm>
            <a:off x="638470" y="4176233"/>
            <a:ext cx="5164940" cy="26416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接箭头连接符 12"/>
          <p:cNvCxnSpPr/>
          <p:nvPr/>
        </p:nvCxnSpPr>
        <p:spPr>
          <a:xfrm flipH="1">
            <a:off x="1140589" y="3586480"/>
            <a:ext cx="211756" cy="1568551"/>
          </a:xfrm>
          <a:prstGeom prst="straightConnector1">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185465" y="3586480"/>
            <a:ext cx="598375" cy="1568551"/>
          </a:xfrm>
          <a:prstGeom prst="straightConnector1">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883329" y="2934622"/>
            <a:ext cx="72185" cy="1920240"/>
          </a:xfrm>
          <a:prstGeom prst="straightConnector1">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3520441" y="4038600"/>
            <a:ext cx="68580" cy="226281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878148" y="5389261"/>
            <a:ext cx="1017944" cy="641150"/>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接箭头连接符 17"/>
          <p:cNvCxnSpPr/>
          <p:nvPr/>
        </p:nvCxnSpPr>
        <p:spPr>
          <a:xfrm>
            <a:off x="5063947" y="3009718"/>
            <a:ext cx="72185" cy="1920240"/>
          </a:xfrm>
          <a:prstGeom prst="straightConnector1">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7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C0207A04-5237-4707-BA95-BFC64A970CEF}" type="datetime1">
              <a:rPr lang="zh-CN" altLang="en-US" smtClean="0">
                <a:latin typeface="Times New Roman" panose="02020603050405020304" pitchFamily="18" charset="0"/>
                <a:cs typeface="Times New Roman" panose="02020603050405020304" pitchFamily="18" charset="0"/>
              </a:rPr>
              <a:pPr>
                <a:defRPr/>
              </a:pPr>
              <a:t>2015-11-2</a:t>
            </a:fld>
            <a:endParaRPr lang="zh-CN" altLang="en-US" dirty="0">
              <a:latin typeface="Times New Roman" panose="02020603050405020304" pitchFamily="18" charset="0"/>
              <a:cs typeface="Times New Roman" panose="02020603050405020304" pitchFamily="18" charset="0"/>
            </a:endParaRPr>
          </a:p>
        </p:txBody>
      </p:sp>
      <p:sp>
        <p:nvSpPr>
          <p:cNvPr id="5" name="页脚占位符 4"/>
          <p:cNvSpPr>
            <a:spLocks noGrp="1"/>
          </p:cNvSpPr>
          <p:nvPr>
            <p:ph type="ftr" sz="quarter" idx="11"/>
          </p:nvPr>
        </p:nvSpPr>
        <p:spPr/>
        <p:txBody>
          <a:bodyPr/>
          <a:lstStyle/>
          <a:p>
            <a:pPr>
              <a:defRPr/>
            </a:pPr>
            <a:r>
              <a:rPr lang="zh-CN" altLang="en-US" smtClean="0">
                <a:latin typeface="Times New Roman" panose="02020603050405020304" pitchFamily="18" charset="0"/>
                <a:cs typeface="Times New Roman" panose="02020603050405020304" pitchFamily="18" charset="0"/>
              </a:rPr>
              <a:t>中国科学技术大学   核探测与核电子学国家重点实验室</a:t>
            </a:r>
            <a:endParaRPr lang="zh-CN" altLang="en-US"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lstStyle/>
          <a:p>
            <a:pPr>
              <a:defRPr/>
            </a:pPr>
            <a:fld id="{ED4EB618-EA93-4EF7-AE4C-E88BE5AF9A13}" type="slidenum">
              <a:rPr lang="zh-CN" altLang="en-US" smtClean="0">
                <a:latin typeface="Times New Roman" panose="02020603050405020304" pitchFamily="18" charset="0"/>
                <a:cs typeface="Times New Roman" panose="02020603050405020304" pitchFamily="18" charset="0"/>
              </a:rPr>
              <a:pPr>
                <a:defRPr/>
              </a:pPr>
              <a:t>62</a:t>
            </a:fld>
            <a:endParaRPr lang="zh-CN" altLang="en-US">
              <a:latin typeface="Times New Roman" panose="02020603050405020304" pitchFamily="18" charset="0"/>
              <a:cs typeface="Times New Roman" panose="02020603050405020304" pitchFamily="18" charset="0"/>
            </a:endParaRPr>
          </a:p>
        </p:txBody>
      </p:sp>
      <p:sp>
        <p:nvSpPr>
          <p:cNvPr id="9" name="标题 2"/>
          <p:cNvSpPr>
            <a:spLocks noGrp="1"/>
          </p:cNvSpPr>
          <p:nvPr>
            <p:ph type="title"/>
          </p:nvPr>
        </p:nvSpPr>
        <p:spPr>
          <a:xfrm>
            <a:off x="176397" y="150035"/>
            <a:ext cx="8229600" cy="796925"/>
          </a:xfrm>
        </p:spPr>
        <p:txBody>
          <a:bodyPr/>
          <a:lstStyle/>
          <a:p>
            <a:pPr eaLnBrk="1" fontAlgn="auto" hangingPunct="1">
              <a:spcAft>
                <a:spcPts val="0"/>
              </a:spcAft>
              <a:defRPr/>
            </a:pPr>
            <a:r>
              <a:rPr lang="zh-CN" altLang="en-US" sz="4000" dirty="0" smtClean="0">
                <a:solidFill>
                  <a:schemeClr val="tx1"/>
                </a:solidFill>
                <a:effectLst/>
                <a:latin typeface="Times New Roman" panose="02020603050405020304" pitchFamily="18" charset="0"/>
                <a:cs typeface="Times New Roman" panose="02020603050405020304" pitchFamily="18" charset="0"/>
              </a:rPr>
              <a:t>测试现场</a:t>
            </a:r>
            <a:endParaRPr lang="zh-CN" sz="4000" dirty="0">
              <a:solidFill>
                <a:schemeClr val="tx1"/>
              </a:solidFill>
              <a:effectLst/>
              <a:latin typeface="Times New Roman" panose="02020603050405020304" pitchFamily="18" charset="0"/>
              <a:cs typeface="Times New Roman" panose="02020603050405020304" pitchFamily="18" charset="0"/>
            </a:endParaRPr>
          </a:p>
        </p:txBody>
      </p:sp>
      <p:pic>
        <p:nvPicPr>
          <p:cNvPr id="10" name="Picture 3"/>
          <p:cNvPicPr>
            <a:picLocks noChangeAspect="1" noChangeArrowheads="1"/>
          </p:cNvPicPr>
          <p:nvPr/>
        </p:nvPicPr>
        <p:blipFill>
          <a:blip r:embed="rId2"/>
          <a:srcRect/>
          <a:stretch>
            <a:fillRect/>
          </a:stretch>
        </p:blipFill>
        <p:spPr bwMode="auto">
          <a:xfrm>
            <a:off x="833121" y="1371295"/>
            <a:ext cx="6682422" cy="501076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718560" y="3028255"/>
            <a:ext cx="684803" cy="400110"/>
          </a:xfrm>
          <a:prstGeom prst="rect">
            <a:avLst/>
          </a:prstGeom>
          <a:noFill/>
        </p:spPr>
        <p:txBody>
          <a:bodyPr wrap="none" rtlCol="0">
            <a:spAutoFit/>
          </a:bodyPr>
          <a:lstStyle/>
          <a:p>
            <a:r>
              <a:rPr lang="en-US" altLang="zh-CN" sz="2000" b="1" dirty="0" smtClean="0">
                <a:solidFill>
                  <a:srgbClr val="FFFF00"/>
                </a:solidFill>
                <a:latin typeface="Times New Roman" panose="02020603050405020304" pitchFamily="18" charset="0"/>
                <a:ea typeface="+mn-ea"/>
                <a:cs typeface="Times New Roman" panose="02020603050405020304" pitchFamily="18" charset="0"/>
              </a:rPr>
              <a:t>FEE</a:t>
            </a:r>
            <a:endParaRPr lang="en-US" b="1" dirty="0">
              <a:solidFill>
                <a:srgbClr val="FFFF00"/>
              </a:solidFill>
              <a:latin typeface="Times New Roman" panose="02020603050405020304" pitchFamily="18" charset="0"/>
              <a:ea typeface="+mn-ea"/>
              <a:cs typeface="Times New Roman" panose="02020603050405020304" pitchFamily="18" charset="0"/>
            </a:endParaRPr>
          </a:p>
        </p:txBody>
      </p:sp>
      <p:sp>
        <p:nvSpPr>
          <p:cNvPr id="12" name="TextBox 11"/>
          <p:cNvSpPr txBox="1"/>
          <p:nvPr/>
        </p:nvSpPr>
        <p:spPr>
          <a:xfrm>
            <a:off x="5110480" y="4765615"/>
            <a:ext cx="697627" cy="369332"/>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ea typeface="+mn-ea"/>
                <a:cs typeface="Times New Roman" panose="02020603050405020304" pitchFamily="18" charset="0"/>
              </a:rPr>
              <a:t>DAQ</a:t>
            </a:r>
            <a:endParaRPr lang="en-US" b="1" dirty="0">
              <a:solidFill>
                <a:srgbClr val="FFFF00"/>
              </a:solidFill>
              <a:latin typeface="Times New Roman" panose="02020603050405020304" pitchFamily="18" charset="0"/>
              <a:ea typeface="+mn-ea"/>
              <a:cs typeface="Times New Roman" panose="02020603050405020304" pitchFamily="18" charset="0"/>
            </a:endParaRPr>
          </a:p>
        </p:txBody>
      </p:sp>
      <p:sp>
        <p:nvSpPr>
          <p:cNvPr id="13" name="TextBox 12"/>
          <p:cNvSpPr txBox="1"/>
          <p:nvPr/>
        </p:nvSpPr>
        <p:spPr>
          <a:xfrm>
            <a:off x="2153920" y="2581215"/>
            <a:ext cx="769763" cy="369332"/>
          </a:xfrm>
          <a:prstGeom prst="rect">
            <a:avLst/>
          </a:prstGeom>
          <a:noFill/>
        </p:spPr>
        <p:txBody>
          <a:bodyPr wrap="none" rtlCol="0">
            <a:spAutoFit/>
          </a:bodyPr>
          <a:lstStyle/>
          <a:p>
            <a:r>
              <a:rPr lang="en-US" altLang="zh-CN" b="1" dirty="0" smtClean="0">
                <a:solidFill>
                  <a:srgbClr val="FFFF00"/>
                </a:solidFill>
                <a:latin typeface="Times New Roman" panose="02020603050405020304" pitchFamily="18" charset="0"/>
                <a:ea typeface="+mn-ea"/>
                <a:cs typeface="Times New Roman" panose="02020603050405020304" pitchFamily="18" charset="0"/>
              </a:rPr>
              <a:t>X-ray</a:t>
            </a:r>
            <a:endParaRPr lang="en-US" b="1" dirty="0">
              <a:solidFill>
                <a:srgbClr val="FFFF00"/>
              </a:solidFill>
              <a:latin typeface="Times New Roman" panose="02020603050405020304" pitchFamily="18" charset="0"/>
              <a:ea typeface="+mn-ea"/>
              <a:cs typeface="Times New Roman" panose="02020603050405020304" pitchFamily="18" charset="0"/>
            </a:endParaRPr>
          </a:p>
        </p:txBody>
      </p:sp>
      <p:sp>
        <p:nvSpPr>
          <p:cNvPr id="14" name="TextBox 13"/>
          <p:cNvSpPr txBox="1"/>
          <p:nvPr/>
        </p:nvSpPr>
        <p:spPr>
          <a:xfrm>
            <a:off x="2804160" y="3430624"/>
            <a:ext cx="1069524" cy="369332"/>
          </a:xfrm>
          <a:prstGeom prst="rect">
            <a:avLst/>
          </a:prstGeom>
          <a:noFill/>
        </p:spPr>
        <p:txBody>
          <a:bodyPr wrap="none" rtlCol="0">
            <a:spAutoFit/>
          </a:bodyPr>
          <a:lstStyle/>
          <a:p>
            <a:r>
              <a:rPr lang="en-US" altLang="zh-CN" b="1" dirty="0" smtClean="0">
                <a:solidFill>
                  <a:srgbClr val="FFFF00"/>
                </a:solidFill>
                <a:latin typeface="Times New Roman" panose="02020603050405020304" pitchFamily="18" charset="0"/>
                <a:ea typeface="+mn-ea"/>
                <a:cs typeface="Times New Roman" panose="02020603050405020304" pitchFamily="18" charset="0"/>
              </a:rPr>
              <a:t>THGEM</a:t>
            </a:r>
            <a:endParaRPr lang="en-US" b="1" dirty="0">
              <a:solidFill>
                <a:srgbClr val="FFFF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822114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397" y="139402"/>
            <a:ext cx="8229600" cy="796925"/>
          </a:xfrm>
        </p:spPr>
        <p:txBody>
          <a:bodyPr/>
          <a:lstStyle/>
          <a:p>
            <a:pPr eaLnBrk="1" fontAlgn="auto" hangingPunct="1">
              <a:spcAft>
                <a:spcPts val="0"/>
              </a:spcAft>
              <a:defRPr/>
            </a:pPr>
            <a:r>
              <a:rPr lang="zh-CN" altLang="en-US" sz="4000" dirty="0" smtClean="0">
                <a:solidFill>
                  <a:schemeClr val="tx1"/>
                </a:solidFill>
                <a:effectLst/>
              </a:rPr>
              <a:t>测试条件</a:t>
            </a:r>
            <a:endParaRPr lang="zh-CN" sz="4000"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63</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8" name="矩形 16"/>
          <p:cNvSpPr>
            <a:spLocks noChangeArrowheads="1"/>
          </p:cNvSpPr>
          <p:nvPr/>
        </p:nvSpPr>
        <p:spPr bwMode="auto">
          <a:xfrm>
            <a:off x="252100" y="2230320"/>
            <a:ext cx="4787260"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lvl="0" eaLnBrk="1" hangingPunct="1">
              <a:spcBef>
                <a:spcPts val="600"/>
              </a:spcBef>
              <a:spcAft>
                <a:spcPts val="0"/>
              </a:spcAft>
              <a:buClrTx/>
              <a:buSzTx/>
              <a:buFont typeface="Wingdings" panose="05000000000000000000" pitchFamily="2" charset="2"/>
              <a:buChar char="Ø"/>
            </a:pPr>
            <a:r>
              <a:rPr lang="zh-CN" altLang="en-US" sz="2000" dirty="0" smtClean="0"/>
              <a:t>雪崩电压</a:t>
            </a:r>
            <a:endParaRPr lang="en-US" altLang="zh-CN" sz="2000" dirty="0" smtClean="0"/>
          </a:p>
          <a:p>
            <a:pPr marL="0" lvl="0" indent="0" eaLnBrk="1" hangingPunct="1">
              <a:spcBef>
                <a:spcPts val="600"/>
              </a:spcBef>
              <a:spcAft>
                <a:spcPts val="600"/>
              </a:spcAft>
              <a:buClrTx/>
              <a:buSzTx/>
              <a:buNone/>
            </a:pPr>
            <a:r>
              <a:rPr lang="zh-CN" altLang="en-US" sz="1800" dirty="0" smtClean="0">
                <a:latin typeface="宋体" panose="02010600030101010101" pitchFamily="2" charset="-122"/>
                <a:ea typeface="宋体" panose="02010600030101010101" pitchFamily="2" charset="-122"/>
              </a:rPr>
              <a:t>结合工作稳定性和信号增益，选择合适电压</a:t>
            </a:r>
            <a:endParaRPr lang="en-US" altLang="zh-CN" sz="1800" dirty="0" smtClean="0">
              <a:latin typeface="宋体" panose="02010600030101010101" pitchFamily="2" charset="-122"/>
              <a:ea typeface="宋体" panose="02010600030101010101" pitchFamily="2" charset="-122"/>
            </a:endParaRPr>
          </a:p>
          <a:p>
            <a:pPr marL="0" lvl="0" indent="0" eaLnBrk="1" hangingPunct="1">
              <a:spcBef>
                <a:spcPts val="600"/>
              </a:spcBef>
              <a:spcAft>
                <a:spcPts val="600"/>
              </a:spcAft>
              <a:buClrTx/>
              <a:buSzTx/>
              <a:buNone/>
            </a:pPr>
            <a:endParaRPr lang="en-US" altLang="zh-CN" sz="1000" dirty="0" smtClean="0"/>
          </a:p>
          <a:p>
            <a:pPr marL="0" lvl="0" indent="0" eaLnBrk="1" hangingPunct="1">
              <a:spcBef>
                <a:spcPts val="600"/>
              </a:spcBef>
              <a:spcAft>
                <a:spcPts val="600"/>
              </a:spcAft>
              <a:buClrTx/>
              <a:buSzTx/>
              <a:buNone/>
            </a:pPr>
            <a:endParaRPr lang="en-US" altLang="zh-CN" sz="1000" dirty="0" smtClean="0"/>
          </a:p>
          <a:p>
            <a:pPr eaLnBrk="1" hangingPunct="1">
              <a:spcBef>
                <a:spcPts val="1200"/>
              </a:spcBef>
              <a:spcAft>
                <a:spcPts val="0"/>
              </a:spcAft>
              <a:buClrTx/>
              <a:buSzTx/>
              <a:buFont typeface="Wingdings" panose="05000000000000000000" pitchFamily="2" charset="2"/>
              <a:buChar char="Ø"/>
            </a:pPr>
            <a:r>
              <a:rPr lang="zh-CN" altLang="en-US" sz="2000" dirty="0" smtClean="0"/>
              <a:t>噪声</a:t>
            </a:r>
            <a:endParaRPr lang="en-US" sz="2000" dirty="0"/>
          </a:p>
          <a:p>
            <a:pPr marL="0" lvl="0" indent="0" eaLnBrk="1" hangingPunct="1">
              <a:spcBef>
                <a:spcPts val="600"/>
              </a:spcBef>
              <a:spcAft>
                <a:spcPts val="600"/>
              </a:spcAft>
              <a:buClrTx/>
              <a:buSzTx/>
              <a:buNone/>
            </a:pPr>
            <a:r>
              <a:rPr lang="zh-CN" altLang="en-US" sz="1800" dirty="0" smtClean="0">
                <a:latin typeface="宋体" panose="02010600030101010101" pitchFamily="2" charset="-122"/>
                <a:ea typeface="宋体" panose="02010600030101010101" pitchFamily="2" charset="-122"/>
              </a:rPr>
              <a:t>良好屏蔽</a:t>
            </a:r>
            <a:r>
              <a:rPr lang="zh-CN" altLang="en-US" sz="1800" dirty="0">
                <a:latin typeface="宋体" panose="02010600030101010101" pitchFamily="2" charset="-122"/>
                <a:ea typeface="宋体" panose="02010600030101010101" pitchFamily="2" charset="-122"/>
              </a:rPr>
              <a:t>及</a:t>
            </a:r>
            <a:r>
              <a:rPr lang="zh-CN" altLang="en-US" sz="1800" dirty="0" smtClean="0">
                <a:latin typeface="宋体" panose="02010600030101010101" pitchFamily="2" charset="-122"/>
                <a:ea typeface="宋体" panose="02010600030101010101" pitchFamily="2" charset="-122"/>
              </a:rPr>
              <a:t>接地，降低</a:t>
            </a:r>
            <a:r>
              <a:rPr lang="zh-CN" altLang="en-US" sz="1800" dirty="0">
                <a:latin typeface="宋体" panose="02010600030101010101" pitchFamily="2" charset="-122"/>
                <a:ea typeface="宋体" panose="02010600030101010101" pitchFamily="2" charset="-122"/>
              </a:rPr>
              <a:t>系统</a:t>
            </a:r>
            <a:r>
              <a:rPr lang="zh-CN" altLang="en-US" sz="1800" dirty="0" smtClean="0">
                <a:latin typeface="宋体" panose="02010600030101010101" pitchFamily="2" charset="-122"/>
                <a:ea typeface="宋体" panose="02010600030101010101" pitchFamily="2" charset="-122"/>
              </a:rPr>
              <a:t>噪声</a:t>
            </a:r>
            <a:r>
              <a:rPr lang="zh-CN" altLang="en-US" sz="1800" dirty="0">
                <a:latin typeface="宋体" panose="02010600030101010101" pitchFamily="2" charset="-122"/>
                <a:ea typeface="宋体" panose="02010600030101010101" pitchFamily="2" charset="-122"/>
              </a:rPr>
              <a:t>，提高信噪比</a:t>
            </a:r>
            <a:endParaRPr lang="en-US" altLang="zh-CN" sz="1800" dirty="0">
              <a:latin typeface="宋体" panose="02010600030101010101" pitchFamily="2" charset="-122"/>
              <a:ea typeface="宋体" panose="02010600030101010101" pitchFamily="2" charset="-122"/>
            </a:endParaRPr>
          </a:p>
          <a:p>
            <a:pPr lvl="1" eaLnBrk="1" hangingPunct="1">
              <a:spcBef>
                <a:spcPts val="600"/>
              </a:spcBef>
              <a:spcAft>
                <a:spcPts val="0"/>
              </a:spcAft>
              <a:buClrTx/>
              <a:buFont typeface="Arial" panose="020B0604020202020204" pitchFamily="34" charset="0"/>
              <a:buChar char="•"/>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VATA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基线噪声</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RMS</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可控制到</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2.5fC</a:t>
            </a:r>
          </a:p>
          <a:p>
            <a:pPr marL="457200" lvl="1" indent="0" eaLnBrk="1" hangingPunct="1">
              <a:spcBef>
                <a:spcPts val="600"/>
              </a:spcBef>
              <a:spcAft>
                <a:spcPts val="600"/>
              </a:spcAft>
              <a:buClrTx/>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对应噪声阈值</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5~7fC;</a:t>
            </a:r>
          </a:p>
          <a:p>
            <a:pPr lvl="1" eaLnBrk="1" hangingPunct="1">
              <a:spcBef>
                <a:spcPts val="600"/>
              </a:spcBef>
              <a:spcAft>
                <a:spcPts val="600"/>
              </a:spcAft>
              <a:buClrTx/>
              <a:buFont typeface="Arial" panose="020B0604020202020204" pitchFamily="34" charset="0"/>
              <a:buChar char="•"/>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GASTONE</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噪声阈值可低至</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3fc</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None/>
            </a:pPr>
            <a:endParaRPr lang="en-US" altLang="zh-CN" sz="1800" dirty="0">
              <a:latin typeface="黑体" pitchFamily="49" charset="-122"/>
            </a:endParaRPr>
          </a:p>
        </p:txBody>
      </p:sp>
      <p:sp>
        <p:nvSpPr>
          <p:cNvPr id="4" name="矩形 3"/>
          <p:cNvSpPr/>
          <p:nvPr/>
        </p:nvSpPr>
        <p:spPr>
          <a:xfrm>
            <a:off x="252100" y="1302972"/>
            <a:ext cx="6340197" cy="461665"/>
          </a:xfrm>
          <a:prstGeom prst="rect">
            <a:avLst/>
          </a:prstGeom>
        </p:spPr>
        <p:txBody>
          <a:bodyPr wrap="none">
            <a:spAutoFit/>
          </a:bodyPr>
          <a:lstStyle/>
          <a:p>
            <a:pPr algn="just">
              <a:defRPr/>
            </a:pPr>
            <a:r>
              <a:rPr lang="zh-CN" altLang="en-US" sz="2400" dirty="0" smtClean="0">
                <a:latin typeface="+mn-ea"/>
                <a:ea typeface="+mn-ea"/>
              </a:rPr>
              <a:t>确定</a:t>
            </a:r>
            <a:r>
              <a:rPr lang="zh-CN" altLang="en-US" sz="2400" dirty="0">
                <a:latin typeface="+mn-ea"/>
                <a:ea typeface="+mn-ea"/>
              </a:rPr>
              <a:t>合适的雪崩区高压</a:t>
            </a:r>
            <a:r>
              <a:rPr lang="zh-CN" altLang="en-US" sz="2400" dirty="0" smtClean="0">
                <a:latin typeface="+mn-ea"/>
                <a:ea typeface="+mn-ea"/>
              </a:rPr>
              <a:t>和本底噪声等</a:t>
            </a:r>
            <a:r>
              <a:rPr lang="zh-CN" altLang="en-US" sz="2400" dirty="0">
                <a:latin typeface="+mn-ea"/>
                <a:ea typeface="+mn-ea"/>
              </a:rPr>
              <a:t>测试条件</a:t>
            </a:r>
            <a:endParaRPr lang="en-US" altLang="zh-CN" sz="2400" kern="100" dirty="0">
              <a:latin typeface="+mn-ea"/>
              <a:ea typeface="+mn-ea"/>
              <a:cs typeface="Times New Roman"/>
            </a:endParaRPr>
          </a:p>
        </p:txBody>
      </p:sp>
      <p:pic>
        <p:nvPicPr>
          <p:cNvPr id="9" name="Picture 7" descr="C:\Users\andy\AppData\Roaming\Tencent\Users\1623569289\QQ\WinTemp\RichOle\}94E0)`1ILWA%D$H8`77YUC.png"/>
          <p:cNvPicPr/>
          <p:nvPr/>
        </p:nvPicPr>
        <p:blipFill>
          <a:blip r:embed="rId3">
            <a:extLst>
              <a:ext uri="{28A0092B-C50C-407E-A947-70E740481C1C}">
                <a14:useLocalDpi xmlns:a14="http://schemas.microsoft.com/office/drawing/2010/main" val="0"/>
              </a:ext>
            </a:extLst>
          </a:blip>
          <a:srcRect/>
          <a:stretch>
            <a:fillRect/>
          </a:stretch>
        </p:blipFill>
        <p:spPr bwMode="auto">
          <a:xfrm>
            <a:off x="5092525" y="2527025"/>
            <a:ext cx="4061460" cy="2888615"/>
          </a:xfrm>
          <a:prstGeom prst="rect">
            <a:avLst/>
          </a:prstGeom>
          <a:noFill/>
          <a:ln>
            <a:noFill/>
          </a:ln>
          <a:extLst/>
        </p:spPr>
      </p:pic>
      <p:sp>
        <p:nvSpPr>
          <p:cNvPr id="10" name="Rectangle 3"/>
          <p:cNvSpPr>
            <a:spLocks noChangeArrowheads="1"/>
          </p:cNvSpPr>
          <p:nvPr/>
        </p:nvSpPr>
        <p:spPr bwMode="auto">
          <a:xfrm>
            <a:off x="5101248" y="5428714"/>
            <a:ext cx="37097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228600" algn="ctr" defTabSz="914400" rtl="0" eaLnBrk="1" fontAlgn="base" latinLnBrk="0" hangingPunct="1">
              <a:lnSpc>
                <a:spcPct val="100000"/>
              </a:lnSpc>
              <a:spcBef>
                <a:spcPct val="0"/>
              </a:spcBef>
              <a:spcAft>
                <a:spcPct val="0"/>
              </a:spcAft>
              <a:buClrTx/>
              <a:buSzTx/>
              <a:buFontTx/>
              <a:buNone/>
              <a:tabLst/>
            </a:pPr>
            <a:r>
              <a:rPr kumimoji="0" lang="en-US" altLang="zh-CN"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VATA160</a:t>
            </a:r>
            <a:r>
              <a:rPr kumimoji="0" lang="zh-CN" altLang="en-US"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电子学系统的基线</a:t>
            </a:r>
            <a:r>
              <a:rPr lang="zh-CN" altLang="en-US" sz="1600" dirty="0">
                <a:latin typeface="Times New Roman" panose="02020603050405020304" pitchFamily="18" charset="0"/>
                <a:cs typeface="Times New Roman" panose="02020603050405020304" pitchFamily="18" charset="0"/>
              </a:rPr>
              <a:t>噪声</a:t>
            </a:r>
            <a:r>
              <a:rPr lang="en-US" altLang="zh-CN" sz="1600" dirty="0" smtClean="0">
                <a:latin typeface="Times New Roman" panose="02020603050405020304" pitchFamily="18" charset="0"/>
                <a:cs typeface="Times New Roman" panose="02020603050405020304" pitchFamily="18" charset="0"/>
              </a:rPr>
              <a:t>RMS</a:t>
            </a:r>
            <a:endParaRPr kumimoji="0" lang="zh-CN" altLang="en-US" sz="16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9869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a:xfrm>
            <a:off x="447040" y="1806258"/>
            <a:ext cx="8229600" cy="3385502"/>
          </a:xfrm>
        </p:spPr>
        <p:txBody>
          <a:bodyPr/>
          <a:lstStyle/>
          <a:p>
            <a:pPr eaLnBrk="1" hangingPunct="1">
              <a:lnSpc>
                <a:spcPct val="200000"/>
              </a:lnSpc>
            </a:pPr>
            <a:r>
              <a:rPr kumimoji="1" lang="zh-CN" altLang="en-US" sz="2800" dirty="0" smtClean="0">
                <a:sym typeface="Wingdings 2" panose="05020102010507070707" pitchFamily="18" charset="2"/>
              </a:rPr>
              <a:t>固定位置单个事例验证</a:t>
            </a:r>
            <a:endParaRPr kumimoji="1" lang="en-US" altLang="zh-CN" sz="2800" dirty="0" smtClean="0">
              <a:sym typeface="Wingdings 2" panose="05020102010507070707" pitchFamily="18" charset="2"/>
            </a:endParaRPr>
          </a:p>
          <a:p>
            <a:pPr eaLnBrk="1" hangingPunct="1">
              <a:lnSpc>
                <a:spcPct val="200000"/>
              </a:lnSpc>
            </a:pPr>
            <a:r>
              <a:rPr kumimoji="1" lang="zh-CN" altLang="en-US" sz="2800" dirty="0" smtClean="0">
                <a:sym typeface="Wingdings 2" panose="05020102010507070707" pitchFamily="18" charset="2"/>
              </a:rPr>
              <a:t>固定位置分辨率测试</a:t>
            </a:r>
            <a:endParaRPr kumimoji="1" lang="en-US" altLang="zh-CN" sz="2800" dirty="0" smtClean="0">
              <a:sym typeface="Wingdings 2" panose="05020102010507070707" pitchFamily="18" charset="2"/>
            </a:endParaRPr>
          </a:p>
          <a:p>
            <a:pPr eaLnBrk="1" hangingPunct="1">
              <a:lnSpc>
                <a:spcPct val="200000"/>
              </a:lnSpc>
            </a:pPr>
            <a:r>
              <a:rPr kumimoji="1" lang="zh-CN" altLang="en-US" sz="2800" dirty="0" smtClean="0">
                <a:sym typeface="Wingdings 2" panose="05020102010507070707" pitchFamily="18" charset="2"/>
              </a:rPr>
              <a:t>位置扫描测试</a:t>
            </a:r>
            <a:endParaRPr kumimoji="1" lang="en-US" altLang="zh-CN" sz="2800" dirty="0" smtClean="0">
              <a:sym typeface="Wingdings 2" panose="05020102010507070707" pitchFamily="18" charset="2"/>
            </a:endParaRPr>
          </a:p>
        </p:txBody>
      </p:sp>
      <p:sp>
        <p:nvSpPr>
          <p:cNvPr id="3" name="标题 2"/>
          <p:cNvSpPr>
            <a:spLocks noGrp="1"/>
          </p:cNvSpPr>
          <p:nvPr>
            <p:ph type="title"/>
          </p:nvPr>
        </p:nvSpPr>
        <p:spPr>
          <a:xfrm>
            <a:off x="176397" y="150035"/>
            <a:ext cx="8229600" cy="796925"/>
          </a:xfrm>
        </p:spPr>
        <p:txBody>
          <a:bodyPr/>
          <a:lstStyle/>
          <a:p>
            <a:pPr eaLnBrk="1" fontAlgn="auto" hangingPunct="1">
              <a:spcAft>
                <a:spcPts val="0"/>
              </a:spcAft>
              <a:defRPr/>
            </a:pPr>
            <a:r>
              <a:rPr lang="zh-CN" altLang="en-US" sz="4000" dirty="0">
                <a:solidFill>
                  <a:schemeClr val="tx1"/>
                </a:solidFill>
                <a:effectLst/>
              </a:rPr>
              <a:t>一</a:t>
            </a:r>
            <a:r>
              <a:rPr lang="zh-CN" altLang="en-US" sz="4000" dirty="0" smtClean="0">
                <a:solidFill>
                  <a:schemeClr val="tx1"/>
                </a:solidFill>
                <a:effectLst/>
              </a:rPr>
              <a:t>维感应编码</a:t>
            </a:r>
            <a:r>
              <a:rPr lang="en-US" altLang="zh-CN" sz="4000" dirty="0" smtClean="0">
                <a:solidFill>
                  <a:schemeClr val="tx1"/>
                </a:solidFill>
                <a:effectLst/>
              </a:rPr>
              <a:t>X</a:t>
            </a:r>
            <a:r>
              <a:rPr lang="zh-CN" altLang="en-US" sz="4000" dirty="0">
                <a:solidFill>
                  <a:schemeClr val="tx1"/>
                </a:solidFill>
                <a:effectLst/>
              </a:rPr>
              <a:t>射线验证测试</a:t>
            </a: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64</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750529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1759" y="-54309"/>
            <a:ext cx="8362950" cy="1143000"/>
          </a:xfrm>
        </p:spPr>
        <p:txBody>
          <a:bodyPr/>
          <a:lstStyle/>
          <a:p>
            <a:pPr>
              <a:defRPr/>
            </a:pPr>
            <a:r>
              <a:rPr lang="zh-CN" altLang="en-US" sz="4000" dirty="0" smtClean="0">
                <a:solidFill>
                  <a:schemeClr val="tx1"/>
                </a:solidFill>
                <a:effectLst/>
                <a:latin typeface="黑体" panose="02010609060101010101" pitchFamily="49" charset="-122"/>
              </a:rPr>
              <a:t>固定位置单个事例验证</a:t>
            </a:r>
            <a:endParaRPr lang="zh-CN" altLang="en-US" sz="4000" dirty="0">
              <a:solidFill>
                <a:schemeClr val="tx1"/>
              </a:solidFill>
              <a:effectLst/>
              <a:latin typeface="黑体" panose="02010609060101010101" pitchFamily="49" charset="-122"/>
            </a:endParaRPr>
          </a:p>
        </p:txBody>
      </p:sp>
      <p:sp>
        <p:nvSpPr>
          <p:cNvPr id="17" name="矩形 1"/>
          <p:cNvSpPr>
            <a:spLocks noChangeArrowheads="1"/>
          </p:cNvSpPr>
          <p:nvPr/>
        </p:nvSpPr>
        <p:spPr bwMode="auto">
          <a:xfrm>
            <a:off x="258134" y="1453515"/>
            <a:ext cx="489585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defRPr/>
            </a:pPr>
            <a:r>
              <a:rPr lang="zh-CN" altLang="en-US" sz="2400" dirty="0" smtClean="0">
                <a:latin typeface="Times New Roman" panose="02020603050405020304" pitchFamily="18" charset="0"/>
                <a:cs typeface="Times New Roman" panose="02020603050405020304" pitchFamily="18" charset="0"/>
              </a:rPr>
              <a:t>单个事例信号可正确解码</a:t>
            </a:r>
            <a:endParaRPr lang="en-US" altLang="zh-CN" sz="2400" dirty="0" smtClean="0">
              <a:latin typeface="Times New Roman" panose="02020603050405020304" pitchFamily="18" charset="0"/>
              <a:cs typeface="Times New Roman" panose="02020603050405020304" pitchFamily="18" charset="0"/>
            </a:endParaRPr>
          </a:p>
          <a:p>
            <a:pPr marL="0" indent="0" eaLnBrk="1" hangingPunct="1">
              <a:spcBef>
                <a:spcPts val="1200"/>
              </a:spcBef>
              <a:buClrTx/>
              <a:buSzTx/>
              <a:buNone/>
              <a:defRPr/>
            </a:pP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编码</a:t>
            </a:r>
            <a:r>
              <a:rPr lang="en-US" altLang="zh-CN" sz="2000" dirty="0" smtClean="0">
                <a:latin typeface="Times New Roman" panose="02020603050405020304" pitchFamily="18" charset="0"/>
                <a:ea typeface="Tahoma" panose="020B0604030504040204" pitchFamily="34" charset="0"/>
                <a:cs typeface="Times New Roman" panose="02020603050405020304" pitchFamily="18" charset="0"/>
              </a:rPr>
              <a:t>(2,4)-&gt;9-&gt;strip25 </a:t>
            </a:r>
          </a:p>
          <a:p>
            <a:pPr marL="0" indent="0" eaLnBrk="1" hangingPunct="1">
              <a:spcBef>
                <a:spcPct val="0"/>
              </a:spcBef>
              <a:buClrTx/>
              <a:buSzTx/>
              <a:buFont typeface="Wingdings 3" pitchFamily="18" charset="2"/>
              <a:buNone/>
              <a:defRPr/>
            </a:pPr>
            <a:endParaRPr lang="en-US" altLang="zh-CN" sz="2000" dirty="0">
              <a:latin typeface="Times New Roman" panose="02020603050405020304" pitchFamily="18" charset="0"/>
              <a:cs typeface="Times New Roman" panose="02020603050405020304" pitchFamily="18" charset="0"/>
            </a:endParaRPr>
          </a:p>
        </p:txBody>
      </p:sp>
      <p:sp>
        <p:nvSpPr>
          <p:cNvPr id="5" name="Rectangle 7"/>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grpSp>
        <p:nvGrpSpPr>
          <p:cNvPr id="7" name="组合 6"/>
          <p:cNvGrpSpPr/>
          <p:nvPr/>
        </p:nvGrpSpPr>
        <p:grpSpPr>
          <a:xfrm>
            <a:off x="590350" y="3057162"/>
            <a:ext cx="5187114" cy="3362960"/>
            <a:chOff x="240030" y="3919538"/>
            <a:chExt cx="4319270" cy="2800310"/>
          </a:xfrm>
        </p:grpSpPr>
        <p:pic>
          <p:nvPicPr>
            <p:cNvPr id="21511" name="Picture 5" descr="C:\Users\andy\Documents\Tencent Files\1623569289\Image\C2C\VM@{X8H16DP6BL%7S5HZE2N.jpg"/>
            <p:cNvPicPr>
              <a:picLocks noChangeAspect="1" noChangeArrowheads="1"/>
            </p:cNvPicPr>
            <p:nvPr/>
          </p:nvPicPr>
          <p:blipFill>
            <a:blip r:embed="rId4" cstate="print">
              <a:extLst>
                <a:ext uri="{28A0092B-C50C-407E-A947-70E740481C1C}">
                  <a14:useLocalDpi xmlns:a14="http://schemas.microsoft.com/office/drawing/2010/main" val="0"/>
                </a:ext>
              </a:extLst>
            </a:blip>
            <a:srcRect t="5461" r="7895"/>
            <a:stretch>
              <a:fillRect/>
            </a:stretch>
          </p:blipFill>
          <p:spPr bwMode="auto">
            <a:xfrm>
              <a:off x="284163" y="3919538"/>
              <a:ext cx="4275137"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矩形 6"/>
            <p:cNvSpPr>
              <a:spLocks noChangeArrowheads="1"/>
            </p:cNvSpPr>
            <p:nvPr/>
          </p:nvSpPr>
          <p:spPr bwMode="auto">
            <a:xfrm>
              <a:off x="2323906" y="6443623"/>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200" dirty="0">
                  <a:latin typeface="Times New Roman" pitchFamily="18" charset="0"/>
                  <a:ea typeface="宋体" pitchFamily="2" charset="-122"/>
                  <a:cs typeface="Times New Roman" pitchFamily="18" charset="0"/>
                </a:rPr>
                <a:t>CH</a:t>
              </a:r>
              <a:endParaRPr lang="en-US" altLang="en-US" sz="1400" dirty="0">
                <a:latin typeface="Arial" pitchFamily="34" charset="0"/>
                <a:ea typeface="宋体" pitchFamily="2" charset="-122"/>
                <a:cs typeface="Times New Roman" pitchFamily="18" charset="0"/>
              </a:endParaRPr>
            </a:p>
          </p:txBody>
        </p:sp>
        <p:sp>
          <p:nvSpPr>
            <p:cNvPr id="21515" name="矩形 15"/>
            <p:cNvSpPr>
              <a:spLocks noChangeArrowheads="1"/>
            </p:cNvSpPr>
            <p:nvPr/>
          </p:nvSpPr>
          <p:spPr bwMode="auto">
            <a:xfrm>
              <a:off x="240030" y="4941888"/>
              <a:ext cx="295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200" dirty="0">
                  <a:latin typeface="Times New Roman" pitchFamily="18" charset="0"/>
                  <a:ea typeface="宋体" pitchFamily="2" charset="-122"/>
                  <a:cs typeface="Times New Roman" pitchFamily="18" charset="0"/>
                </a:rPr>
                <a:t>Q</a:t>
              </a:r>
              <a:endParaRPr lang="en-US" altLang="en-US" sz="1400" dirty="0">
                <a:latin typeface="Arial" pitchFamily="34" charset="0"/>
                <a:ea typeface="宋体" pitchFamily="2" charset="-122"/>
                <a:cs typeface="Times New Roman" pitchFamily="18" charset="0"/>
              </a:endParaRPr>
            </a:p>
          </p:txBody>
        </p:sp>
      </p:grpSp>
      <p:sp>
        <p:nvSpPr>
          <p:cNvPr id="2"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矩形 7"/>
          <p:cNvSpPr/>
          <p:nvPr/>
        </p:nvSpPr>
        <p:spPr>
          <a:xfrm>
            <a:off x="6075753" y="4269952"/>
            <a:ext cx="1544012" cy="923330"/>
          </a:xfrm>
          <a:prstGeom prst="rect">
            <a:avLst/>
          </a:prstGeom>
        </p:spPr>
        <p:txBody>
          <a:bodyPr wrap="none">
            <a:spAutoFit/>
          </a:bodyPr>
          <a:lstStyle/>
          <a:p>
            <a:pPr eaLnBrk="1" hangingPunct="1">
              <a:defRPr/>
            </a:pP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组</a:t>
            </a:r>
            <a:r>
              <a:rPr lang="en-US" altLang="zh-CN" dirty="0">
                <a:latin typeface="Times New Roman" panose="02020603050405020304" pitchFamily="18" charset="0"/>
                <a:cs typeface="Times New Roman" panose="02020603050405020304" pitchFamily="18" charset="0"/>
              </a:rPr>
              <a:t>ch1-ch5, </a:t>
            </a:r>
            <a:endParaRPr lang="en-US" altLang="zh-CN" dirty="0" smtClean="0">
              <a:latin typeface="Times New Roman" panose="02020603050405020304" pitchFamily="18" charset="0"/>
              <a:cs typeface="Times New Roman" panose="02020603050405020304" pitchFamily="18" charset="0"/>
            </a:endParaRPr>
          </a:p>
          <a:p>
            <a:pPr eaLnBrk="1" hangingPunct="1">
              <a:defRPr/>
            </a:pPr>
            <a:r>
              <a:rPr lang="en-US" altLang="zh-CN" dirty="0" smtClean="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组</a:t>
            </a:r>
            <a:r>
              <a:rPr lang="en-US" altLang="zh-CN" dirty="0">
                <a:latin typeface="Times New Roman" panose="02020603050405020304" pitchFamily="18" charset="0"/>
                <a:cs typeface="Times New Roman" panose="02020603050405020304" pitchFamily="18" charset="0"/>
              </a:rPr>
              <a:t>ch6-ch10, </a:t>
            </a:r>
            <a:endParaRPr lang="en-US" altLang="zh-CN" dirty="0" smtClean="0">
              <a:latin typeface="Times New Roman" panose="02020603050405020304" pitchFamily="18" charset="0"/>
              <a:cs typeface="Times New Roman" panose="02020603050405020304" pitchFamily="18" charset="0"/>
            </a:endParaRPr>
          </a:p>
          <a:p>
            <a:pPr eaLnBrk="1" hangingPunct="1">
              <a:defRPr/>
            </a:pPr>
            <a:r>
              <a:rPr lang="en-US" altLang="zh-CN" dirty="0" smtClean="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组</a:t>
            </a:r>
            <a:r>
              <a:rPr lang="en-US" altLang="zh-CN" dirty="0">
                <a:latin typeface="Times New Roman" panose="02020603050405020304" pitchFamily="18" charset="0"/>
                <a:cs typeface="Times New Roman" panose="02020603050405020304" pitchFamily="18" charset="0"/>
              </a:rPr>
              <a:t>ch11-ch15</a:t>
            </a:r>
          </a:p>
        </p:txBody>
      </p:sp>
      <p:sp>
        <p:nvSpPr>
          <p:cNvPr id="18" name="Rectangle 3"/>
          <p:cNvSpPr>
            <a:spLocks noChangeArrowheads="1"/>
          </p:cNvSpPr>
          <p:nvPr/>
        </p:nvSpPr>
        <p:spPr bwMode="auto">
          <a:xfrm>
            <a:off x="1815352" y="6228488"/>
            <a:ext cx="274947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228600" algn="ctr"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mn-ea"/>
                <a:ea typeface="+mn-ea"/>
                <a:cs typeface="Times New Roman" panose="02020603050405020304" pitchFamily="18" charset="0"/>
              </a:rPr>
              <a:t>某</a:t>
            </a:r>
            <a:r>
              <a:rPr lang="zh-CN" altLang="en-US" sz="1400" dirty="0" smtClean="0">
                <a:latin typeface="+mn-ea"/>
                <a:ea typeface="+mn-ea"/>
                <a:cs typeface="Times New Roman" panose="02020603050405020304" pitchFamily="18" charset="0"/>
              </a:rPr>
              <a:t>单</a:t>
            </a:r>
            <a:r>
              <a:rPr lang="zh-CN" altLang="en-US" sz="1400" dirty="0">
                <a:latin typeface="+mn-ea"/>
                <a:ea typeface="+mn-ea"/>
                <a:cs typeface="Times New Roman" panose="02020603050405020304" pitchFamily="18" charset="0"/>
              </a:rPr>
              <a:t>个</a:t>
            </a:r>
            <a:r>
              <a:rPr kumimoji="0" lang="zh-CN" altLang="en-US" sz="1400" i="0" u="none" strike="noStrike" cap="none" normalizeH="0" baseline="0" dirty="0" smtClean="0">
                <a:ln>
                  <a:noFill/>
                </a:ln>
                <a:solidFill>
                  <a:schemeClr val="tx1"/>
                </a:solidFill>
                <a:effectLst/>
                <a:latin typeface="+mn-ea"/>
                <a:ea typeface="+mn-ea"/>
                <a:cs typeface="Times New Roman" panose="02020603050405020304" pitchFamily="18" charset="0"/>
              </a:rPr>
              <a:t>事例各通道信号分布图</a:t>
            </a:r>
          </a:p>
        </p:txBody>
      </p:sp>
      <p:sp>
        <p:nvSpPr>
          <p:cNvPr id="15"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65</a:t>
            </a:fld>
            <a:endParaRPr lang="zh-CN" altLang="en-US" sz="1000" smtClean="0">
              <a:ea typeface="宋体" panose="02010600030101010101" pitchFamily="2" charset="-122"/>
            </a:endParaRPr>
          </a:p>
        </p:txBody>
      </p:sp>
      <p:sp>
        <p:nvSpPr>
          <p:cNvPr id="16"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graphicFrame>
        <p:nvGraphicFramePr>
          <p:cNvPr id="19" name="对象 18"/>
          <p:cNvGraphicFramePr>
            <a:graphicFrameLocks noChangeAspect="1"/>
          </p:cNvGraphicFramePr>
          <p:nvPr>
            <p:extLst>
              <p:ext uri="{D42A27DB-BD31-4B8C-83A1-F6EECF244321}">
                <p14:modId xmlns:p14="http://schemas.microsoft.com/office/powerpoint/2010/main" val="1668844480"/>
              </p:ext>
            </p:extLst>
          </p:nvPr>
        </p:nvGraphicFramePr>
        <p:xfrm>
          <a:off x="4965402" y="1094084"/>
          <a:ext cx="4221234" cy="2162620"/>
        </p:xfrm>
        <a:graphic>
          <a:graphicData uri="http://schemas.openxmlformats.org/presentationml/2006/ole">
            <mc:AlternateContent xmlns:mc="http://schemas.openxmlformats.org/markup-compatibility/2006">
              <mc:Choice xmlns:v="urn:schemas-microsoft-com:vml" Requires="v">
                <p:oleObj spid="_x0000_s38021" name="Visio" r:id="rId5" imgW="3465067" imgH="1774925" progId="Visio.Drawing.11">
                  <p:embed/>
                </p:oleObj>
              </mc:Choice>
              <mc:Fallback>
                <p:oleObj name="Visio" r:id="rId5" imgW="3465067" imgH="177492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402" y="1094084"/>
                        <a:ext cx="4221234" cy="216262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419482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F:\2014\毕业论文\参考资料\viso图\2sigma-93-2.tiff"/>
          <p:cNvPicPr/>
          <p:nvPr/>
        </p:nvPicPr>
        <p:blipFill rotWithShape="1">
          <a:blip r:embed="rId3" cstate="print">
            <a:extLst>
              <a:ext uri="{28A0092B-C50C-407E-A947-70E740481C1C}">
                <a14:useLocalDpi xmlns:a14="http://schemas.microsoft.com/office/drawing/2010/main" val="0"/>
              </a:ext>
            </a:extLst>
          </a:blip>
          <a:srcRect t="7218" r="5521"/>
          <a:stretch/>
        </p:blipFill>
        <p:spPr bwMode="auto">
          <a:xfrm>
            <a:off x="157480" y="3655659"/>
            <a:ext cx="4319905" cy="2886075"/>
          </a:xfrm>
          <a:prstGeom prst="rect">
            <a:avLst/>
          </a:prstGeom>
          <a:noFill/>
          <a:ln>
            <a:noFill/>
          </a:ln>
          <a:extLst>
            <a:ext uri="{53640926-AAD7-44D8-BBD7-CCE9431645EC}">
              <a14:shadowObscured xmlns:a14="http://schemas.microsoft.com/office/drawing/2010/main"/>
            </a:ext>
          </a:extLst>
        </p:spPr>
      </p:pic>
      <p:pic>
        <p:nvPicPr>
          <p:cNvPr id="16" name="图片 15" descr="F:\2014\毕业论文\参考资料\viso图\3sigma-73.tiff"/>
          <p:cNvPicPr/>
          <p:nvPr/>
        </p:nvPicPr>
        <p:blipFill rotWithShape="1">
          <a:blip r:embed="rId4" cstate="print">
            <a:extLst>
              <a:ext uri="{28A0092B-C50C-407E-A947-70E740481C1C}">
                <a14:useLocalDpi xmlns:a14="http://schemas.microsoft.com/office/drawing/2010/main" val="0"/>
              </a:ext>
            </a:extLst>
          </a:blip>
          <a:srcRect t="6157" r="4798"/>
          <a:stretch/>
        </p:blipFill>
        <p:spPr bwMode="auto">
          <a:xfrm>
            <a:off x="4417377" y="3625179"/>
            <a:ext cx="4319905" cy="2896870"/>
          </a:xfrm>
          <a:prstGeom prst="rect">
            <a:avLst/>
          </a:prstGeom>
          <a:noFill/>
          <a:ln>
            <a:noFill/>
          </a:ln>
          <a:extLst>
            <a:ext uri="{53640926-AAD7-44D8-BBD7-CCE9431645EC}">
              <a14:shadowObscured xmlns:a14="http://schemas.microsoft.com/office/drawing/2010/main"/>
            </a:ext>
          </a:extLst>
        </p:spPr>
      </p:pic>
      <p:sp>
        <p:nvSpPr>
          <p:cNvPr id="3" name="标题 2"/>
          <p:cNvSpPr>
            <a:spLocks noGrp="1"/>
          </p:cNvSpPr>
          <p:nvPr>
            <p:ph type="title"/>
          </p:nvPr>
        </p:nvSpPr>
        <p:spPr>
          <a:xfrm>
            <a:off x="156016" y="-43676"/>
            <a:ext cx="8362950" cy="1143000"/>
          </a:xfrm>
        </p:spPr>
        <p:txBody>
          <a:bodyPr/>
          <a:lstStyle/>
          <a:p>
            <a:pPr>
              <a:defRPr/>
            </a:pPr>
            <a:r>
              <a:rPr lang="zh-CN" altLang="en-US" sz="4000" dirty="0" smtClean="0">
                <a:solidFill>
                  <a:schemeClr val="tx1"/>
                </a:solidFill>
                <a:effectLst/>
                <a:latin typeface="黑体" panose="02010609060101010101" pitchFamily="49" charset="-122"/>
              </a:rPr>
              <a:t>固定位置分辨率测试</a:t>
            </a:r>
            <a:endParaRPr lang="zh-CN" altLang="en-US" sz="4000" dirty="0">
              <a:solidFill>
                <a:schemeClr val="tx1"/>
              </a:solidFill>
              <a:effectLst/>
              <a:latin typeface="黑体" panose="02010609060101010101" pitchFamily="49" charset="-122"/>
            </a:endParaRPr>
          </a:p>
        </p:txBody>
      </p:sp>
      <p:sp>
        <p:nvSpPr>
          <p:cNvPr id="17" name="矩形 1"/>
          <p:cNvSpPr>
            <a:spLocks noChangeArrowheads="1"/>
          </p:cNvSpPr>
          <p:nvPr/>
        </p:nvSpPr>
        <p:spPr bwMode="auto">
          <a:xfrm>
            <a:off x="177800" y="1176338"/>
            <a:ext cx="8285480" cy="291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defRPr/>
            </a:pPr>
            <a:r>
              <a:rPr lang="en-US" altLang="zh-CN" sz="2000" dirty="0" smtClean="0">
                <a:latin typeface="Times New Roman" panose="02020603050405020304" pitchFamily="18" charset="0"/>
                <a:cs typeface="Times New Roman" panose="02020603050405020304" pitchFamily="18" charset="0"/>
              </a:rPr>
              <a:t>X-ray</a:t>
            </a:r>
            <a:r>
              <a:rPr lang="zh-CN" altLang="en-US" sz="2000" dirty="0" smtClean="0">
                <a:latin typeface="Times New Roman" panose="02020603050405020304" pitchFamily="18" charset="0"/>
                <a:cs typeface="Times New Roman" panose="02020603050405020304" pitchFamily="18" charset="0"/>
              </a:rPr>
              <a:t>通过狭缝入射固定位置，大量事例统计。</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u"/>
              <a:defRPr/>
            </a:pP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u"/>
              <a:defRPr/>
            </a:pPr>
            <a:r>
              <a:rPr lang="zh-CN" altLang="en-US" sz="2000" dirty="0" smtClean="0">
                <a:latin typeface="Times New Roman" panose="02020603050405020304" pitchFamily="18" charset="0"/>
                <a:cs typeface="Times New Roman" panose="02020603050405020304" pitchFamily="18" charset="0"/>
              </a:rPr>
              <a:t>扣除本底噪声，高斯拟合位置</a:t>
            </a:r>
            <a:endParaRPr lang="en-US" altLang="zh-CN" sz="2000" dirty="0" smtClean="0">
              <a:latin typeface="Times New Roman" panose="02020603050405020304" pitchFamily="18" charset="0"/>
              <a:cs typeface="Times New Roman" panose="02020603050405020304" pitchFamily="18" charset="0"/>
            </a:endParaRPr>
          </a:p>
          <a:p>
            <a:pPr marL="0" indent="0" eaLnBrk="1" hangingPunct="1">
              <a:spcBef>
                <a:spcPct val="0"/>
              </a:spcBef>
              <a:buClrTx/>
              <a:buSzTx/>
              <a:buFont typeface="Wingdings 3" pitchFamily="18" charset="2"/>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- 3</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sigma</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时，解码率</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73%</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，位置分辨率</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0.34strip</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None/>
              <a:defRPr/>
            </a:pPr>
            <a:r>
              <a:rPr lang="en-US"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- 2</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sigma</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时，解码率</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94.2%</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，位置分辨率</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0.39strip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Font typeface="Wingdings 3" pitchFamily="18" charset="2"/>
              <a:buNone/>
              <a:defRPr/>
            </a:pPr>
            <a:endParaRPr lang="en-US" altLang="zh-CN" sz="1000" dirty="0" smtClean="0"/>
          </a:p>
          <a:p>
            <a:pPr marL="0" indent="0" eaLnBrk="1" hangingPunct="1">
              <a:spcBef>
                <a:spcPct val="0"/>
              </a:spcBef>
              <a:buClrTx/>
              <a:buSzTx/>
              <a:buFont typeface="Wingdings 3" pitchFamily="18" charset="2"/>
              <a:buNone/>
              <a:defRPr/>
            </a:pPr>
            <a:endParaRPr lang="en-US" altLang="zh-CN" sz="1000" dirty="0" smtClean="0"/>
          </a:p>
          <a:p>
            <a:pPr>
              <a:buClrTx/>
              <a:buFont typeface="Wingdings" panose="05000000000000000000" pitchFamily="2" charset="2"/>
              <a:buChar char="q"/>
            </a:pPr>
            <a:r>
              <a:rPr lang="zh-CN" altLang="en-US" sz="2000" dirty="0" smtClean="0"/>
              <a:t>小幅度有效信号被扣除，需要更低噪声电子学。</a:t>
            </a:r>
            <a:endParaRPr lang="en-US" sz="2000" dirty="0" smtClean="0"/>
          </a:p>
          <a:p>
            <a:pPr marL="0" indent="0" eaLnBrk="1" hangingPunct="1">
              <a:spcBef>
                <a:spcPct val="0"/>
              </a:spcBef>
              <a:buClrTx/>
              <a:buSzTx/>
              <a:buFont typeface="Wingdings 3" pitchFamily="18" charset="2"/>
              <a:buNone/>
              <a:defRPr/>
            </a:pPr>
            <a:endParaRPr lang="en-US" sz="2000" dirty="0">
              <a:latin typeface="Times New Roman" panose="02020603050405020304" pitchFamily="18" charset="0"/>
              <a:cs typeface="Times New Roman" panose="02020603050405020304" pitchFamily="18" charset="0"/>
            </a:endParaRPr>
          </a:p>
          <a:p>
            <a:pPr marL="0" indent="0" eaLnBrk="1" hangingPunct="1">
              <a:spcBef>
                <a:spcPct val="0"/>
              </a:spcBef>
              <a:buClrTx/>
              <a:buSzTx/>
              <a:buFont typeface="Wingdings 3" pitchFamily="18" charset="2"/>
              <a:buNone/>
              <a:defRPr/>
            </a:pPr>
            <a:endParaRPr lang="en-US" altLang="zh-CN" sz="2000" dirty="0">
              <a:latin typeface="Times New Roman" panose="02020603050405020304" pitchFamily="18" charset="0"/>
              <a:cs typeface="Times New Roman" panose="02020603050405020304" pitchFamily="18" charset="0"/>
            </a:endParaRPr>
          </a:p>
        </p:txBody>
      </p:sp>
      <p:sp>
        <p:nvSpPr>
          <p:cNvPr id="5" name="Rectangle 7"/>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sp>
        <p:nvSpPr>
          <p:cNvPr id="23566" name="矩形 22"/>
          <p:cNvSpPr>
            <a:spLocks noChangeArrowheads="1"/>
          </p:cNvSpPr>
          <p:nvPr/>
        </p:nvSpPr>
        <p:spPr bwMode="auto">
          <a:xfrm>
            <a:off x="684213" y="4122226"/>
            <a:ext cx="1050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600" dirty="0">
                <a:latin typeface="Arial" pitchFamily="34" charset="0"/>
                <a:ea typeface="宋体" pitchFamily="2" charset="-122"/>
              </a:rPr>
              <a:t>- 2</a:t>
            </a:r>
            <a:r>
              <a:rPr lang="zh-CN" altLang="en-US" sz="1600" dirty="0">
                <a:latin typeface="Arial" pitchFamily="34" charset="0"/>
                <a:ea typeface="宋体" pitchFamily="2" charset="-122"/>
              </a:rPr>
              <a:t>*</a:t>
            </a:r>
            <a:r>
              <a:rPr lang="en-US" altLang="zh-CN" sz="1600" dirty="0">
                <a:latin typeface="Arial" pitchFamily="34" charset="0"/>
                <a:ea typeface="宋体" pitchFamily="2" charset="-122"/>
              </a:rPr>
              <a:t>sigma</a:t>
            </a:r>
            <a:endParaRPr lang="en-US" altLang="en-US" sz="1600" dirty="0">
              <a:latin typeface="Arial" pitchFamily="34" charset="0"/>
              <a:ea typeface="宋体" pitchFamily="2" charset="-122"/>
            </a:endParaRPr>
          </a:p>
        </p:txBody>
      </p:sp>
      <p:sp>
        <p:nvSpPr>
          <p:cNvPr id="23567" name="矩形 23"/>
          <p:cNvSpPr>
            <a:spLocks noChangeArrowheads="1"/>
          </p:cNvSpPr>
          <p:nvPr/>
        </p:nvSpPr>
        <p:spPr bwMode="auto">
          <a:xfrm>
            <a:off x="5292725" y="4122226"/>
            <a:ext cx="1050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600">
                <a:latin typeface="Arial" pitchFamily="34" charset="0"/>
                <a:ea typeface="宋体" pitchFamily="2" charset="-122"/>
              </a:rPr>
              <a:t>- 3</a:t>
            </a:r>
            <a:r>
              <a:rPr lang="zh-CN" altLang="en-US" sz="1600">
                <a:latin typeface="Arial" pitchFamily="34" charset="0"/>
                <a:ea typeface="宋体" pitchFamily="2" charset="-122"/>
              </a:rPr>
              <a:t>*</a:t>
            </a:r>
            <a:r>
              <a:rPr lang="en-US" altLang="zh-CN" sz="1600">
                <a:latin typeface="Arial" pitchFamily="34" charset="0"/>
                <a:ea typeface="宋体" pitchFamily="2" charset="-122"/>
              </a:rPr>
              <a:t>sigma</a:t>
            </a:r>
            <a:endParaRPr lang="en-US" altLang="en-US" sz="1600">
              <a:latin typeface="Arial" pitchFamily="34" charset="0"/>
              <a:ea typeface="宋体" pitchFamily="2" charset="-122"/>
            </a:endParaRPr>
          </a:p>
        </p:txBody>
      </p:sp>
      <p:sp>
        <p:nvSpPr>
          <p:cNvPr id="11"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66</a:t>
            </a:fld>
            <a:endParaRPr lang="zh-CN" altLang="en-US" sz="1000" smtClean="0">
              <a:ea typeface="宋体" panose="02010600030101010101" pitchFamily="2" charset="-122"/>
            </a:endParaRPr>
          </a:p>
        </p:txBody>
      </p:sp>
      <p:sp>
        <p:nvSpPr>
          <p:cNvPr id="12"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368163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0500" y="-33516"/>
            <a:ext cx="8362950" cy="1143000"/>
          </a:xfrm>
        </p:spPr>
        <p:txBody>
          <a:bodyPr/>
          <a:lstStyle/>
          <a:p>
            <a:pPr>
              <a:defRPr/>
            </a:pPr>
            <a:r>
              <a:rPr lang="zh-CN" altLang="en-US" sz="4000" dirty="0" smtClean="0">
                <a:solidFill>
                  <a:schemeClr val="tx1"/>
                </a:solidFill>
                <a:effectLst/>
                <a:latin typeface="黑体" panose="02010609060101010101" pitchFamily="49" charset="-122"/>
              </a:rPr>
              <a:t>电荷重心法</a:t>
            </a:r>
            <a:endParaRPr lang="zh-CN" altLang="en-US" sz="4000" dirty="0">
              <a:solidFill>
                <a:schemeClr val="tx1"/>
              </a:solidFill>
              <a:effectLst/>
              <a:latin typeface="黑体" panose="02010609060101010101" pitchFamily="49" charset="-122"/>
            </a:endParaRPr>
          </a:p>
        </p:txBody>
      </p:sp>
      <p:sp>
        <p:nvSpPr>
          <p:cNvPr id="17" name="矩形 1"/>
          <p:cNvSpPr>
            <a:spLocks noChangeArrowheads="1"/>
          </p:cNvSpPr>
          <p:nvPr/>
        </p:nvSpPr>
        <p:spPr bwMode="auto">
          <a:xfrm>
            <a:off x="177800" y="1176338"/>
            <a:ext cx="82854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defRPr/>
            </a:pPr>
            <a:r>
              <a:rPr lang="zh-CN" altLang="en-US" sz="2400" dirty="0" smtClean="0">
                <a:latin typeface="Times New Roman" panose="02020603050405020304" pitchFamily="18" charset="0"/>
                <a:cs typeface="Times New Roman" panose="02020603050405020304" pitchFamily="18" charset="0"/>
              </a:rPr>
              <a:t>电荷重心法结果更好</a:t>
            </a:r>
            <a:endParaRPr lang="en-US" sz="2400" dirty="0">
              <a:latin typeface="Times New Roman" panose="02020603050405020304" pitchFamily="18" charset="0"/>
              <a:cs typeface="Times New Roman" panose="02020603050405020304" pitchFamily="18" charset="0"/>
            </a:endParaRPr>
          </a:p>
          <a:p>
            <a:pPr marL="0" indent="0" eaLnBrk="1" hangingPunct="1">
              <a:spcBef>
                <a:spcPct val="0"/>
              </a:spcBef>
              <a:buClrTx/>
              <a:buSzTx/>
              <a:buFont typeface="Wingdings 3" pitchFamily="18" charset="2"/>
              <a:buNone/>
              <a:defRPr/>
            </a:pPr>
            <a:endParaRPr lang="en-US" altLang="zh-CN" sz="2000" dirty="0">
              <a:latin typeface="Times New Roman" panose="02020603050405020304" pitchFamily="18" charset="0"/>
              <a:cs typeface="Times New Roman" panose="02020603050405020304" pitchFamily="18" charset="0"/>
            </a:endParaRPr>
          </a:p>
        </p:txBody>
      </p:sp>
      <p:sp>
        <p:nvSpPr>
          <p:cNvPr id="5" name="Rectangle 7"/>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sp>
        <p:nvSpPr>
          <p:cNvPr id="23567" name="矩形 23"/>
          <p:cNvSpPr>
            <a:spLocks noChangeArrowheads="1"/>
          </p:cNvSpPr>
          <p:nvPr/>
        </p:nvSpPr>
        <p:spPr bwMode="auto">
          <a:xfrm>
            <a:off x="1861083" y="2124507"/>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dirty="0" smtClean="0">
                <a:latin typeface="黑体" panose="02010609060101010101" pitchFamily="49" charset="-122"/>
              </a:rPr>
              <a:t>电荷重心法</a:t>
            </a:r>
            <a:endParaRPr lang="en-US" altLang="en-US" sz="1800" dirty="0">
              <a:latin typeface="黑体" panose="02010609060101010101" pitchFamily="49" charset="-122"/>
            </a:endParaRPr>
          </a:p>
        </p:txBody>
      </p:sp>
      <p:sp>
        <p:nvSpPr>
          <p:cNvPr id="11"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67</a:t>
            </a:fld>
            <a:endParaRPr lang="zh-CN" altLang="en-US" sz="1000" smtClean="0">
              <a:ea typeface="宋体" panose="02010600030101010101" pitchFamily="2" charset="-122"/>
            </a:endParaRPr>
          </a:p>
        </p:txBody>
      </p:sp>
      <p:sp>
        <p:nvSpPr>
          <p:cNvPr id="12"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pic>
        <p:nvPicPr>
          <p:cNvPr id="143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450348"/>
            <a:ext cx="4362362" cy="2985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63"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416"/>
          <a:stretch/>
        </p:blipFill>
        <p:spPr bwMode="auto">
          <a:xfrm>
            <a:off x="178827" y="2462644"/>
            <a:ext cx="4415438" cy="301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23"/>
          <p:cNvSpPr>
            <a:spLocks noChangeArrowheads="1"/>
          </p:cNvSpPr>
          <p:nvPr/>
        </p:nvSpPr>
        <p:spPr bwMode="auto">
          <a:xfrm>
            <a:off x="6475755" y="2108901"/>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dirty="0" smtClean="0">
                <a:latin typeface="黑体" panose="02010609060101010101" pitchFamily="49" charset="-122"/>
              </a:rPr>
              <a:t>最大值法</a:t>
            </a:r>
            <a:endParaRPr lang="en-US" altLang="en-US" sz="1800" dirty="0">
              <a:latin typeface="黑体" panose="02010609060101010101" pitchFamily="49" charset="-122"/>
            </a:endParaRPr>
          </a:p>
        </p:txBody>
      </p:sp>
    </p:spTree>
    <p:extLst>
      <p:ext uri="{BB962C8B-B14F-4D97-AF65-F5344CB8AC3E}">
        <p14:creationId xmlns:p14="http://schemas.microsoft.com/office/powerpoint/2010/main" val="18045843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3596" y="-22894"/>
            <a:ext cx="8362950" cy="1143000"/>
          </a:xfrm>
        </p:spPr>
        <p:txBody>
          <a:bodyPr/>
          <a:lstStyle/>
          <a:p>
            <a:pPr>
              <a:defRPr/>
            </a:pPr>
            <a:r>
              <a:rPr lang="zh-CN" altLang="en-US" sz="4000" dirty="0" smtClean="0">
                <a:solidFill>
                  <a:schemeClr val="tx1"/>
                </a:solidFill>
                <a:effectLst/>
                <a:latin typeface="黑体" panose="02010609060101010101" pitchFamily="49" charset="-122"/>
              </a:rPr>
              <a:t>位置扫描测试</a:t>
            </a:r>
            <a:endParaRPr lang="zh-CN" altLang="en-US" sz="4000" dirty="0">
              <a:solidFill>
                <a:schemeClr val="tx1"/>
              </a:solidFill>
              <a:effectLst/>
              <a:latin typeface="黑体" panose="02010609060101010101" pitchFamily="49" charset="-122"/>
            </a:endParaRPr>
          </a:p>
        </p:txBody>
      </p:sp>
      <p:sp>
        <p:nvSpPr>
          <p:cNvPr id="17" name="矩形 1"/>
          <p:cNvSpPr>
            <a:spLocks noChangeArrowheads="1"/>
          </p:cNvSpPr>
          <p:nvPr/>
        </p:nvSpPr>
        <p:spPr bwMode="auto">
          <a:xfrm>
            <a:off x="241598" y="1177290"/>
            <a:ext cx="858012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defRPr/>
            </a:pPr>
            <a:r>
              <a:rPr lang="en-US" sz="2000" dirty="0">
                <a:latin typeface="Times New Roman" panose="02020603050405020304" pitchFamily="18" charset="0"/>
                <a:cs typeface="Times New Roman" panose="02020603050405020304" pitchFamily="18" charset="0"/>
              </a:rPr>
              <a:t>100 </a:t>
            </a:r>
            <a:r>
              <a:rPr lang="en-US" sz="2000" dirty="0" err="1">
                <a:latin typeface="Times New Roman" panose="02020603050405020304" pitchFamily="18" charset="0"/>
                <a:cs typeface="Times New Roman" panose="02020603050405020304" pitchFamily="18" charset="0"/>
              </a:rPr>
              <a:t>μm</a:t>
            </a:r>
            <a:r>
              <a:rPr lang="zh-CN" altLang="en-US" sz="2000" dirty="0">
                <a:latin typeface="Times New Roman" panose="02020603050405020304" pitchFamily="18" charset="0"/>
                <a:cs typeface="Times New Roman" panose="02020603050405020304" pitchFamily="18" charset="0"/>
              </a:rPr>
              <a:t>狭缝</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0.5mm</a:t>
            </a:r>
            <a:r>
              <a:rPr lang="zh-CN" altLang="en-US" sz="2000" dirty="0" smtClean="0">
                <a:latin typeface="Times New Roman" panose="02020603050405020304" pitchFamily="18" charset="0"/>
                <a:cs typeface="Times New Roman" panose="02020603050405020304" pitchFamily="18" charset="0"/>
              </a:rPr>
              <a:t>步长，扫描范围</a:t>
            </a:r>
            <a:r>
              <a:rPr lang="en-US" altLang="zh-CN" sz="2000" dirty="0" smtClean="0">
                <a:latin typeface="Times New Roman" panose="02020603050405020304" pitchFamily="18" charset="0"/>
                <a:cs typeface="Times New Roman" panose="02020603050405020304" pitchFamily="18" charset="0"/>
              </a:rPr>
              <a:t>20mm</a:t>
            </a:r>
          </a:p>
          <a:p>
            <a:pPr marL="0" indent="0" eaLnBrk="1" hangingPunct="1">
              <a:spcBef>
                <a:spcPct val="0"/>
              </a:spcBef>
              <a:buClrTx/>
              <a:buSzTx/>
              <a:buFont typeface="Wingdings 3" pitchFamily="18" charset="2"/>
              <a:buNone/>
              <a:defRPr/>
            </a:pPr>
            <a:endParaRPr lang="en-US" altLang="zh-CN" sz="2000" dirty="0" smtClean="0"/>
          </a:p>
          <a:p>
            <a:pPr eaLnBrk="1" hangingPunct="1">
              <a:spcBef>
                <a:spcPct val="0"/>
              </a:spcBef>
              <a:buClrTx/>
              <a:buSzTx/>
              <a:buFont typeface="Wingdings" pitchFamily="2" charset="2"/>
              <a:buChar char="u"/>
              <a:defRPr/>
            </a:pPr>
            <a:r>
              <a:rPr lang="zh-CN" altLang="en-US" sz="2400" dirty="0" smtClean="0"/>
              <a:t>结果</a:t>
            </a:r>
            <a:endParaRPr lang="en-US" altLang="zh-CN" sz="2400" dirty="0" smtClean="0"/>
          </a:p>
          <a:p>
            <a:pPr marL="0" indent="0" eaLnBrk="1" hangingPunct="1">
              <a:spcBef>
                <a:spcPct val="0"/>
              </a:spcBef>
              <a:buClrTx/>
              <a:buSzTx/>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线性较好，斜率</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约</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0.496mm</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，非常接近步长</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0.5mm</a:t>
            </a:r>
          </a:p>
          <a:p>
            <a:pPr marL="0" indent="0" eaLnBrk="1" hangingPunct="1">
              <a:spcBef>
                <a:spcPct val="0"/>
              </a:spcBef>
              <a:buClrTx/>
              <a:buSzTx/>
              <a:buFont typeface="Wingdings 3" pitchFamily="18" charset="2"/>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最大分辨率</a:t>
            </a:r>
            <a:r>
              <a:rPr lang="en-US" altLang="zh-CN" sz="2000" dirty="0" err="1" smtClean="0">
                <a:latin typeface="Times New Roman" panose="02020603050405020304" pitchFamily="18" charset="0"/>
                <a:ea typeface="宋体" panose="02010600030101010101" pitchFamily="2" charset="-122"/>
                <a:cs typeface="Times New Roman" panose="02020603050405020304" pitchFamily="18" charset="0"/>
              </a:rPr>
              <a:t>rms</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小于</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0.85strip</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，即</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0.9mm</a:t>
            </a:r>
          </a:p>
          <a:p>
            <a:pPr marL="0" indent="0" eaLnBrk="1" hangingPunct="1">
              <a:spcBef>
                <a:spcPct val="0"/>
              </a:spcBef>
              <a:buClrTx/>
              <a:buSzTx/>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strip26</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附近</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有较大</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不确定度，</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可能</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与系统</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噪声变化</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和机械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拉力有关</a:t>
            </a:r>
            <a:endParaRPr 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Font typeface="Wingdings 3" pitchFamily="18" charset="2"/>
              <a:buNone/>
              <a:defRPr/>
            </a:pPr>
            <a:endParaRPr lang="en-US" altLang="zh-CN" sz="2000" dirty="0">
              <a:latin typeface="Times New Roman" panose="02020603050405020304" pitchFamily="18" charset="0"/>
              <a:cs typeface="Times New Roman" panose="02020603050405020304" pitchFamily="18" charset="0"/>
            </a:endParaRPr>
          </a:p>
        </p:txBody>
      </p:sp>
      <p:sp>
        <p:nvSpPr>
          <p:cNvPr id="5" name="Rectangle 7"/>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pic>
        <p:nvPicPr>
          <p:cNvPr id="12" name="图片 11" descr="F:\2014\毕业论文\参考资料\viso图\mean.png"/>
          <p:cNvPicPr/>
          <p:nvPr/>
        </p:nvPicPr>
        <p:blipFill rotWithShape="1">
          <a:blip r:embed="rId3">
            <a:extLst>
              <a:ext uri="{28A0092B-C50C-407E-A947-70E740481C1C}">
                <a14:useLocalDpi xmlns:a14="http://schemas.microsoft.com/office/drawing/2010/main" val="0"/>
              </a:ext>
            </a:extLst>
          </a:blip>
          <a:srcRect t="5555" r="4295"/>
          <a:stretch/>
        </p:blipFill>
        <p:spPr bwMode="auto">
          <a:xfrm>
            <a:off x="323532" y="3401060"/>
            <a:ext cx="4319905" cy="2900680"/>
          </a:xfrm>
          <a:prstGeom prst="rect">
            <a:avLst/>
          </a:prstGeom>
          <a:noFill/>
          <a:ln>
            <a:noFill/>
          </a:ln>
          <a:extLst>
            <a:ext uri="{53640926-AAD7-44D8-BBD7-CCE9431645EC}">
              <a14:shadowObscured xmlns:a14="http://schemas.microsoft.com/office/drawing/2010/main"/>
            </a:ext>
          </a:extLst>
        </p:spPr>
      </p:pic>
      <p:pic>
        <p:nvPicPr>
          <p:cNvPr id="13" name="图片 12" descr="C:\Users\andy\Documents\Tencent Files\1623569289\Image\C2C\GY[[FA3TP[L~]B0Y(CAC}31.jpg"/>
          <p:cNvPicPr/>
          <p:nvPr/>
        </p:nvPicPr>
        <p:blipFill rotWithShape="1">
          <a:blip r:embed="rId4">
            <a:extLst>
              <a:ext uri="{28A0092B-C50C-407E-A947-70E740481C1C}">
                <a14:useLocalDpi xmlns:a14="http://schemas.microsoft.com/office/drawing/2010/main" val="0"/>
              </a:ext>
            </a:extLst>
          </a:blip>
          <a:srcRect l="2955" t="6629" r="5287" b="2629"/>
          <a:stretch/>
        </p:blipFill>
        <p:spPr bwMode="auto">
          <a:xfrm>
            <a:off x="4653597" y="3401060"/>
            <a:ext cx="4279900" cy="2879725"/>
          </a:xfrm>
          <a:prstGeom prst="rect">
            <a:avLst/>
          </a:prstGeom>
          <a:noFill/>
          <a:ln>
            <a:noFill/>
          </a:ln>
          <a:extLst>
            <a:ext uri="{53640926-AAD7-44D8-BBD7-CCE9431645EC}">
              <a14:shadowObscured xmlns:a14="http://schemas.microsoft.com/office/drawing/2010/main"/>
            </a:ext>
          </a:extLst>
        </p:spPr>
      </p:pic>
      <p:sp>
        <p:nvSpPr>
          <p:cNvPr id="10"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68</a:t>
            </a:fld>
            <a:endParaRPr lang="zh-CN" altLang="en-US" sz="1000" smtClean="0">
              <a:ea typeface="宋体" panose="02010600030101010101" pitchFamily="2" charset="-122"/>
            </a:endParaRPr>
          </a:p>
        </p:txBody>
      </p:sp>
      <p:sp>
        <p:nvSpPr>
          <p:cNvPr id="11"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41311786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1"/>
          <p:cNvSpPr>
            <a:spLocks noGrp="1"/>
          </p:cNvSpPr>
          <p:nvPr>
            <p:ph idx="1"/>
          </p:nvPr>
        </p:nvSpPr>
        <p:spPr>
          <a:xfrm>
            <a:off x="457200" y="1440498"/>
            <a:ext cx="8229600" cy="4157662"/>
          </a:xfrm>
        </p:spPr>
        <p:txBody>
          <a:bodyPr/>
          <a:lstStyle/>
          <a:p>
            <a:pPr marL="109537" indent="0" eaLnBrk="1" hangingPunct="1">
              <a:lnSpc>
                <a:spcPct val="200000"/>
              </a:lnSpc>
              <a:buNone/>
            </a:pPr>
            <a:r>
              <a:rPr kumimoji="1" lang="zh-CN" altLang="en-US" sz="2800" dirty="0">
                <a:sym typeface="Wingdings 2" panose="05020102010507070707" pitchFamily="18" charset="2"/>
              </a:rPr>
              <a:t>使用</a:t>
            </a:r>
            <a:r>
              <a:rPr kumimoji="1" lang="en-US" altLang="zh-CN" sz="2800" dirty="0" smtClean="0">
                <a:sym typeface="Wingdings 2" panose="05020102010507070707" pitchFamily="18" charset="2"/>
              </a:rPr>
              <a:t>VATA160</a:t>
            </a:r>
            <a:r>
              <a:rPr kumimoji="1" lang="zh-CN" altLang="en-US" sz="2800" dirty="0" smtClean="0">
                <a:sym typeface="Wingdings 2" panose="05020102010507070707" pitchFamily="18" charset="2"/>
              </a:rPr>
              <a:t>和</a:t>
            </a:r>
            <a:r>
              <a:rPr kumimoji="1" lang="en-US" altLang="zh-CN" sz="2800" dirty="0" smtClean="0">
                <a:sym typeface="Wingdings 2" panose="05020102010507070707" pitchFamily="18" charset="2"/>
              </a:rPr>
              <a:t>GASTONE</a:t>
            </a:r>
            <a:r>
              <a:rPr kumimoji="1" lang="zh-CN" altLang="en-US" sz="2800" dirty="0" smtClean="0">
                <a:sym typeface="Wingdings 2" panose="05020102010507070707" pitchFamily="18" charset="2"/>
              </a:rPr>
              <a:t>两种电子学测试</a:t>
            </a:r>
            <a:endParaRPr kumimoji="1" lang="en-US" altLang="zh-CN" sz="2800" dirty="0" smtClean="0">
              <a:sym typeface="Wingdings 2" panose="05020102010507070707" pitchFamily="18" charset="2"/>
            </a:endParaRPr>
          </a:p>
          <a:p>
            <a:pPr eaLnBrk="1" hangingPunct="1">
              <a:lnSpc>
                <a:spcPct val="200000"/>
              </a:lnSpc>
            </a:pPr>
            <a:r>
              <a:rPr kumimoji="1" lang="zh-CN" altLang="en-US" sz="2800" dirty="0" smtClean="0">
                <a:sym typeface="Wingdings 2" panose="05020102010507070707" pitchFamily="18" charset="2"/>
              </a:rPr>
              <a:t>一维直接编码测试  </a:t>
            </a:r>
            <a:endParaRPr kumimoji="1" lang="en-US" altLang="zh-CN" sz="2800" dirty="0" smtClean="0">
              <a:sym typeface="Wingdings 2" panose="05020102010507070707" pitchFamily="18" charset="2"/>
            </a:endParaRPr>
          </a:p>
          <a:p>
            <a:pPr eaLnBrk="1" hangingPunct="1">
              <a:lnSpc>
                <a:spcPct val="200000"/>
              </a:lnSpc>
            </a:pPr>
            <a:r>
              <a:rPr kumimoji="1" lang="zh-CN" altLang="en-US" sz="2800" dirty="0" smtClean="0">
                <a:sym typeface="Wingdings 2" panose="05020102010507070707" pitchFamily="18" charset="2"/>
              </a:rPr>
              <a:t>二维直接编码</a:t>
            </a:r>
            <a:r>
              <a:rPr kumimoji="1" lang="en-US" altLang="zh-CN" sz="2800" dirty="0" smtClean="0">
                <a:sym typeface="Wingdings 2" panose="05020102010507070707" pitchFamily="18" charset="2"/>
              </a:rPr>
              <a:t>50x50</a:t>
            </a:r>
            <a:r>
              <a:rPr kumimoji="1" lang="zh-CN" altLang="en-US" sz="2800" dirty="0" smtClean="0">
                <a:sym typeface="Wingdings 2" panose="05020102010507070707" pitchFamily="18" charset="2"/>
              </a:rPr>
              <a:t>成像测试 </a:t>
            </a:r>
            <a:endParaRPr kumimoji="1" lang="en-US" altLang="zh-CN" sz="2800" dirty="0" smtClean="0">
              <a:sym typeface="Wingdings 2" panose="05020102010507070707" pitchFamily="18" charset="2"/>
            </a:endParaRPr>
          </a:p>
          <a:p>
            <a:pPr eaLnBrk="1" hangingPunct="1">
              <a:lnSpc>
                <a:spcPct val="200000"/>
              </a:lnSpc>
            </a:pPr>
            <a:r>
              <a:rPr kumimoji="1" lang="zh-CN" altLang="en-US" sz="2800" dirty="0">
                <a:sym typeface="Wingdings 2" panose="05020102010507070707" pitchFamily="18" charset="2"/>
              </a:rPr>
              <a:t>二维直接</a:t>
            </a:r>
            <a:r>
              <a:rPr kumimoji="1" lang="zh-CN" altLang="en-US" sz="2800" dirty="0" smtClean="0">
                <a:sym typeface="Wingdings 2" panose="05020102010507070707" pitchFamily="18" charset="2"/>
              </a:rPr>
              <a:t>编码</a:t>
            </a:r>
            <a:r>
              <a:rPr kumimoji="1" lang="en-US" altLang="zh-CN" sz="2800" dirty="0" smtClean="0">
                <a:sym typeface="Wingdings 2" panose="05020102010507070707" pitchFamily="18" charset="2"/>
              </a:rPr>
              <a:t>100x100</a:t>
            </a:r>
            <a:r>
              <a:rPr kumimoji="1" lang="zh-CN" altLang="en-US" sz="2800" dirty="0" smtClean="0">
                <a:sym typeface="Wingdings 2" panose="05020102010507070707" pitchFamily="18" charset="2"/>
              </a:rPr>
              <a:t>成像</a:t>
            </a:r>
            <a:r>
              <a:rPr kumimoji="1" lang="zh-CN" altLang="en-US" sz="2800" dirty="0">
                <a:sym typeface="Wingdings 2" panose="05020102010507070707" pitchFamily="18" charset="2"/>
              </a:rPr>
              <a:t>测试 </a:t>
            </a:r>
            <a:endParaRPr kumimoji="1" lang="en-US" altLang="zh-CN" sz="2800" dirty="0">
              <a:sym typeface="Wingdings 2" panose="05020102010507070707" pitchFamily="18" charset="2"/>
            </a:endParaRPr>
          </a:p>
        </p:txBody>
      </p:sp>
      <p:sp>
        <p:nvSpPr>
          <p:cNvPr id="3" name="标题 2"/>
          <p:cNvSpPr>
            <a:spLocks noGrp="1"/>
          </p:cNvSpPr>
          <p:nvPr>
            <p:ph type="title"/>
          </p:nvPr>
        </p:nvSpPr>
        <p:spPr>
          <a:xfrm>
            <a:off x="187030" y="139402"/>
            <a:ext cx="8229600" cy="796925"/>
          </a:xfrm>
        </p:spPr>
        <p:txBody>
          <a:bodyPr/>
          <a:lstStyle/>
          <a:p>
            <a:pPr eaLnBrk="1" fontAlgn="auto" hangingPunct="1">
              <a:spcAft>
                <a:spcPts val="0"/>
              </a:spcAft>
              <a:defRPr/>
            </a:pPr>
            <a:r>
              <a:rPr lang="zh-CN" altLang="en-US" sz="4000" dirty="0" smtClean="0">
                <a:solidFill>
                  <a:schemeClr val="tx1"/>
                </a:solidFill>
                <a:effectLst/>
              </a:rPr>
              <a:t>直接编码</a:t>
            </a:r>
            <a:r>
              <a:rPr lang="en-US" altLang="zh-CN" sz="4000" dirty="0" smtClean="0">
                <a:solidFill>
                  <a:schemeClr val="tx1"/>
                </a:solidFill>
                <a:effectLst/>
              </a:rPr>
              <a:t>X</a:t>
            </a:r>
            <a:r>
              <a:rPr lang="zh-CN" altLang="en-US" sz="4000" dirty="0">
                <a:solidFill>
                  <a:schemeClr val="tx1"/>
                </a:solidFill>
                <a:effectLst/>
              </a:rPr>
              <a:t>射线验证测试</a:t>
            </a: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69</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1436448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http://ph-news.web.cern.ch/sites/ph-news.web.cern.ch/files/photo_gallery/Kl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51" y="1930757"/>
            <a:ext cx="4196896" cy="31476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06149" y="1274537"/>
            <a:ext cx="2717411"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KLOE2 GEM </a:t>
            </a:r>
            <a:r>
              <a:rPr lang="en-US" dirty="0">
                <a:latin typeface="Times New Roman" panose="02020603050405020304" pitchFamily="18" charset="0"/>
                <a:cs typeface="Times New Roman" panose="02020603050405020304" pitchFamily="18" charset="0"/>
              </a:rPr>
              <a:t>inner tracker</a:t>
            </a:r>
          </a:p>
        </p:txBody>
      </p:sp>
      <p:pic>
        <p:nvPicPr>
          <p:cNvPr id="12" name="Picture 1028" descr="P5260004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3759" y="1920317"/>
            <a:ext cx="4194096" cy="31373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6059" dir="2700000" algn="ctr" rotWithShape="0">
                    <a:schemeClr val="tx1"/>
                  </a:outerShdw>
                </a:effectLst>
              </a14:hiddenEffects>
            </a:ext>
          </a:extLst>
        </p:spPr>
      </p:pic>
      <p:sp>
        <p:nvSpPr>
          <p:cNvPr id="13" name="Text Box 1029"/>
          <p:cNvSpPr txBox="1">
            <a:spLocks noChangeArrowheads="1"/>
          </p:cNvSpPr>
          <p:nvPr/>
        </p:nvSpPr>
        <p:spPr bwMode="auto">
          <a:xfrm>
            <a:off x="6511454" y="1561425"/>
            <a:ext cx="15440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6059" dir="2700000" algn="ctr" rotWithShape="0">
                    <a:schemeClr val="tx1"/>
                  </a:outerShdw>
                </a:effectLst>
              </a14:hiddenEffects>
            </a:ext>
          </a:extLst>
        </p:spPr>
        <p:txBody>
          <a:bodyPr wrap="none">
            <a:spAutoFit/>
          </a:bodyPr>
          <a:lstStyle/>
          <a:p>
            <a:r>
              <a:rPr lang="en-US" altLang="ja-JP" b="1" dirty="0" smtClean="0">
                <a:solidFill>
                  <a:srgbClr val="0066FF"/>
                </a:solidFill>
                <a:latin typeface="Times New Roman" panose="02020603050405020304" pitchFamily="18" charset="0"/>
                <a:cs typeface="Times New Roman" panose="02020603050405020304" pitchFamily="18" charset="0"/>
              </a:rPr>
              <a:t>3200</a:t>
            </a:r>
            <a:r>
              <a:rPr lang="en-US" altLang="ja-JP" dirty="0" smtClean="0">
                <a:solidFill>
                  <a:srgbClr val="0066FF"/>
                </a:solidFill>
                <a:latin typeface="Times New Roman" panose="02020603050405020304" pitchFamily="18" charset="0"/>
                <a:cs typeface="Times New Roman" panose="02020603050405020304" pitchFamily="18" charset="0"/>
              </a:rPr>
              <a:t> </a:t>
            </a:r>
            <a:r>
              <a:rPr lang="en-US" altLang="zh-CN" dirty="0" smtClean="0">
                <a:solidFill>
                  <a:srgbClr val="0066FF"/>
                </a:solidFill>
                <a:latin typeface="Times New Roman" panose="02020603050405020304" pitchFamily="18" charset="0"/>
                <a:cs typeface="Times New Roman" panose="02020603050405020304" pitchFamily="18" charset="0"/>
              </a:rPr>
              <a:t>readouts</a:t>
            </a:r>
            <a:endParaRPr lang="en-US" altLang="ja-JP" dirty="0">
              <a:solidFill>
                <a:srgbClr val="0066FF"/>
              </a:solidFill>
              <a:latin typeface="Times New Roman" panose="02020603050405020304" pitchFamily="18" charset="0"/>
              <a:cs typeface="Times New Roman" panose="02020603050405020304" pitchFamily="18" charset="0"/>
            </a:endParaRPr>
          </a:p>
        </p:txBody>
      </p:sp>
      <p:sp>
        <p:nvSpPr>
          <p:cNvPr id="14" name="Text Box 1035"/>
          <p:cNvSpPr txBox="1">
            <a:spLocks noChangeArrowheads="1"/>
          </p:cNvSpPr>
          <p:nvPr/>
        </p:nvSpPr>
        <p:spPr bwMode="auto">
          <a:xfrm>
            <a:off x="4909415" y="1245984"/>
            <a:ext cx="41024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800" i="0" dirty="0">
                <a:latin typeface="Times New Roman" panose="02020603050405020304" pitchFamily="18" charset="0"/>
                <a:cs typeface="Times New Roman" panose="02020603050405020304" pitchFamily="18" charset="0"/>
              </a:rPr>
              <a:t>RADIAL GEM TPC FOR </a:t>
            </a:r>
            <a:r>
              <a:rPr lang="en-US" altLang="ja-JP" sz="1800" i="0" dirty="0" err="1">
                <a:latin typeface="Times New Roman" panose="02020603050405020304" pitchFamily="18" charset="0"/>
                <a:cs typeface="Times New Roman" panose="02020603050405020304" pitchFamily="18" charset="0"/>
              </a:rPr>
              <a:t>BoNuS</a:t>
            </a:r>
            <a:r>
              <a:rPr lang="en-US" altLang="ja-JP" sz="1800" i="0" dirty="0">
                <a:latin typeface="Times New Roman" panose="02020603050405020304" pitchFamily="18" charset="0"/>
                <a:cs typeface="Times New Roman" panose="02020603050405020304" pitchFamily="18" charset="0"/>
              </a:rPr>
              <a:t> (JLAB)</a:t>
            </a:r>
          </a:p>
        </p:txBody>
      </p:sp>
      <p:sp>
        <p:nvSpPr>
          <p:cNvPr id="15" name="标题 2"/>
          <p:cNvSpPr>
            <a:spLocks noGrp="1"/>
          </p:cNvSpPr>
          <p:nvPr>
            <p:ph type="title"/>
          </p:nvPr>
        </p:nvSpPr>
        <p:spPr>
          <a:xfrm>
            <a:off x="183398" y="109519"/>
            <a:ext cx="8229600" cy="796925"/>
          </a:xfrm>
        </p:spPr>
        <p:txBody>
          <a:bodyPr/>
          <a:lstStyle/>
          <a:p>
            <a:r>
              <a:rPr lang="zh-CN" altLang="en-US" sz="4000" dirty="0" smtClean="0">
                <a:solidFill>
                  <a:schemeClr val="tx1"/>
                </a:solidFill>
                <a:effectLst/>
                <a:latin typeface="Times New Roman" panose="02020603050405020304" pitchFamily="18" charset="0"/>
                <a:cs typeface="Times New Roman" panose="02020603050405020304" pitchFamily="18" charset="0"/>
              </a:rPr>
              <a:t>大量电子学通道</a:t>
            </a:r>
            <a:endParaRPr lang="en-US" altLang="en-US" sz="4000" dirty="0">
              <a:solidFill>
                <a:schemeClr val="tx1"/>
              </a:solidFill>
              <a:effectLst/>
              <a:latin typeface="Times New Roman" panose="02020603050405020304" pitchFamily="18" charset="0"/>
              <a:cs typeface="Times New Roman" panose="02020603050405020304" pitchFamily="18" charset="0"/>
            </a:endParaRPr>
          </a:p>
        </p:txBody>
      </p:sp>
      <p:sp>
        <p:nvSpPr>
          <p:cNvPr id="16" name="Text Box 1029"/>
          <p:cNvSpPr txBox="1">
            <a:spLocks noChangeArrowheads="1"/>
          </p:cNvSpPr>
          <p:nvPr/>
        </p:nvSpPr>
        <p:spPr bwMode="auto">
          <a:xfrm>
            <a:off x="1335139" y="1568999"/>
            <a:ext cx="1659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6059" dir="2700000" algn="ctr" rotWithShape="0">
                    <a:schemeClr val="tx1"/>
                  </a:outerShdw>
                </a:effectLst>
              </a14:hiddenEffects>
            </a:ext>
          </a:extLst>
        </p:spPr>
        <p:txBody>
          <a:bodyPr wrap="none">
            <a:spAutoFit/>
          </a:bodyPr>
          <a:lstStyle/>
          <a:p>
            <a:r>
              <a:rPr lang="en-US" altLang="ja-JP" b="1" dirty="0" smtClean="0">
                <a:solidFill>
                  <a:srgbClr val="0066FF"/>
                </a:solidFill>
                <a:latin typeface="Times New Roman" panose="02020603050405020304" pitchFamily="18" charset="0"/>
                <a:cs typeface="Times New Roman" panose="02020603050405020304" pitchFamily="18" charset="0"/>
              </a:rPr>
              <a:t>23,000</a:t>
            </a:r>
            <a:r>
              <a:rPr lang="en-US" altLang="ja-JP" dirty="0" smtClean="0">
                <a:solidFill>
                  <a:srgbClr val="0066FF"/>
                </a:solidFill>
                <a:latin typeface="Times New Roman" panose="02020603050405020304" pitchFamily="18" charset="0"/>
                <a:cs typeface="Times New Roman" panose="02020603050405020304" pitchFamily="18" charset="0"/>
              </a:rPr>
              <a:t> </a:t>
            </a:r>
            <a:r>
              <a:rPr lang="en-US" altLang="zh-CN" dirty="0" smtClean="0">
                <a:solidFill>
                  <a:srgbClr val="0066FF"/>
                </a:solidFill>
                <a:latin typeface="Times New Roman" panose="02020603050405020304" pitchFamily="18" charset="0"/>
                <a:cs typeface="Times New Roman" panose="02020603050405020304" pitchFamily="18" charset="0"/>
              </a:rPr>
              <a:t>readouts</a:t>
            </a:r>
            <a:endParaRPr lang="en-US" altLang="ja-JP" dirty="0">
              <a:solidFill>
                <a:srgbClr val="0066FF"/>
              </a:solidFill>
              <a:latin typeface="Times New Roman" panose="02020603050405020304" pitchFamily="18" charset="0"/>
              <a:cs typeface="Times New Roman" panose="02020603050405020304" pitchFamily="18" charset="0"/>
            </a:endParaRPr>
          </a:p>
        </p:txBody>
      </p:sp>
      <p:sp>
        <p:nvSpPr>
          <p:cNvPr id="17" name="矩形 16"/>
          <p:cNvSpPr/>
          <p:nvPr/>
        </p:nvSpPr>
        <p:spPr>
          <a:xfrm>
            <a:off x="133351" y="5209319"/>
            <a:ext cx="9010649" cy="1169551"/>
          </a:xfrm>
          <a:prstGeom prst="rect">
            <a:avLst/>
          </a:prstGeom>
        </p:spPr>
        <p:txBody>
          <a:bodyPr wrap="square">
            <a:spAutoFit/>
          </a:bodyPr>
          <a:lstStyle/>
          <a:p>
            <a:pPr marL="109537" eaLnBrk="1" hangingPunct="1">
              <a:defRPr/>
            </a:pPr>
            <a:endParaRPr lang="en-US" altLang="zh-CN" sz="2000" dirty="0">
              <a:latin typeface="Times New Roman" panose="02020603050405020304" pitchFamily="18" charset="0"/>
              <a:cs typeface="Times New Roman" panose="02020603050405020304" pitchFamily="18" charset="0"/>
              <a:sym typeface="Arial" pitchFamily="34" charset="0"/>
            </a:endParaRPr>
          </a:p>
          <a:p>
            <a:pPr eaLnBrk="1" hangingPunct="1">
              <a:buFont typeface="Wingdings" panose="05000000000000000000" pitchFamily="2" charset="2"/>
              <a:buChar char="u"/>
              <a:defRPr/>
            </a:pPr>
            <a:r>
              <a:rPr lang="en-US" altLang="zh-CN" sz="2000" dirty="0">
                <a:latin typeface="Times New Roman" panose="02020603050405020304" pitchFamily="18" charset="0"/>
                <a:ea typeface="+mn-ea"/>
                <a:cs typeface="Times New Roman" panose="02020603050405020304" pitchFamily="18" charset="0"/>
                <a:sym typeface="Arial" pitchFamily="34" charset="0"/>
              </a:rPr>
              <a:t>COMPASS: </a:t>
            </a:r>
            <a:r>
              <a:rPr lang="en-US" sz="2000" dirty="0" err="1" smtClean="0">
                <a:latin typeface="Times New Roman" panose="02020603050405020304" pitchFamily="18" charset="0"/>
                <a:ea typeface="+mn-ea"/>
                <a:cs typeface="Times New Roman" panose="02020603050405020304" pitchFamily="18" charset="0"/>
              </a:rPr>
              <a:t>Micromegas+GEM</a:t>
            </a:r>
            <a:r>
              <a:rPr lang="en-US" sz="2000" dirty="0" smtClean="0">
                <a:latin typeface="Times New Roman" panose="02020603050405020304" pitchFamily="18" charset="0"/>
                <a:ea typeface="+mn-ea"/>
                <a:cs typeface="Times New Roman" panose="02020603050405020304" pitchFamily="18" charset="0"/>
              </a:rPr>
              <a:t>, </a:t>
            </a:r>
            <a:r>
              <a:rPr lang="en-US" altLang="zh-CN" sz="2000" b="1" dirty="0" smtClean="0">
                <a:solidFill>
                  <a:srgbClr val="0066FF"/>
                </a:solidFill>
                <a:latin typeface="Times New Roman" panose="02020603050405020304" pitchFamily="18" charset="0"/>
                <a:ea typeface="+mn-ea"/>
                <a:cs typeface="Times New Roman" panose="02020603050405020304" pitchFamily="18" charset="0"/>
                <a:sym typeface="Arial" pitchFamily="34" charset="0"/>
              </a:rPr>
              <a:t>5184 </a:t>
            </a:r>
            <a:r>
              <a:rPr lang="en-US" altLang="zh-CN" sz="2000" b="1" dirty="0" smtClean="0">
                <a:solidFill>
                  <a:srgbClr val="0066FF"/>
                </a:solidFill>
                <a:latin typeface="Times New Roman" panose="02020603050405020304" pitchFamily="18" charset="0"/>
                <a:ea typeface="+mn-ea"/>
                <a:cs typeface="Times New Roman" panose="02020603050405020304" pitchFamily="18" charset="0"/>
              </a:rPr>
              <a:t>readouts </a:t>
            </a:r>
          </a:p>
          <a:p>
            <a:pPr eaLnBrk="1" hangingPunct="1">
              <a:buFont typeface="Wingdings" panose="05000000000000000000" pitchFamily="2" charset="2"/>
              <a:buChar char="u"/>
              <a:defRPr/>
            </a:pPr>
            <a:endParaRPr lang="en-US" altLang="zh-CN" sz="1000" dirty="0">
              <a:latin typeface="Times New Roman" panose="02020603050405020304" pitchFamily="18" charset="0"/>
              <a:ea typeface="+mn-ea"/>
              <a:cs typeface="Times New Roman" panose="02020603050405020304" pitchFamily="18" charset="0"/>
            </a:endParaRPr>
          </a:p>
          <a:p>
            <a:pPr eaLnBrk="1" hangingPunct="1">
              <a:buFont typeface="Wingdings" panose="05000000000000000000" pitchFamily="2" charset="2"/>
              <a:buChar char="u"/>
              <a:defRPr/>
            </a:pPr>
            <a:r>
              <a:rPr lang="en-US" sz="2000" dirty="0">
                <a:latin typeface="Times New Roman" panose="02020603050405020304" pitchFamily="18" charset="0"/>
                <a:ea typeface="+mn-ea"/>
                <a:cs typeface="Times New Roman" panose="02020603050405020304" pitchFamily="18" charset="0"/>
              </a:rPr>
              <a:t>ATLAS </a:t>
            </a:r>
            <a:r>
              <a:rPr lang="en-US" sz="2000" dirty="0" smtClean="0">
                <a:latin typeface="Times New Roman" panose="02020603050405020304" pitchFamily="18" charset="0"/>
                <a:ea typeface="+mn-ea"/>
                <a:cs typeface="Times New Roman" panose="02020603050405020304" pitchFamily="18" charset="0"/>
              </a:rPr>
              <a:t>NSW </a:t>
            </a:r>
            <a:r>
              <a:rPr lang="en-US" sz="2000" dirty="0">
                <a:latin typeface="Times New Roman" panose="02020603050405020304" pitchFamily="18" charset="0"/>
                <a:ea typeface="+mn-ea"/>
                <a:cs typeface="Times New Roman" panose="02020603050405020304" pitchFamily="18" charset="0"/>
              </a:rPr>
              <a:t>muon </a:t>
            </a:r>
            <a:r>
              <a:rPr lang="en-US" sz="2000" dirty="0" smtClean="0">
                <a:latin typeface="Times New Roman" panose="02020603050405020304" pitchFamily="18" charset="0"/>
                <a:ea typeface="+mn-ea"/>
                <a:cs typeface="Times New Roman" panose="02020603050405020304" pitchFamily="18" charset="0"/>
              </a:rPr>
              <a:t>system </a:t>
            </a:r>
            <a:r>
              <a:rPr lang="en-US" altLang="zh-CN" sz="2000" dirty="0" smtClean="0">
                <a:latin typeface="Times New Roman" panose="02020603050405020304" pitchFamily="18" charset="0"/>
                <a:ea typeface="+mn-ea"/>
                <a:cs typeface="Times New Roman" panose="02020603050405020304" pitchFamily="18" charset="0"/>
              </a:rPr>
              <a:t>upgrade: </a:t>
            </a:r>
            <a:r>
              <a:rPr lang="en-US" sz="2000" dirty="0" smtClean="0">
                <a:latin typeface="Times New Roman" panose="02020603050405020304" pitchFamily="18" charset="0"/>
                <a:cs typeface="Times New Roman" panose="02020603050405020304" pitchFamily="18" charset="0"/>
              </a:rPr>
              <a:t>1200m</a:t>
            </a:r>
            <a:r>
              <a:rPr lang="en-US" sz="2000" baseline="30000" dirty="0" smtClean="0">
                <a:latin typeface="Times New Roman" panose="02020603050405020304" pitchFamily="18" charset="0"/>
                <a:cs typeface="Times New Roman" panose="02020603050405020304" pitchFamily="18" charset="0"/>
              </a:rPr>
              <a:t>2 </a:t>
            </a:r>
            <a:r>
              <a:rPr lang="en-US" sz="2000" dirty="0" err="1" smtClean="0">
                <a:latin typeface="Times New Roman" panose="02020603050405020304" pitchFamily="18" charset="0"/>
                <a:cs typeface="Times New Roman" panose="02020603050405020304" pitchFamily="18" charset="0"/>
              </a:rPr>
              <a:t>Micromegas</a:t>
            </a:r>
            <a:r>
              <a:rPr lang="en-US" sz="2000" dirty="0" smtClean="0">
                <a:latin typeface="Times New Roman" panose="02020603050405020304" pitchFamily="18" charset="0"/>
                <a:cs typeface="Times New Roman" panose="02020603050405020304" pitchFamily="18" charset="0"/>
              </a:rPr>
              <a:t>, need </a:t>
            </a:r>
            <a:r>
              <a:rPr lang="en-US" sz="2000" b="1" dirty="0" smtClean="0">
                <a:solidFill>
                  <a:srgbClr val="0066FF"/>
                </a:solidFill>
                <a:latin typeface="Times New Roman" panose="02020603050405020304" pitchFamily="18" charset="0"/>
                <a:cs typeface="Times New Roman" panose="02020603050405020304" pitchFamily="18" charset="0"/>
              </a:rPr>
              <a:t>2 </a:t>
            </a:r>
            <a:r>
              <a:rPr lang="en-US" altLang="zh-CN" sz="2000" b="1" dirty="0" smtClean="0">
                <a:solidFill>
                  <a:srgbClr val="0066FF"/>
                </a:solidFill>
                <a:latin typeface="Times New Roman" panose="02020603050405020304" pitchFamily="18" charset="0"/>
                <a:cs typeface="Times New Roman" panose="02020603050405020304" pitchFamily="18" charset="0"/>
              </a:rPr>
              <a:t>million </a:t>
            </a:r>
            <a:r>
              <a:rPr lang="en-US" altLang="zh-CN" sz="2000" b="1" dirty="0">
                <a:solidFill>
                  <a:srgbClr val="0066FF"/>
                </a:solidFill>
                <a:latin typeface="Times New Roman" panose="02020603050405020304" pitchFamily="18" charset="0"/>
                <a:cs typeface="Times New Roman" panose="02020603050405020304" pitchFamily="18" charset="0"/>
              </a:rPr>
              <a:t>readouts </a:t>
            </a:r>
          </a:p>
        </p:txBody>
      </p:sp>
      <p:sp>
        <p:nvSpPr>
          <p:cNvPr id="18"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a:t>
            </a:fld>
            <a:endParaRPr lang="zh-CN" altLang="en-US" sz="1000" smtClean="0">
              <a:ea typeface="宋体" panose="02010600030101010101" pitchFamily="2" charset="-122"/>
            </a:endParaRPr>
          </a:p>
        </p:txBody>
      </p:sp>
      <p:sp>
        <p:nvSpPr>
          <p:cNvPr id="19"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cxnSp>
        <p:nvCxnSpPr>
          <p:cNvPr id="20" name="直接箭头连接符 19"/>
          <p:cNvCxnSpPr/>
          <p:nvPr/>
        </p:nvCxnSpPr>
        <p:spPr>
          <a:xfrm flipV="1">
            <a:off x="4738688" y="3032424"/>
            <a:ext cx="2111258" cy="15492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3251746" y="3504594"/>
            <a:ext cx="1320254" cy="107703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69947" y="4567882"/>
            <a:ext cx="592824" cy="307777"/>
          </a:xfrm>
          <a:prstGeom prst="rect">
            <a:avLst/>
          </a:prstGeom>
          <a:noFill/>
        </p:spPr>
        <p:txBody>
          <a:bodyPr wrap="none" rtlCol="0">
            <a:spAutoFit/>
          </a:bodyPr>
          <a:lstStyle/>
          <a:p>
            <a:r>
              <a:rPr lang="en-US" sz="1400" dirty="0" smtClean="0"/>
              <a:t>GEM</a:t>
            </a:r>
            <a:endParaRPr lang="en-US" sz="1400" dirty="0"/>
          </a:p>
        </p:txBody>
      </p:sp>
    </p:spTree>
    <p:extLst>
      <p:ext uri="{BB962C8B-B14F-4D97-AF65-F5344CB8AC3E}">
        <p14:creationId xmlns:p14="http://schemas.microsoft.com/office/powerpoint/2010/main" val="31756184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6649" y="-33043"/>
            <a:ext cx="8362950" cy="1143000"/>
          </a:xfrm>
        </p:spPr>
        <p:txBody>
          <a:bodyPr/>
          <a:lstStyle/>
          <a:p>
            <a:pPr>
              <a:defRPr/>
            </a:pPr>
            <a:r>
              <a:rPr lang="zh-CN" altLang="en-US" sz="4000" dirty="0">
                <a:solidFill>
                  <a:schemeClr val="tx1"/>
                </a:solidFill>
                <a:effectLst/>
              </a:rPr>
              <a:t>一维直接</a:t>
            </a:r>
            <a:r>
              <a:rPr lang="zh-CN" altLang="en-US" sz="4000" dirty="0" smtClean="0">
                <a:solidFill>
                  <a:schemeClr val="tx1"/>
                </a:solidFill>
                <a:effectLst/>
              </a:rPr>
              <a:t>编码测试</a:t>
            </a:r>
            <a:r>
              <a:rPr lang="zh-CN" altLang="en-US" sz="4000" dirty="0">
                <a:solidFill>
                  <a:schemeClr val="tx1"/>
                </a:solidFill>
                <a:effectLst/>
              </a:rPr>
              <a:t>：</a:t>
            </a:r>
            <a:r>
              <a:rPr lang="en-US" altLang="zh-CN" sz="4000" dirty="0" smtClean="0">
                <a:solidFill>
                  <a:schemeClr val="tx1"/>
                </a:solidFill>
                <a:effectLst/>
              </a:rPr>
              <a:t>VA</a:t>
            </a:r>
            <a:r>
              <a:rPr lang="zh-CN" altLang="en-US" sz="4000" dirty="0" smtClean="0">
                <a:solidFill>
                  <a:schemeClr val="tx1"/>
                </a:solidFill>
                <a:effectLst/>
              </a:rPr>
              <a:t>读出</a:t>
            </a:r>
            <a:endParaRPr lang="zh-CN" altLang="en-US" sz="4000" dirty="0">
              <a:solidFill>
                <a:schemeClr val="tx1"/>
              </a:solidFill>
              <a:effectLst/>
              <a:latin typeface="黑体" panose="02010609060101010101" pitchFamily="49" charset="-122"/>
            </a:endParaRPr>
          </a:p>
        </p:txBody>
      </p:sp>
      <p:sp>
        <p:nvSpPr>
          <p:cNvPr id="17" name="矩形 1"/>
          <p:cNvSpPr>
            <a:spLocks noChangeArrowheads="1"/>
          </p:cNvSpPr>
          <p:nvPr/>
        </p:nvSpPr>
        <p:spPr bwMode="auto">
          <a:xfrm>
            <a:off x="252231" y="1099444"/>
            <a:ext cx="489585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spcAft>
                <a:spcPts val="1200"/>
              </a:spcAft>
              <a:buClrTx/>
              <a:buSzTx/>
              <a:buFont typeface="Wingdings" pitchFamily="2" charset="2"/>
              <a:buChar char="u"/>
              <a:defRPr/>
            </a:pPr>
            <a:r>
              <a:rPr lang="zh-CN" altLang="en-US" sz="2400" dirty="0" smtClean="0">
                <a:latin typeface="Times New Roman" panose="02020603050405020304" pitchFamily="18" charset="0"/>
                <a:cs typeface="Times New Roman" panose="02020603050405020304" pitchFamily="18" charset="0"/>
              </a:rPr>
              <a:t>单个事例可正确解码</a:t>
            </a:r>
            <a:endParaRPr lang="en-US" altLang="zh-CN" sz="2000" dirty="0" smtClean="0">
              <a:latin typeface="Times New Roman" panose="02020603050405020304" pitchFamily="18" charset="0"/>
              <a:cs typeface="Times New Roman" panose="02020603050405020304" pitchFamily="18" charset="0"/>
            </a:endParaRPr>
          </a:p>
          <a:p>
            <a:pPr marL="0" indent="0" eaLnBrk="1" hangingPunct="1">
              <a:spcBef>
                <a:spcPct val="0"/>
              </a:spcBef>
              <a:spcAft>
                <a:spcPts val="1200"/>
              </a:spcAft>
              <a:buClrTx/>
              <a:buSzTx/>
              <a:buNone/>
              <a:defRPr/>
            </a:pP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  取</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信号</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最大</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个</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通道</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spcAft>
                <a:spcPts val="1200"/>
              </a:spcAft>
              <a:buClrTx/>
              <a:buSzTx/>
              <a:buNone/>
              <a:defRP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通道</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编码</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(12,13,16,17)-&gt;(strip91-strip95</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a:t>
            </a:r>
          </a:p>
          <a:p>
            <a:pPr marL="0" indent="0" eaLnBrk="1" hangingPunct="1">
              <a:spcBef>
                <a:spcPct val="0"/>
              </a:spcBef>
              <a:spcAft>
                <a:spcPts val="1200"/>
              </a:spcAft>
              <a:buClrTx/>
              <a:buSzTx/>
              <a:buNone/>
              <a:defRP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 电荷</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重心法</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拟合精确位置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Rectangle 7"/>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pic>
        <p:nvPicPr>
          <p:cNvPr id="33804" name="图片 13"/>
          <p:cNvPicPr>
            <a:picLocks noChangeAspect="1" noChangeArrowheads="1"/>
          </p:cNvPicPr>
          <p:nvPr/>
        </p:nvPicPr>
        <p:blipFill>
          <a:blip r:embed="rId4">
            <a:extLst>
              <a:ext uri="{28A0092B-C50C-407E-A947-70E740481C1C}">
                <a14:useLocalDpi xmlns:a14="http://schemas.microsoft.com/office/drawing/2010/main" val="0"/>
              </a:ext>
            </a:extLst>
          </a:blip>
          <a:srcRect l="1901" t="16612" r="9357" b="1985"/>
          <a:stretch>
            <a:fillRect/>
          </a:stretch>
        </p:blipFill>
        <p:spPr bwMode="auto">
          <a:xfrm>
            <a:off x="1554480" y="2927791"/>
            <a:ext cx="5059680" cy="364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a:spLocks noChangeArrowheads="1"/>
          </p:cNvSpPr>
          <p:nvPr/>
        </p:nvSpPr>
        <p:spPr bwMode="auto">
          <a:xfrm>
            <a:off x="2800872" y="6523385"/>
            <a:ext cx="274947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228600" algn="ctr"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mn-ea"/>
                <a:ea typeface="+mn-ea"/>
                <a:cs typeface="Times New Roman" panose="02020603050405020304" pitchFamily="18" charset="0"/>
              </a:rPr>
              <a:t>某</a:t>
            </a:r>
            <a:r>
              <a:rPr lang="zh-CN" altLang="en-US" sz="1400" dirty="0" smtClean="0">
                <a:latin typeface="+mn-ea"/>
                <a:ea typeface="+mn-ea"/>
                <a:cs typeface="Times New Roman" panose="02020603050405020304" pitchFamily="18" charset="0"/>
              </a:rPr>
              <a:t>单</a:t>
            </a:r>
            <a:r>
              <a:rPr lang="zh-CN" altLang="en-US" sz="1400" dirty="0">
                <a:latin typeface="+mn-ea"/>
                <a:ea typeface="+mn-ea"/>
                <a:cs typeface="Times New Roman" panose="02020603050405020304" pitchFamily="18" charset="0"/>
              </a:rPr>
              <a:t>个</a:t>
            </a:r>
            <a:r>
              <a:rPr kumimoji="0" lang="zh-CN" altLang="en-US" sz="1400" i="0" u="none" strike="noStrike" cap="none" normalizeH="0" baseline="0" dirty="0" smtClean="0">
                <a:ln>
                  <a:noFill/>
                </a:ln>
                <a:solidFill>
                  <a:schemeClr val="tx1"/>
                </a:solidFill>
                <a:effectLst/>
                <a:latin typeface="+mn-ea"/>
                <a:ea typeface="+mn-ea"/>
                <a:cs typeface="Times New Roman" panose="02020603050405020304" pitchFamily="18" charset="0"/>
              </a:rPr>
              <a:t>事例各通道信号分布图</a:t>
            </a:r>
          </a:p>
        </p:txBody>
      </p:sp>
      <p:sp>
        <p:nvSpPr>
          <p:cNvPr id="10" name="灯片编号占位符 3"/>
          <p:cNvSpPr>
            <a:spLocks noGrp="1"/>
          </p:cNvSpPr>
          <p:nvPr>
            <p:ph type="sldNum" sz="quarter" idx="12"/>
          </p:nvPr>
        </p:nvSpPr>
        <p:spPr bwMode="auto">
          <a:xfrm>
            <a:off x="8647113" y="6471084"/>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70</a:t>
            </a:fld>
            <a:endParaRPr lang="zh-CN" altLang="en-US" sz="1000" smtClean="0">
              <a:ea typeface="宋体" panose="02010600030101010101" pitchFamily="2"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48291341"/>
              </p:ext>
            </p:extLst>
          </p:nvPr>
        </p:nvGraphicFramePr>
        <p:xfrm>
          <a:off x="4879335" y="1056912"/>
          <a:ext cx="4168972" cy="2136140"/>
        </p:xfrm>
        <a:graphic>
          <a:graphicData uri="http://schemas.openxmlformats.org/presentationml/2006/ole">
            <mc:AlternateContent xmlns:mc="http://schemas.openxmlformats.org/markup-compatibility/2006">
              <mc:Choice xmlns:v="urn:schemas-microsoft-com:vml" Requires="v">
                <p:oleObj spid="_x0000_s114762" name="Visio" r:id="rId5" imgW="3465067" imgH="1774925" progId="Visio.Drawing.11">
                  <p:embed/>
                </p:oleObj>
              </mc:Choice>
              <mc:Fallback>
                <p:oleObj name="Visio" r:id="rId5" imgW="3465067" imgH="1774925" progId="Visio.Drawing.11">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9335" y="1056912"/>
                        <a:ext cx="4168972" cy="213614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797502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250" y="-27384"/>
            <a:ext cx="8362950" cy="1143000"/>
          </a:xfrm>
        </p:spPr>
        <p:txBody>
          <a:bodyPr/>
          <a:lstStyle/>
          <a:p>
            <a:pPr>
              <a:defRPr/>
            </a:pPr>
            <a:r>
              <a:rPr lang="zh-CN" altLang="en-US" sz="4000" dirty="0" smtClean="0">
                <a:solidFill>
                  <a:schemeClr val="tx1"/>
                </a:solidFill>
                <a:effectLst/>
              </a:rPr>
              <a:t>固定位置分辨率测试：</a:t>
            </a:r>
            <a:r>
              <a:rPr lang="en-US" altLang="zh-CN" sz="4000" dirty="0" smtClean="0">
                <a:solidFill>
                  <a:schemeClr val="tx1"/>
                </a:solidFill>
                <a:effectLst/>
              </a:rPr>
              <a:t>VA</a:t>
            </a:r>
            <a:r>
              <a:rPr lang="zh-CN" altLang="en-US" sz="4000" dirty="0" smtClean="0">
                <a:solidFill>
                  <a:schemeClr val="tx1"/>
                </a:solidFill>
                <a:effectLst/>
              </a:rPr>
              <a:t>读出</a:t>
            </a:r>
            <a:endParaRPr lang="zh-CN" altLang="en-US" sz="4000" dirty="0">
              <a:solidFill>
                <a:schemeClr val="tx1"/>
              </a:solidFill>
              <a:effectLst/>
            </a:endParaRPr>
          </a:p>
        </p:txBody>
      </p:sp>
      <p:pic>
        <p:nvPicPr>
          <p:cNvPr id="17" name="图片 16" descr="F:\2014\毕业论文\参考资料\用图\va1d\80-97.tiff"/>
          <p:cNvPicPr/>
          <p:nvPr/>
        </p:nvPicPr>
        <p:blipFill rotWithShape="1">
          <a:blip r:embed="rId3" cstate="print">
            <a:extLst>
              <a:ext uri="{28A0092B-C50C-407E-A947-70E740481C1C}">
                <a14:useLocalDpi xmlns:a14="http://schemas.microsoft.com/office/drawing/2010/main" val="0"/>
              </a:ext>
            </a:extLst>
          </a:blip>
          <a:srcRect t="5625"/>
          <a:stretch/>
        </p:blipFill>
        <p:spPr bwMode="auto">
          <a:xfrm>
            <a:off x="4622801" y="3567849"/>
            <a:ext cx="4243788" cy="2775336"/>
          </a:xfrm>
          <a:prstGeom prst="rect">
            <a:avLst/>
          </a:prstGeom>
          <a:noFill/>
          <a:ln>
            <a:noFill/>
          </a:ln>
          <a:extLst>
            <a:ext uri="{53640926-AAD7-44D8-BBD7-CCE9431645EC}">
              <a14:shadowObscured xmlns:a14="http://schemas.microsoft.com/office/drawing/2010/main"/>
            </a:ext>
          </a:extLst>
        </p:spPr>
      </p:pic>
      <p:sp>
        <p:nvSpPr>
          <p:cNvPr id="4" name="矩形 3"/>
          <p:cNvSpPr/>
          <p:nvPr/>
        </p:nvSpPr>
        <p:spPr>
          <a:xfrm>
            <a:off x="1524370" y="4091424"/>
            <a:ext cx="1678665" cy="338554"/>
          </a:xfrm>
          <a:prstGeom prst="rect">
            <a:avLst/>
          </a:prstGeom>
        </p:spPr>
        <p:txBody>
          <a:bodyPr wrap="none">
            <a:spAutoFit/>
          </a:bodyPr>
          <a:lstStyle/>
          <a:p>
            <a:pPr eaLnBrk="1" hangingPunct="1"/>
            <a:r>
              <a:rPr lang="en-US" altLang="zh-CN" sz="1600" dirty="0"/>
              <a:t>cluster size </a:t>
            </a:r>
            <a:r>
              <a:rPr lang="zh-CN" altLang="en-US" sz="1600" dirty="0"/>
              <a:t>分布</a:t>
            </a:r>
            <a:endParaRPr lang="en-US" altLang="zh-CN" sz="1600" dirty="0"/>
          </a:p>
        </p:txBody>
      </p:sp>
      <p:sp>
        <p:nvSpPr>
          <p:cNvPr id="20" name="矩形 1"/>
          <p:cNvSpPr>
            <a:spLocks noChangeArrowheads="1"/>
          </p:cNvSpPr>
          <p:nvPr/>
        </p:nvSpPr>
        <p:spPr bwMode="auto">
          <a:xfrm>
            <a:off x="4333240" y="1606769"/>
            <a:ext cx="48958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defRPr/>
            </a:pP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0"/>
              </a:spcBef>
              <a:spcAft>
                <a:spcPts val="1200"/>
              </a:spcAft>
              <a:buClrTx/>
              <a:buSzTx/>
              <a:buFont typeface="Wingdings" pitchFamily="2" charset="2"/>
              <a:buChar char="u"/>
              <a:defRPr/>
            </a:pPr>
            <a:r>
              <a:rPr lang="zh-CN" altLang="en-US" sz="2000" dirty="0" smtClean="0">
                <a:latin typeface="Times New Roman" panose="02020603050405020304" pitchFamily="18" charset="0"/>
                <a:cs typeface="Times New Roman" panose="02020603050405020304" pitchFamily="18" charset="0"/>
              </a:rPr>
              <a:t>几乎</a:t>
            </a:r>
            <a:r>
              <a:rPr lang="en-US" altLang="zh-CN" sz="2000" dirty="0" smtClean="0">
                <a:latin typeface="Times New Roman" panose="02020603050405020304" pitchFamily="18" charset="0"/>
                <a:cs typeface="Times New Roman" panose="02020603050405020304" pitchFamily="18" charset="0"/>
              </a:rPr>
              <a:t>100%</a:t>
            </a:r>
            <a:r>
              <a:rPr lang="zh-CN" altLang="en-US" sz="2000" dirty="0" smtClean="0">
                <a:latin typeface="Times New Roman" panose="02020603050405020304" pitchFamily="18" charset="0"/>
                <a:cs typeface="Times New Roman" panose="02020603050405020304" pitchFamily="18" charset="0"/>
              </a:rPr>
              <a:t>信号击中在两个以上读出条</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u"/>
              <a:defRPr/>
            </a:pPr>
            <a:r>
              <a:rPr lang="zh-CN" altLang="en-US" sz="2000" dirty="0">
                <a:latin typeface="Times New Roman" panose="02020603050405020304" pitchFamily="18" charset="0"/>
                <a:cs typeface="Times New Roman" panose="02020603050405020304" pitchFamily="18" charset="0"/>
              </a:rPr>
              <a:t>最大</a:t>
            </a:r>
            <a:r>
              <a:rPr lang="en-US" altLang="zh-CN" sz="2000" dirty="0">
                <a:latin typeface="Times New Roman" panose="02020603050405020304" pitchFamily="18" charset="0"/>
                <a:cs typeface="Times New Roman" panose="02020603050405020304" pitchFamily="18" charset="0"/>
              </a:rPr>
              <a:t>cluster size</a:t>
            </a:r>
            <a:r>
              <a:rPr lang="zh-CN" altLang="en-US" sz="2000" dirty="0">
                <a:latin typeface="Times New Roman" panose="02020603050405020304" pitchFamily="18" charset="0"/>
                <a:cs typeface="Times New Roman" panose="02020603050405020304" pitchFamily="18" charset="0"/>
              </a:rPr>
              <a:t>为</a:t>
            </a:r>
            <a:r>
              <a:rPr lang="en-US" altLang="zh-CN" sz="2000" dirty="0">
                <a:latin typeface="Times New Roman" panose="02020603050405020304" pitchFamily="18" charset="0"/>
                <a:cs typeface="Times New Roman" panose="02020603050405020304" pitchFamily="18" charset="0"/>
              </a:rPr>
              <a:t>12</a:t>
            </a:r>
            <a:r>
              <a:rPr lang="zh-CN" altLang="en-US" sz="2000" dirty="0" smtClean="0">
                <a:latin typeface="Times New Roman" panose="02020603050405020304" pitchFamily="18" charset="0"/>
                <a:cs typeface="Times New Roman" panose="02020603050405020304" pitchFamily="18" charset="0"/>
              </a:rPr>
              <a:t>，设计满足需求</a:t>
            </a:r>
            <a:endParaRPr lang="en-US" altLang="zh-CN" sz="2000" dirty="0">
              <a:latin typeface="Times New Roman" panose="02020603050405020304" pitchFamily="18" charset="0"/>
              <a:cs typeface="Times New Roman" panose="02020603050405020304" pitchFamily="18" charset="0"/>
            </a:endParaRPr>
          </a:p>
        </p:txBody>
      </p:sp>
      <p:sp>
        <p:nvSpPr>
          <p:cNvPr id="21" name="矩形 1"/>
          <p:cNvSpPr>
            <a:spLocks noChangeArrowheads="1"/>
          </p:cNvSpPr>
          <p:nvPr/>
        </p:nvSpPr>
        <p:spPr bwMode="auto">
          <a:xfrm>
            <a:off x="529591" y="4466316"/>
            <a:ext cx="414401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defRPr/>
            </a:pP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u"/>
              <a:defRPr/>
            </a:pPr>
            <a:r>
              <a:rPr lang="zh-CN" altLang="en-US" sz="2000" dirty="0" smtClean="0">
                <a:latin typeface="Times New Roman" panose="02020603050405020304" pitchFamily="18" charset="0"/>
                <a:cs typeface="Times New Roman" panose="02020603050405020304" pitchFamily="18" charset="0"/>
              </a:rPr>
              <a:t>固定位置分辨率</a:t>
            </a:r>
            <a:endParaRPr lang="en-US" altLang="zh-CN" sz="2000" dirty="0" smtClean="0">
              <a:latin typeface="Times New Roman" panose="02020603050405020304" pitchFamily="18" charset="0"/>
              <a:cs typeface="Times New Roman" panose="02020603050405020304" pitchFamily="18" charset="0"/>
            </a:endParaRPr>
          </a:p>
          <a:p>
            <a:pPr marL="0" indent="0" eaLnBrk="1" hangingPunct="1">
              <a:spcBef>
                <a:spcPct val="0"/>
              </a:spcBef>
              <a:buClrTx/>
              <a:buSzTx/>
              <a:buNone/>
              <a:defRP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电荷重心法拟合；</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解码率</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97.3</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分辨率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0.74strip~</a:t>
            </a:r>
            <a:r>
              <a:rPr lang="en-US" sz="2000" dirty="0">
                <a:latin typeface="Times New Roman" panose="02020603050405020304" pitchFamily="18" charset="0"/>
                <a:ea typeface="宋体" panose="02010600030101010101" pitchFamily="2" charset="-122"/>
                <a:cs typeface="Times New Roman" panose="02020603050405020304" pitchFamily="18" charset="0"/>
              </a:rPr>
              <a:t>225 </a:t>
            </a:r>
            <a:r>
              <a:rPr lang="en-US" sz="2000" dirty="0" err="1">
                <a:latin typeface="Times New Roman" panose="02020603050405020304" pitchFamily="18" charset="0"/>
                <a:ea typeface="宋体" panose="02010600030101010101" pitchFamily="2" charset="-122"/>
                <a:cs typeface="Times New Roman" panose="02020603050405020304" pitchFamily="18" charset="0"/>
              </a:rPr>
              <a:t>μm</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TextBox 10"/>
          <p:cNvSpPr txBox="1">
            <a:spLocks noChangeArrowheads="1"/>
          </p:cNvSpPr>
          <p:nvPr/>
        </p:nvSpPr>
        <p:spPr bwMode="auto">
          <a:xfrm>
            <a:off x="6067108" y="6312704"/>
            <a:ext cx="1979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400" dirty="0">
                <a:latin typeface="黑体" panose="02010609060101010101" pitchFamily="49" charset="-122"/>
              </a:rPr>
              <a:t>固定位置解码击中分布</a:t>
            </a:r>
            <a:endParaRPr lang="en-US" altLang="en-US" sz="1400" dirty="0">
              <a:latin typeface="黑体" panose="02010609060101010101" pitchFamily="49" charset="-122"/>
            </a:endParaRPr>
          </a:p>
        </p:txBody>
      </p:sp>
      <p:pic>
        <p:nvPicPr>
          <p:cNvPr id="12" name="图片 11" descr="F:\2014\毕业论文\参考资料\用图\newfig\cluster size1d-va.tiff"/>
          <p:cNvPicPr/>
          <p:nvPr/>
        </p:nvPicPr>
        <p:blipFill rotWithShape="1">
          <a:blip r:embed="rId4" cstate="print">
            <a:extLst>
              <a:ext uri="{28A0092B-C50C-407E-A947-70E740481C1C}">
                <a14:useLocalDpi xmlns:a14="http://schemas.microsoft.com/office/drawing/2010/main" val="0"/>
              </a:ext>
            </a:extLst>
          </a:blip>
          <a:srcRect l="542" t="8217" r="8942" b="1703"/>
          <a:stretch/>
        </p:blipFill>
        <p:spPr bwMode="auto">
          <a:xfrm>
            <a:off x="343305" y="1297464"/>
            <a:ext cx="4040794" cy="2735645"/>
          </a:xfrm>
          <a:prstGeom prst="rect">
            <a:avLst/>
          </a:prstGeom>
          <a:noFill/>
          <a:ln>
            <a:noFill/>
          </a:ln>
          <a:extLst>
            <a:ext uri="{53640926-AAD7-44D8-BBD7-CCE9431645EC}">
              <a14:shadowObscured xmlns:a14="http://schemas.microsoft.com/office/drawing/2010/main"/>
            </a:ext>
          </a:extLst>
        </p:spPr>
      </p:pic>
      <p:sp>
        <p:nvSpPr>
          <p:cNvPr id="13"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71</a:t>
            </a:fld>
            <a:endParaRPr lang="zh-CN" altLang="en-US" sz="1000" smtClean="0">
              <a:ea typeface="宋体" panose="02010600030101010101" pitchFamily="2" charset="-122"/>
            </a:endParaRPr>
          </a:p>
        </p:txBody>
      </p:sp>
      <p:sp>
        <p:nvSpPr>
          <p:cNvPr id="14"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40732444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3596" y="-22894"/>
            <a:ext cx="8362950" cy="1143000"/>
          </a:xfrm>
        </p:spPr>
        <p:txBody>
          <a:bodyPr/>
          <a:lstStyle/>
          <a:p>
            <a:pPr>
              <a:defRPr/>
            </a:pPr>
            <a:r>
              <a:rPr lang="zh-CN" altLang="en-US" sz="4000" dirty="0" smtClean="0">
                <a:solidFill>
                  <a:schemeClr val="tx1"/>
                </a:solidFill>
                <a:effectLst/>
                <a:latin typeface="黑体" panose="02010609060101010101" pitchFamily="49" charset="-122"/>
              </a:rPr>
              <a:t>位置扫描测试</a:t>
            </a:r>
            <a:endParaRPr lang="zh-CN" altLang="en-US" sz="4000" dirty="0">
              <a:solidFill>
                <a:schemeClr val="tx1"/>
              </a:solidFill>
              <a:effectLst/>
              <a:latin typeface="黑体" panose="02010609060101010101" pitchFamily="49" charset="-122"/>
            </a:endParaRPr>
          </a:p>
        </p:txBody>
      </p:sp>
      <p:sp>
        <p:nvSpPr>
          <p:cNvPr id="17" name="矩形 1"/>
          <p:cNvSpPr>
            <a:spLocks noChangeArrowheads="1"/>
          </p:cNvSpPr>
          <p:nvPr/>
        </p:nvSpPr>
        <p:spPr bwMode="auto">
          <a:xfrm>
            <a:off x="177800" y="1198556"/>
            <a:ext cx="858012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defRPr/>
            </a:pPr>
            <a:r>
              <a:rPr lang="en-US" sz="2000" dirty="0">
                <a:latin typeface="Times New Roman" panose="02020603050405020304" pitchFamily="18" charset="0"/>
                <a:cs typeface="Times New Roman" panose="02020603050405020304" pitchFamily="18" charset="0"/>
              </a:rPr>
              <a:t>100 </a:t>
            </a:r>
            <a:r>
              <a:rPr lang="en-US" sz="2000" dirty="0" err="1">
                <a:latin typeface="Times New Roman" panose="02020603050405020304" pitchFamily="18" charset="0"/>
                <a:cs typeface="Times New Roman" panose="02020603050405020304" pitchFamily="18" charset="0"/>
              </a:rPr>
              <a:t>μm</a:t>
            </a:r>
            <a:r>
              <a:rPr lang="zh-CN" altLang="en-US" sz="2000" dirty="0">
                <a:latin typeface="Times New Roman" panose="02020603050405020304" pitchFamily="18" charset="0"/>
                <a:cs typeface="Times New Roman" panose="02020603050405020304" pitchFamily="18" charset="0"/>
              </a:rPr>
              <a:t>狭缝，</a:t>
            </a:r>
            <a:r>
              <a:rPr lang="en-US" altLang="zh-CN" sz="2000" dirty="0" smtClean="0">
                <a:latin typeface="Times New Roman" panose="02020603050405020304" pitchFamily="18" charset="0"/>
                <a:cs typeface="Times New Roman" panose="02020603050405020304" pitchFamily="18" charset="0"/>
              </a:rPr>
              <a:t>0.2mm</a:t>
            </a:r>
            <a:r>
              <a:rPr lang="zh-CN" altLang="en-US" sz="2000" dirty="0">
                <a:latin typeface="Times New Roman" panose="02020603050405020304" pitchFamily="18" charset="0"/>
                <a:cs typeface="Times New Roman" panose="02020603050405020304" pitchFamily="18" charset="0"/>
              </a:rPr>
              <a:t>步长，</a:t>
            </a:r>
            <a:r>
              <a:rPr lang="zh-CN" altLang="en-US" sz="2000" dirty="0" smtClean="0">
                <a:latin typeface="Times New Roman" panose="02020603050405020304" pitchFamily="18" charset="0"/>
                <a:cs typeface="Times New Roman" panose="02020603050405020304" pitchFamily="18" charset="0"/>
              </a:rPr>
              <a:t>扫描范围</a:t>
            </a:r>
            <a:r>
              <a:rPr lang="en-US" altLang="zh-CN" sz="2000" dirty="0" smtClean="0">
                <a:latin typeface="Times New Roman" panose="02020603050405020304" pitchFamily="18" charset="0"/>
                <a:cs typeface="Times New Roman" panose="02020603050405020304" pitchFamily="18" charset="0"/>
              </a:rPr>
              <a:t>10mm</a:t>
            </a:r>
            <a:endParaRPr lang="en-US" altLang="zh-CN" sz="2000" dirty="0">
              <a:latin typeface="Times New Roman" panose="02020603050405020304" pitchFamily="18" charset="0"/>
              <a:cs typeface="Times New Roman" panose="02020603050405020304" pitchFamily="18" charset="0"/>
            </a:endParaRPr>
          </a:p>
          <a:p>
            <a:pPr marL="0" indent="0" eaLnBrk="1" hangingPunct="1">
              <a:spcBef>
                <a:spcPct val="0"/>
              </a:spcBef>
              <a:buClrTx/>
              <a:buSzTx/>
              <a:buFont typeface="Wingdings 3" pitchFamily="18" charset="2"/>
              <a:buNone/>
              <a:defRPr/>
            </a:pPr>
            <a:endParaRPr lang="en-US" altLang="zh-CN" sz="2000" dirty="0" smtClean="0"/>
          </a:p>
          <a:p>
            <a:pPr eaLnBrk="1" hangingPunct="1">
              <a:spcBef>
                <a:spcPct val="0"/>
              </a:spcBef>
              <a:buClrTx/>
              <a:buSzTx/>
              <a:buFont typeface="Wingdings" pitchFamily="2" charset="2"/>
              <a:buChar char="u"/>
              <a:defRPr/>
            </a:pPr>
            <a:r>
              <a:rPr lang="zh-CN" altLang="en-US" sz="2400" dirty="0" smtClean="0"/>
              <a:t>结果</a:t>
            </a:r>
            <a:endParaRPr lang="en-US" altLang="zh-CN" sz="2400" dirty="0" smtClean="0"/>
          </a:p>
          <a:p>
            <a:pPr marL="0" indent="0" eaLnBrk="1" hangingPunct="1">
              <a:spcBef>
                <a:spcPct val="0"/>
              </a:spcBef>
              <a:buClrTx/>
              <a:buSzTx/>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线性较好，斜率</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约</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0.193mm</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，非常接近步长</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0.2mm</a:t>
            </a:r>
          </a:p>
          <a:p>
            <a:pPr marL="0" indent="0" eaLnBrk="1" hangingPunct="1">
              <a:spcBef>
                <a:spcPct val="0"/>
              </a:spcBef>
              <a:buClrTx/>
              <a:buSzTx/>
              <a:buNone/>
              <a:defRPr/>
            </a:pP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    分辨率几乎小于</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0.9strip~</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270 </a:t>
            </a:r>
            <a:r>
              <a:rPr lang="en-US" sz="2000" dirty="0" err="1">
                <a:latin typeface="Times New Roman" panose="02020603050405020304" pitchFamily="18" charset="0"/>
                <a:ea typeface="宋体" panose="02010600030101010101" pitchFamily="2" charset="-122"/>
                <a:cs typeface="Times New Roman" panose="02020603050405020304" pitchFamily="18" charset="0"/>
              </a:rPr>
              <a:t>μm</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strip88</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附近</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有</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较大</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不确定度，</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可能</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与系统</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噪声变化</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和机械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拉力有关</a:t>
            </a:r>
            <a:endParaRPr lang="en-US" sz="200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Font typeface="Wingdings 3" pitchFamily="18" charset="2"/>
              <a:buNone/>
              <a:defRPr/>
            </a:pPr>
            <a:endParaRPr lang="en-US" altLang="zh-CN" sz="2000" dirty="0">
              <a:latin typeface="Times New Roman" panose="02020603050405020304" pitchFamily="18" charset="0"/>
              <a:cs typeface="Times New Roman" panose="02020603050405020304" pitchFamily="18" charset="0"/>
            </a:endParaRPr>
          </a:p>
        </p:txBody>
      </p:sp>
      <p:sp>
        <p:nvSpPr>
          <p:cNvPr id="5" name="Rectangle 7"/>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pic>
        <p:nvPicPr>
          <p:cNvPr id="10" name="图片 9" descr="F:\2014\毕业论文\参考资料\用图\va1d\mean.tiff"/>
          <p:cNvPicPr/>
          <p:nvPr/>
        </p:nvPicPr>
        <p:blipFill rotWithShape="1">
          <a:blip r:embed="rId3" cstate="print">
            <a:extLst>
              <a:ext uri="{28A0092B-C50C-407E-A947-70E740481C1C}">
                <a14:useLocalDpi xmlns:a14="http://schemas.microsoft.com/office/drawing/2010/main" val="0"/>
              </a:ext>
            </a:extLst>
          </a:blip>
          <a:srcRect t="6250" r="2571"/>
          <a:stretch/>
        </p:blipFill>
        <p:spPr bwMode="auto">
          <a:xfrm>
            <a:off x="252095" y="3416915"/>
            <a:ext cx="4319905" cy="2975610"/>
          </a:xfrm>
          <a:prstGeom prst="rect">
            <a:avLst/>
          </a:prstGeom>
          <a:noFill/>
          <a:ln>
            <a:noFill/>
          </a:ln>
          <a:extLst>
            <a:ext uri="{53640926-AAD7-44D8-BBD7-CCE9431645EC}">
              <a14:shadowObscured xmlns:a14="http://schemas.microsoft.com/office/drawing/2010/main"/>
            </a:ext>
          </a:extLst>
        </p:spPr>
      </p:pic>
      <p:pic>
        <p:nvPicPr>
          <p:cNvPr id="11" name="图片 10" descr="F:\2014\毕业论文\参考资料\用图\va1d\sigma.tiff"/>
          <p:cNvPicPr/>
          <p:nvPr/>
        </p:nvPicPr>
        <p:blipFill rotWithShape="1">
          <a:blip r:embed="rId4" cstate="print">
            <a:extLst>
              <a:ext uri="{28A0092B-C50C-407E-A947-70E740481C1C}">
                <a14:useLocalDpi xmlns:a14="http://schemas.microsoft.com/office/drawing/2010/main" val="0"/>
              </a:ext>
            </a:extLst>
          </a:blip>
          <a:srcRect l="3900" t="6582" r="5955"/>
          <a:stretch/>
        </p:blipFill>
        <p:spPr bwMode="auto">
          <a:xfrm>
            <a:off x="4593265" y="3450265"/>
            <a:ext cx="4335231" cy="3056859"/>
          </a:xfrm>
          <a:prstGeom prst="rect">
            <a:avLst/>
          </a:prstGeom>
          <a:noFill/>
          <a:ln>
            <a:noFill/>
          </a:ln>
          <a:extLst>
            <a:ext uri="{53640926-AAD7-44D8-BBD7-CCE9431645EC}">
              <a14:shadowObscured xmlns:a14="http://schemas.microsoft.com/office/drawing/2010/main"/>
            </a:ext>
          </a:extLst>
        </p:spPr>
      </p:pic>
      <p:sp>
        <p:nvSpPr>
          <p:cNvPr id="12"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72</a:t>
            </a:fld>
            <a:endParaRPr lang="zh-CN" altLang="en-US" sz="1000" smtClean="0">
              <a:ea typeface="宋体" panose="02010600030101010101" pitchFamily="2" charset="-122"/>
            </a:endParaRPr>
          </a:p>
        </p:txBody>
      </p:sp>
      <p:sp>
        <p:nvSpPr>
          <p:cNvPr id="13"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4498187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0669" y="-27384"/>
            <a:ext cx="8362950" cy="1143000"/>
          </a:xfrm>
        </p:spPr>
        <p:txBody>
          <a:bodyPr>
            <a:normAutofit/>
          </a:bodyPr>
          <a:lstStyle/>
          <a:p>
            <a:pPr>
              <a:defRPr/>
            </a:pPr>
            <a:r>
              <a:rPr lang="zh-CN" altLang="en-US" sz="4000" dirty="0" smtClean="0">
                <a:solidFill>
                  <a:schemeClr val="tx1"/>
                </a:solidFill>
                <a:effectLst/>
              </a:rPr>
              <a:t>一维直接编码测试：</a:t>
            </a:r>
            <a:r>
              <a:rPr lang="en-US" altLang="zh-CN" sz="4000" dirty="0" err="1" smtClean="0">
                <a:solidFill>
                  <a:schemeClr val="tx1"/>
                </a:solidFill>
                <a:effectLst/>
              </a:rPr>
              <a:t>Gastone</a:t>
            </a:r>
            <a:r>
              <a:rPr lang="zh-CN" altLang="en-US" sz="4000" dirty="0" smtClean="0">
                <a:solidFill>
                  <a:schemeClr val="tx1"/>
                </a:solidFill>
                <a:effectLst/>
              </a:rPr>
              <a:t>读出</a:t>
            </a:r>
            <a:endParaRPr lang="zh-CN" altLang="en-US" sz="4000" dirty="0">
              <a:solidFill>
                <a:schemeClr val="tx1"/>
              </a:solidFill>
              <a:effectLst/>
            </a:endParaRPr>
          </a:p>
        </p:txBody>
      </p:sp>
      <p:sp>
        <p:nvSpPr>
          <p:cNvPr id="2" name="矩形 1"/>
          <p:cNvSpPr/>
          <p:nvPr/>
        </p:nvSpPr>
        <p:spPr>
          <a:xfrm>
            <a:off x="268152" y="1275715"/>
            <a:ext cx="6884987" cy="1785104"/>
          </a:xfrm>
          <a:prstGeom prst="rect">
            <a:avLst/>
          </a:prstGeom>
        </p:spPr>
        <p:txBody>
          <a:bodyPr>
            <a:spAutoFit/>
          </a:bodyPr>
          <a:lstStyle/>
          <a:p>
            <a:pPr>
              <a:defRPr/>
            </a:pPr>
            <a:r>
              <a:rPr lang="en-US" altLang="zh-CN" sz="2000" kern="100" dirty="0" smtClean="0">
                <a:latin typeface="Times New Roman" panose="02020603050405020304" pitchFamily="18" charset="0"/>
                <a:ea typeface="+mn-ea"/>
                <a:cs typeface="Times New Roman" panose="02020603050405020304" pitchFamily="18" charset="0"/>
              </a:rPr>
              <a:t>X-ray</a:t>
            </a:r>
            <a:r>
              <a:rPr lang="zh-CN" altLang="en-US" sz="2000" kern="100" dirty="0">
                <a:latin typeface="Times New Roman" panose="02020603050405020304" pitchFamily="18" charset="0"/>
                <a:ea typeface="+mn-ea"/>
                <a:cs typeface="Times New Roman" panose="02020603050405020304" pitchFamily="18" charset="0"/>
              </a:rPr>
              <a:t>通过</a:t>
            </a:r>
            <a:r>
              <a:rPr lang="en-US" altLang="zh-CN" sz="2000" kern="100" dirty="0">
                <a:latin typeface="Times New Roman" panose="02020603050405020304" pitchFamily="18" charset="0"/>
                <a:ea typeface="+mn-ea"/>
                <a:cs typeface="Times New Roman" panose="02020603050405020304" pitchFamily="18" charset="0"/>
              </a:rPr>
              <a:t>100um</a:t>
            </a:r>
            <a:r>
              <a:rPr lang="zh-CN" altLang="en-US" sz="2000" kern="100" dirty="0">
                <a:latin typeface="Times New Roman" panose="02020603050405020304" pitchFamily="18" charset="0"/>
                <a:ea typeface="+mn-ea"/>
                <a:cs typeface="Times New Roman" panose="02020603050405020304" pitchFamily="18" charset="0"/>
              </a:rPr>
              <a:t>狭缝入射固定</a:t>
            </a:r>
            <a:r>
              <a:rPr lang="zh-CN" altLang="en-US" sz="2000" kern="100" dirty="0" smtClean="0">
                <a:latin typeface="Times New Roman" panose="02020603050405020304" pitchFamily="18" charset="0"/>
                <a:ea typeface="+mn-ea"/>
                <a:cs typeface="Times New Roman" panose="02020603050405020304" pitchFamily="18" charset="0"/>
              </a:rPr>
              <a:t>位置</a:t>
            </a:r>
            <a:endParaRPr lang="en-US" altLang="zh-CN" sz="2000" kern="100" dirty="0">
              <a:latin typeface="Times New Roman" panose="02020603050405020304" pitchFamily="18" charset="0"/>
              <a:ea typeface="+mn-ea"/>
              <a:cs typeface="Times New Roman" panose="02020603050405020304" pitchFamily="18" charset="0"/>
            </a:endParaRPr>
          </a:p>
          <a:p>
            <a:pPr>
              <a:defRPr/>
            </a:pPr>
            <a:endParaRPr lang="en-US" altLang="zh-CN" kern="1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defRPr/>
            </a:pPr>
            <a:r>
              <a:rPr lang="zh-CN" altLang="en-US" kern="100" dirty="0">
                <a:latin typeface="Times New Roman" panose="02020603050405020304" pitchFamily="18" charset="0"/>
                <a:cs typeface="Times New Roman" panose="02020603050405020304" pitchFamily="18" charset="0"/>
              </a:rPr>
              <a:t> </a:t>
            </a:r>
            <a:r>
              <a:rPr lang="en-US" altLang="zh-CN" kern="100" dirty="0" smtClean="0">
                <a:latin typeface="Times New Roman" panose="02020603050405020304" pitchFamily="18" charset="0"/>
                <a:cs typeface="Times New Roman" panose="02020603050405020304" pitchFamily="18" charset="0"/>
              </a:rPr>
              <a:t>cluster </a:t>
            </a:r>
            <a:r>
              <a:rPr lang="en-US" altLang="zh-CN" kern="100" dirty="0">
                <a:latin typeface="Times New Roman" panose="02020603050405020304" pitchFamily="18" charset="0"/>
                <a:cs typeface="Times New Roman" panose="02020603050405020304" pitchFamily="18" charset="0"/>
              </a:rPr>
              <a:t>size</a:t>
            </a:r>
            <a:r>
              <a:rPr lang="zh-CN" altLang="en-US" kern="100" dirty="0" smtClean="0">
                <a:latin typeface="Times New Roman" panose="02020603050405020304" pitchFamily="18" charset="0"/>
                <a:cs typeface="Times New Roman" panose="02020603050405020304" pitchFamily="18" charset="0"/>
              </a:rPr>
              <a:t>在</a:t>
            </a:r>
            <a:r>
              <a:rPr lang="en-US" altLang="zh-CN" kern="100" dirty="0" smtClean="0">
                <a:latin typeface="Times New Roman" panose="02020603050405020304" pitchFamily="18" charset="0"/>
                <a:cs typeface="Times New Roman" panose="02020603050405020304" pitchFamily="18" charset="0"/>
              </a:rPr>
              <a:t>1-6</a:t>
            </a:r>
            <a:r>
              <a:rPr lang="zh-CN" altLang="en-US" kern="100" dirty="0">
                <a:latin typeface="Times New Roman" panose="02020603050405020304" pitchFamily="18" charset="0"/>
                <a:cs typeface="Times New Roman" panose="02020603050405020304" pitchFamily="18" charset="0"/>
              </a:rPr>
              <a:t>之间</a:t>
            </a:r>
            <a:r>
              <a:rPr lang="zh-CN" altLang="en-US" kern="100" dirty="0" smtClean="0">
                <a:latin typeface="Times New Roman" panose="02020603050405020304" pitchFamily="18" charset="0"/>
                <a:cs typeface="Times New Roman" panose="02020603050405020304" pitchFamily="18" charset="0"/>
              </a:rPr>
              <a:t>，</a:t>
            </a:r>
            <a:r>
              <a:rPr lang="en-US" altLang="zh-CN" kern="100" dirty="0" smtClean="0">
                <a:latin typeface="Times New Roman" panose="02020603050405020304" pitchFamily="18" charset="0"/>
                <a:cs typeface="Times New Roman" panose="02020603050405020304" pitchFamily="18" charset="0"/>
              </a:rPr>
              <a:t>86%</a:t>
            </a:r>
            <a:r>
              <a:rPr lang="zh-CN" altLang="en-US" kern="100" dirty="0" smtClean="0">
                <a:latin typeface="Times New Roman" panose="02020603050405020304" pitchFamily="18" charset="0"/>
                <a:cs typeface="Times New Roman" panose="02020603050405020304" pitchFamily="18" charset="0"/>
              </a:rPr>
              <a:t>信号击中两条以上</a:t>
            </a:r>
            <a:endParaRPr lang="en-US" altLang="zh-CN" kern="100" dirty="0">
              <a:latin typeface="Times New Roman" panose="02020603050405020304" pitchFamily="18" charset="0"/>
              <a:cs typeface="Times New Roman" panose="02020603050405020304" pitchFamily="18" charset="0"/>
            </a:endParaRPr>
          </a:p>
          <a:p>
            <a:pPr>
              <a:defRPr/>
            </a:pPr>
            <a:endParaRPr lang="en-US" altLang="zh-CN" kern="1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defRPr/>
            </a:pPr>
            <a:r>
              <a:rPr lang="zh-CN" altLang="en-US" kern="100" dirty="0" smtClean="0">
                <a:latin typeface="Times New Roman" panose="02020603050405020304" pitchFamily="18" charset="0"/>
                <a:cs typeface="Times New Roman" panose="02020603050405020304" pitchFamily="18" charset="0"/>
              </a:rPr>
              <a:t>位置分布率约</a:t>
            </a:r>
            <a:r>
              <a:rPr lang="en-US" altLang="zh-CN" dirty="0" smtClean="0">
                <a:latin typeface="Times New Roman" panose="02020603050405020304" pitchFamily="18" charset="0"/>
                <a:cs typeface="Times New Roman" panose="02020603050405020304" pitchFamily="18" charset="0"/>
              </a:rPr>
              <a:t>0.85strip~</a:t>
            </a:r>
            <a:r>
              <a:rPr lang="en-US" dirty="0" smtClean="0">
                <a:latin typeface="Times New Roman" panose="02020603050405020304" pitchFamily="18" charset="0"/>
                <a:cs typeface="Times New Roman" panose="02020603050405020304" pitchFamily="18" charset="0"/>
              </a:rPr>
              <a:t>258 </a:t>
            </a:r>
            <a:r>
              <a:rPr lang="en-US" dirty="0" err="1">
                <a:latin typeface="Times New Roman" panose="02020603050405020304" pitchFamily="18" charset="0"/>
                <a:cs typeface="Times New Roman" panose="02020603050405020304" pitchFamily="18" charset="0"/>
              </a:rPr>
              <a:t>μm</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defRPr/>
            </a:pPr>
            <a:endParaRPr lang="en-US" altLang="zh-CN" kern="100" dirty="0">
              <a:latin typeface="Times New Roman" panose="02020603050405020304" pitchFamily="18" charset="0"/>
              <a:cs typeface="Times New Roman" panose="02020603050405020304" pitchFamily="18" charset="0"/>
            </a:endParaRPr>
          </a:p>
        </p:txBody>
      </p:sp>
      <p:sp>
        <p:nvSpPr>
          <p:cNvPr id="36869" name="TextBox 10"/>
          <p:cNvSpPr txBox="1">
            <a:spLocks noChangeArrowheads="1"/>
          </p:cNvSpPr>
          <p:nvPr/>
        </p:nvSpPr>
        <p:spPr bwMode="auto">
          <a:xfrm>
            <a:off x="1716088" y="6179846"/>
            <a:ext cx="1433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400" dirty="0">
                <a:latin typeface="Times New Roman" panose="02020603050405020304" pitchFamily="18" charset="0"/>
                <a:cs typeface="Times New Roman" panose="02020603050405020304" pitchFamily="18" charset="0"/>
              </a:rPr>
              <a:t>Cluster size </a:t>
            </a:r>
            <a:r>
              <a:rPr lang="zh-CN" altLang="en-US" sz="1400" dirty="0">
                <a:latin typeface="Times New Roman" panose="02020603050405020304" pitchFamily="18" charset="0"/>
                <a:cs typeface="Times New Roman" panose="02020603050405020304" pitchFamily="18" charset="0"/>
              </a:rPr>
              <a:t>分布</a:t>
            </a:r>
            <a:endParaRPr lang="en-US" altLang="en-US" sz="1400" dirty="0">
              <a:latin typeface="Times New Roman" panose="02020603050405020304" pitchFamily="18" charset="0"/>
              <a:cs typeface="Times New Roman" panose="02020603050405020304" pitchFamily="18" charset="0"/>
            </a:endParaRPr>
          </a:p>
        </p:txBody>
      </p:sp>
      <p:pic>
        <p:nvPicPr>
          <p:cNvPr id="36872" name="图片 13" descr="F:\2014\毕业论文\文章投稿\文章用图\strip43.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046" y="2990175"/>
            <a:ext cx="4024798" cy="314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TextBox 10"/>
          <p:cNvSpPr txBox="1">
            <a:spLocks noChangeArrowheads="1"/>
          </p:cNvSpPr>
          <p:nvPr/>
        </p:nvSpPr>
        <p:spPr bwMode="auto">
          <a:xfrm>
            <a:off x="6300788" y="6180151"/>
            <a:ext cx="1979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400" dirty="0">
                <a:latin typeface="Times New Roman" panose="02020603050405020304" pitchFamily="18" charset="0"/>
                <a:cs typeface="Times New Roman" panose="02020603050405020304" pitchFamily="18" charset="0"/>
              </a:rPr>
              <a:t>固定位置解码击中分布</a:t>
            </a:r>
            <a:endParaRPr lang="en-US" altLang="en-US" sz="1400" dirty="0">
              <a:latin typeface="Times New Roman" panose="02020603050405020304" pitchFamily="18" charset="0"/>
              <a:cs typeface="Times New Roman" panose="02020603050405020304" pitchFamily="18" charset="0"/>
            </a:endParaRPr>
          </a:p>
        </p:txBody>
      </p:sp>
      <p:pic>
        <p:nvPicPr>
          <p:cNvPr id="10" name="图片 9" descr="F:\2014\毕业论文\文章投稿\文章用图\cluster size1.tiff"/>
          <p:cNvPicPr/>
          <p:nvPr/>
        </p:nvPicPr>
        <p:blipFill rotWithShape="1">
          <a:blip r:embed="rId4" cstate="print">
            <a:extLst>
              <a:ext uri="{28A0092B-C50C-407E-A947-70E740481C1C}">
                <a14:useLocalDpi xmlns:a14="http://schemas.microsoft.com/office/drawing/2010/main" val="0"/>
              </a:ext>
            </a:extLst>
          </a:blip>
          <a:srcRect l="55" t="7563" r="6982" b="-657"/>
          <a:stretch/>
        </p:blipFill>
        <p:spPr bwMode="auto">
          <a:xfrm>
            <a:off x="255177" y="3080232"/>
            <a:ext cx="4438931" cy="3026544"/>
          </a:xfrm>
          <a:prstGeom prst="rect">
            <a:avLst/>
          </a:prstGeom>
          <a:noFill/>
          <a:ln>
            <a:noFill/>
          </a:ln>
          <a:extLst>
            <a:ext uri="{53640926-AAD7-44D8-BBD7-CCE9431645EC}">
              <a14:shadowObscured xmlns:a14="http://schemas.microsoft.com/office/drawing/2010/main"/>
            </a:ext>
          </a:extLst>
        </p:spPr>
      </p:pic>
      <p:sp>
        <p:nvSpPr>
          <p:cNvPr id="12"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73</a:t>
            </a:fld>
            <a:endParaRPr lang="zh-CN" altLang="en-US" sz="1000" smtClean="0">
              <a:ea typeface="宋体" panose="02010600030101010101" pitchFamily="2" charset="-122"/>
            </a:endParaRPr>
          </a:p>
        </p:txBody>
      </p:sp>
      <p:sp>
        <p:nvSpPr>
          <p:cNvPr id="13"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2976898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0500" y="-43676"/>
            <a:ext cx="8362950" cy="1143000"/>
          </a:xfrm>
        </p:spPr>
        <p:txBody>
          <a:bodyPr/>
          <a:lstStyle/>
          <a:p>
            <a:pPr>
              <a:defRPr/>
            </a:pPr>
            <a:r>
              <a:rPr lang="zh-CN" altLang="en-US" sz="4000" dirty="0" smtClean="0">
                <a:solidFill>
                  <a:schemeClr val="tx1"/>
                </a:solidFill>
                <a:effectLst/>
                <a:latin typeface="黑体" panose="02010609060101010101" pitchFamily="49" charset="-122"/>
              </a:rPr>
              <a:t>位置扫描测试</a:t>
            </a:r>
            <a:r>
              <a:rPr lang="en-US" altLang="zh-CN" sz="4000" dirty="0" smtClean="0">
                <a:solidFill>
                  <a:schemeClr val="tx1"/>
                </a:solidFill>
                <a:effectLst/>
                <a:latin typeface="黑体" panose="02010609060101010101" pitchFamily="49" charset="-122"/>
              </a:rPr>
              <a:t>: </a:t>
            </a:r>
            <a:r>
              <a:rPr lang="en-US" altLang="zh-CN" sz="4000" dirty="0" err="1" smtClean="0">
                <a:solidFill>
                  <a:schemeClr val="tx1"/>
                </a:solidFill>
                <a:effectLst/>
                <a:latin typeface="黑体" panose="02010609060101010101" pitchFamily="49" charset="-122"/>
              </a:rPr>
              <a:t>Gastone</a:t>
            </a:r>
            <a:r>
              <a:rPr lang="zh-CN" altLang="en-US" sz="4000" dirty="0" smtClean="0">
                <a:solidFill>
                  <a:schemeClr val="tx1"/>
                </a:solidFill>
                <a:effectLst/>
                <a:latin typeface="黑体" panose="02010609060101010101" pitchFamily="49" charset="-122"/>
              </a:rPr>
              <a:t>数字</a:t>
            </a:r>
            <a:endParaRPr lang="zh-CN" altLang="en-US" sz="4000" dirty="0">
              <a:solidFill>
                <a:schemeClr val="tx1"/>
              </a:solidFill>
              <a:effectLst/>
              <a:latin typeface="黑体" panose="02010609060101010101" pitchFamily="49" charset="-122"/>
            </a:endParaRPr>
          </a:p>
        </p:txBody>
      </p:sp>
      <p:sp>
        <p:nvSpPr>
          <p:cNvPr id="17" name="矩形 1"/>
          <p:cNvSpPr>
            <a:spLocks noChangeArrowheads="1"/>
          </p:cNvSpPr>
          <p:nvPr/>
        </p:nvSpPr>
        <p:spPr bwMode="auto">
          <a:xfrm>
            <a:off x="252231" y="1136650"/>
            <a:ext cx="517652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u"/>
              <a:defRPr/>
            </a:pPr>
            <a:r>
              <a:rPr lang="en-US" sz="2000" dirty="0">
                <a:latin typeface="Times New Roman" panose="02020603050405020304" pitchFamily="18" charset="0"/>
                <a:cs typeface="Times New Roman" panose="02020603050405020304" pitchFamily="18" charset="0"/>
              </a:rPr>
              <a:t>100 </a:t>
            </a:r>
            <a:r>
              <a:rPr lang="en-US" sz="2000" dirty="0" err="1">
                <a:latin typeface="Times New Roman" panose="02020603050405020304" pitchFamily="18" charset="0"/>
                <a:cs typeface="Times New Roman" panose="02020603050405020304" pitchFamily="18" charset="0"/>
              </a:rPr>
              <a:t>μm</a:t>
            </a:r>
            <a:r>
              <a:rPr lang="zh-CN" altLang="en-US" sz="2000" dirty="0">
                <a:latin typeface="Times New Roman" panose="02020603050405020304" pitchFamily="18" charset="0"/>
                <a:cs typeface="Times New Roman" panose="02020603050405020304" pitchFamily="18" charset="0"/>
              </a:rPr>
              <a:t>狭缝，</a:t>
            </a:r>
            <a:r>
              <a:rPr lang="en-US" altLang="zh-CN" sz="2000" dirty="0">
                <a:latin typeface="Times New Roman" panose="02020603050405020304" pitchFamily="18" charset="0"/>
                <a:cs typeface="Times New Roman" panose="02020603050405020304" pitchFamily="18" charset="0"/>
              </a:rPr>
              <a:t>0.2mm</a:t>
            </a:r>
            <a:r>
              <a:rPr lang="zh-CN" altLang="en-US" sz="2000" dirty="0">
                <a:latin typeface="Times New Roman" panose="02020603050405020304" pitchFamily="18" charset="0"/>
                <a:cs typeface="Times New Roman" panose="02020603050405020304" pitchFamily="18" charset="0"/>
              </a:rPr>
              <a:t>步长，扫描范围</a:t>
            </a:r>
            <a:r>
              <a:rPr lang="en-US" altLang="zh-CN" sz="2000" dirty="0">
                <a:latin typeface="Times New Roman" panose="02020603050405020304" pitchFamily="18" charset="0"/>
                <a:cs typeface="Times New Roman" panose="02020603050405020304" pitchFamily="18" charset="0"/>
              </a:rPr>
              <a:t>10mm</a:t>
            </a:r>
          </a:p>
          <a:p>
            <a:pPr marL="0" indent="0" eaLnBrk="1" hangingPunct="1">
              <a:spcBef>
                <a:spcPct val="0"/>
              </a:spcBef>
              <a:buClrTx/>
              <a:buSzTx/>
              <a:buFont typeface="Wingdings 3" pitchFamily="18" charset="2"/>
              <a:buNone/>
              <a:defRPr/>
            </a:pPr>
            <a:endParaRPr lang="en-US" altLang="zh-CN" sz="2000" dirty="0" smtClean="0"/>
          </a:p>
          <a:p>
            <a:pPr eaLnBrk="1" hangingPunct="1">
              <a:spcBef>
                <a:spcPct val="0"/>
              </a:spcBef>
              <a:buClrTx/>
              <a:buSzTx/>
              <a:buFont typeface="Wingdings" pitchFamily="2" charset="2"/>
              <a:buChar char="u"/>
              <a:defRPr/>
            </a:pPr>
            <a:r>
              <a:rPr lang="zh-CN" altLang="en-US" sz="2400" dirty="0" smtClean="0"/>
              <a:t>结果</a:t>
            </a:r>
            <a:endParaRPr lang="en-US" altLang="zh-CN" sz="2400" dirty="0" smtClean="0"/>
          </a:p>
          <a:p>
            <a:pPr marL="0" indent="0" eaLnBrk="1" hangingPunct="1">
              <a:spcBef>
                <a:spcPct val="0"/>
              </a:spcBef>
              <a:buClrTx/>
              <a:buSzTx/>
              <a:buFont typeface="Wingdings 3" pitchFamily="18" charset="2"/>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线性较好，</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strip30</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附近有较大不确定度；</a:t>
            </a:r>
            <a:endParaRPr lang="en-US"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Font typeface="Wingdings 3" pitchFamily="18" charset="2"/>
              <a:buNone/>
              <a:defRPr/>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最大分辨率</a:t>
            </a:r>
            <a:r>
              <a:rPr lang="en-US" altLang="zh-CN" sz="2000" dirty="0" err="1" smtClean="0">
                <a:latin typeface="Times New Roman" panose="02020603050405020304" pitchFamily="18" charset="0"/>
                <a:ea typeface="宋体" panose="02010600030101010101" pitchFamily="2" charset="-122"/>
                <a:cs typeface="Times New Roman" panose="02020603050405020304" pitchFamily="18" charset="0"/>
              </a:rPr>
              <a:t>rms</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小于</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1.4 strip</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，约</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0.42mm</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ct val="0"/>
              </a:spcBef>
              <a:buClrTx/>
              <a:buSzTx/>
              <a:buFont typeface="Wingdings 3" pitchFamily="18" charset="2"/>
              <a:buNone/>
              <a:defRP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分辨率结果差于</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VA</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读出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Rectangle 7"/>
          <p:cNvSpPr>
            <a:spLocks noChangeArrowheads="1"/>
          </p:cNvSpPr>
          <p:nvPr/>
        </p:nvSpPr>
        <p:spPr bwMode="auto">
          <a:xfrm>
            <a:off x="6096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p>
        </p:txBody>
      </p:sp>
      <p:sp>
        <p:nvSpPr>
          <p:cNvPr id="38919" name="矩形 19"/>
          <p:cNvSpPr>
            <a:spLocks noChangeArrowheads="1"/>
          </p:cNvSpPr>
          <p:nvPr/>
        </p:nvSpPr>
        <p:spPr bwMode="auto">
          <a:xfrm>
            <a:off x="6623050" y="6324600"/>
            <a:ext cx="704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200">
                <a:latin typeface="Arial" pitchFamily="34" charset="0"/>
                <a:ea typeface="宋体" pitchFamily="2" charset="-122"/>
              </a:rPr>
              <a:t>Hit strip</a:t>
            </a:r>
            <a:endParaRPr lang="en-US" altLang="en-US" sz="1200">
              <a:latin typeface="Arial" pitchFamily="34" charset="0"/>
              <a:ea typeface="宋体" pitchFamily="2" charset="-122"/>
            </a:endParaRPr>
          </a:p>
        </p:txBody>
      </p:sp>
      <p:pic>
        <p:nvPicPr>
          <p:cNvPr id="38921" name="Picture 5" descr="F:\2014\毕业论文\文章投稿\sigma.tiff"/>
          <p:cNvPicPr>
            <a:picLocks noChangeAspect="1" noChangeArrowheads="1"/>
          </p:cNvPicPr>
          <p:nvPr/>
        </p:nvPicPr>
        <p:blipFill rotWithShape="1">
          <a:blip r:embed="rId4">
            <a:extLst>
              <a:ext uri="{28A0092B-C50C-407E-A947-70E740481C1C}">
                <a14:useLocalDpi xmlns:a14="http://schemas.microsoft.com/office/drawing/2010/main" val="0"/>
              </a:ext>
            </a:extLst>
          </a:blip>
          <a:srcRect l="33836" t="8367" r="3767" b="32113"/>
          <a:stretch/>
        </p:blipFill>
        <p:spPr bwMode="auto">
          <a:xfrm>
            <a:off x="4708525" y="3442225"/>
            <a:ext cx="44577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descr="F:\2014\毕业论文\参考资料\用图\newfig\line.tiff"/>
          <p:cNvPicPr/>
          <p:nvPr/>
        </p:nvPicPr>
        <p:blipFill rotWithShape="1">
          <a:blip r:embed="rId5" cstate="print">
            <a:extLst>
              <a:ext uri="{28A0092B-C50C-407E-A947-70E740481C1C}">
                <a14:useLocalDpi xmlns:a14="http://schemas.microsoft.com/office/drawing/2010/main" val="0"/>
              </a:ext>
            </a:extLst>
          </a:blip>
          <a:srcRect l="2259" t="7304" r="8488" b="2523"/>
          <a:stretch/>
        </p:blipFill>
        <p:spPr bwMode="auto">
          <a:xfrm>
            <a:off x="266700" y="3442225"/>
            <a:ext cx="4319905" cy="2968625"/>
          </a:xfrm>
          <a:prstGeom prst="rect">
            <a:avLst/>
          </a:prstGeom>
          <a:noFill/>
          <a:ln>
            <a:noFill/>
          </a:ln>
          <a:extLst>
            <a:ext uri="{53640926-AAD7-44D8-BBD7-CCE9431645EC}">
              <a14:shadowObscured xmlns:a14="http://schemas.microsoft.com/office/drawing/2010/main"/>
            </a:ext>
          </a:extLst>
        </p:spPr>
      </p:pic>
      <p:sp>
        <p:nvSpPr>
          <p:cNvPr id="12"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74</a:t>
            </a:fld>
            <a:endParaRPr lang="zh-CN" altLang="en-US" sz="1000" smtClean="0">
              <a:ea typeface="宋体" panose="02010600030101010101" pitchFamily="2" charset="-122"/>
            </a:endParaRPr>
          </a:p>
        </p:txBody>
      </p:sp>
      <p:sp>
        <p:nvSpPr>
          <p:cNvPr id="13"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graphicFrame>
        <p:nvGraphicFramePr>
          <p:cNvPr id="4" name="对象 3"/>
          <p:cNvGraphicFramePr>
            <a:graphicFrameLocks noChangeAspect="1"/>
          </p:cNvGraphicFramePr>
          <p:nvPr>
            <p:extLst>
              <p:ext uri="{D42A27DB-BD31-4B8C-83A1-F6EECF244321}">
                <p14:modId xmlns:p14="http://schemas.microsoft.com/office/powerpoint/2010/main" val="577023721"/>
              </p:ext>
            </p:extLst>
          </p:nvPr>
        </p:nvGraphicFramePr>
        <p:xfrm>
          <a:off x="4903787" y="1126490"/>
          <a:ext cx="4168775" cy="2136775"/>
        </p:xfrm>
        <a:graphic>
          <a:graphicData uri="http://schemas.openxmlformats.org/presentationml/2006/ole">
            <mc:AlternateContent xmlns:mc="http://schemas.openxmlformats.org/markup-compatibility/2006">
              <mc:Choice xmlns:v="urn:schemas-microsoft-com:vml" Requires="v">
                <p:oleObj spid="_x0000_s40053" name="Visio" r:id="rId6" imgW="3465067" imgH="1774925" progId="Visio.Drawing.11">
                  <p:embed/>
                </p:oleObj>
              </mc:Choice>
              <mc:Fallback>
                <p:oleObj name="Visio" r:id="rId6" imgW="3465067" imgH="1774925" progId="Visio.Drawing.11">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3787" y="1126490"/>
                        <a:ext cx="41687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701563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171748" y="179686"/>
            <a:ext cx="55915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sz="4000" b="1" dirty="0">
                <a:solidFill>
                  <a:schemeClr val="tx2"/>
                </a:solidFill>
                <a:latin typeface="黑体" panose="02010609060101010101" pitchFamily="49" charset="-122"/>
                <a:ea typeface="黑体" panose="02010609060101010101" pitchFamily="49" charset="-122"/>
                <a:cs typeface="+mj-cs"/>
              </a:rPr>
              <a:t>二维直接编码</a:t>
            </a:r>
            <a:r>
              <a:rPr lang="zh-CN" altLang="en-US" sz="4000" b="1" dirty="0" smtClean="0">
                <a:solidFill>
                  <a:schemeClr val="tx2"/>
                </a:solidFill>
                <a:latin typeface="黑体" panose="02010609060101010101" pitchFamily="49" charset="-122"/>
                <a:ea typeface="黑体" panose="02010609060101010101" pitchFamily="49" charset="-122"/>
                <a:cs typeface="+mj-cs"/>
              </a:rPr>
              <a:t>设计</a:t>
            </a:r>
            <a:r>
              <a:rPr lang="en-US" altLang="zh-CN" sz="4000" b="1" dirty="0" smtClean="0">
                <a:solidFill>
                  <a:schemeClr val="tx2"/>
                </a:solidFill>
                <a:latin typeface="黑体" pitchFamily="49" charset="-122"/>
              </a:rPr>
              <a:t>50x50</a:t>
            </a:r>
            <a:endParaRPr lang="en-US" altLang="en-US" sz="4000" b="1" dirty="0"/>
          </a:p>
        </p:txBody>
      </p:sp>
      <p:pic>
        <p:nvPicPr>
          <p:cNvPr id="39943" name="Picture 1" descr="C:\Users\andy\AppData\Roaming\Tencent\Users\1623569289\QQ\WinTemp\RichOle\613N{D4O9(~8Z5L(Y7$6M`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671" y="1330960"/>
            <a:ext cx="2616284" cy="502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75</a:t>
            </a:fld>
            <a:endParaRPr lang="zh-CN" altLang="en-US" sz="1000" smtClean="0">
              <a:ea typeface="宋体" panose="02010600030101010101" pitchFamily="2" charset="-122"/>
            </a:endParaRPr>
          </a:p>
        </p:txBody>
      </p:sp>
      <p:sp>
        <p:nvSpPr>
          <p:cNvPr id="11"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10" name="矩形 8"/>
          <p:cNvSpPr>
            <a:spLocks noChangeArrowheads="1"/>
          </p:cNvSpPr>
          <p:nvPr/>
        </p:nvSpPr>
        <p:spPr bwMode="auto">
          <a:xfrm>
            <a:off x="256131" y="1240182"/>
            <a:ext cx="4783455"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marL="0" indent="0" eaLnBrk="1" hangingPunct="1">
              <a:spcBef>
                <a:spcPct val="0"/>
              </a:spcBef>
              <a:buClrTx/>
              <a:buSzTx/>
              <a:buNone/>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en-US" altLang="en-US" sz="2000" dirty="0" smtClean="0">
                <a:latin typeface="Times New Roman" panose="02020603050405020304" pitchFamily="18" charset="0"/>
                <a:cs typeface="Times New Roman" panose="02020603050405020304" pitchFamily="18" charset="0"/>
              </a:rPr>
              <a:t>50x50</a:t>
            </a:r>
            <a:r>
              <a:rPr lang="zh-CN" altLang="en-US" sz="2000" dirty="0" smtClean="0">
                <a:latin typeface="Times New Roman" panose="02020603050405020304" pitchFamily="18" charset="0"/>
                <a:cs typeface="Times New Roman" panose="02020603050405020304" pitchFamily="18" charset="0"/>
              </a:rPr>
              <a:t>个</a:t>
            </a:r>
            <a:r>
              <a:rPr lang="en-US" altLang="en-US" sz="2000" dirty="0" smtClean="0">
                <a:latin typeface="Times New Roman" panose="02020603050405020304" pitchFamily="18" charset="0"/>
                <a:cs typeface="Times New Roman" panose="02020603050405020304" pitchFamily="18" charset="0"/>
              </a:rPr>
              <a:t>pad</a:t>
            </a:r>
            <a:r>
              <a:rPr lang="zh-CN" altLang="en-US" sz="2000" dirty="0">
                <a:latin typeface="Times New Roman" panose="02020603050405020304" pitchFamily="18" charset="0"/>
                <a:cs typeface="Times New Roman" panose="02020603050405020304" pitchFamily="18" charset="0"/>
              </a:rPr>
              <a:t>，</a:t>
            </a:r>
            <a:r>
              <a:rPr lang="en-US" altLang="en-US" sz="2000" dirty="0" smtClean="0">
                <a:latin typeface="Times New Roman" panose="02020603050405020304" pitchFamily="18" charset="0"/>
                <a:cs typeface="Times New Roman" panose="02020603050405020304" pitchFamily="18" charset="0"/>
              </a:rPr>
              <a:t>pad</a:t>
            </a:r>
            <a:r>
              <a:rPr lang="zh-CN" altLang="en-US" sz="2000" dirty="0" smtClean="0">
                <a:latin typeface="Times New Roman" panose="02020603050405020304" pitchFamily="18" charset="0"/>
                <a:cs typeface="Times New Roman" panose="02020603050405020304" pitchFamily="18" charset="0"/>
              </a:rPr>
              <a:t>大小（</a:t>
            </a:r>
            <a:r>
              <a:rPr lang="en-US" altLang="en-US" sz="20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a:t>
            </a:r>
            <a:r>
              <a:rPr lang="en-US" altLang="en-US" sz="2000" dirty="0" smtClean="0">
                <a:latin typeface="Times New Roman" panose="02020603050405020304" pitchFamily="18" charset="0"/>
                <a:cs typeface="Times New Roman" panose="02020603050405020304" pitchFamily="18" charset="0"/>
              </a:rPr>
              <a:t>l</a:t>
            </a:r>
            <a:r>
              <a:rPr lang="en-US" altLang="zh-CN" sz="2000" dirty="0" smtClean="0">
                <a:latin typeface="Times New Roman" panose="02020603050405020304" pitchFamily="18" charset="0"/>
                <a:cs typeface="Times New Roman" panose="02020603050405020304" pitchFamily="18" charset="0"/>
              </a:rPr>
              <a:t>mm</a:t>
            </a:r>
            <a:r>
              <a:rPr lang="zh-CN" altLang="en-US"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en-US" altLang="en-US" sz="2000" dirty="0" err="1" smtClean="0">
                <a:latin typeface="Times New Roman" panose="02020603050405020304" pitchFamily="18" charset="0"/>
                <a:cs typeface="Times New Roman" panose="02020603050405020304" pitchFamily="18" charset="0"/>
              </a:rPr>
              <a:t>x,y</a:t>
            </a:r>
            <a:r>
              <a:rPr lang="zh-CN" altLang="en-US" sz="2000" dirty="0">
                <a:latin typeface="Times New Roman" panose="02020603050405020304" pitchFamily="18" charset="0"/>
                <a:cs typeface="Times New Roman" panose="02020603050405020304" pitchFamily="18" charset="0"/>
              </a:rPr>
              <a:t>两</a:t>
            </a:r>
            <a:r>
              <a:rPr lang="zh-CN" altLang="en-US" sz="2000" dirty="0" smtClean="0">
                <a:latin typeface="Times New Roman" panose="02020603050405020304" pitchFamily="18" charset="0"/>
                <a:cs typeface="Times New Roman" panose="02020603050405020304" pitchFamily="18" charset="0"/>
              </a:rPr>
              <a:t>维共</a:t>
            </a:r>
            <a:r>
              <a:rPr lang="en-US" altLang="zh-CN" sz="2000" dirty="0">
                <a:latin typeface="Times New Roman" panose="02020603050405020304" pitchFamily="18" charset="0"/>
                <a:cs typeface="Times New Roman" panose="02020603050405020304" pitchFamily="18" charset="0"/>
              </a:rPr>
              <a:t>10</a:t>
            </a:r>
            <a:r>
              <a:rPr lang="en-US" altLang="en-US"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条，分别用</a:t>
            </a:r>
            <a:r>
              <a:rPr lang="en-US" altLang="en-US" sz="2000" dirty="0">
                <a:latin typeface="Times New Roman" panose="02020603050405020304" pitchFamily="18" charset="0"/>
                <a:cs typeface="Times New Roman" panose="02020603050405020304" pitchFamily="18" charset="0"/>
              </a:rPr>
              <a:t>13</a:t>
            </a:r>
            <a:r>
              <a:rPr lang="zh-CN" altLang="en-US" sz="2000" dirty="0">
                <a:latin typeface="Times New Roman" panose="02020603050405020304" pitchFamily="18" charset="0"/>
                <a:cs typeface="Times New Roman" panose="02020603050405020304" pitchFamily="18" charset="0"/>
              </a:rPr>
              <a:t>路电子学编码读出，共</a:t>
            </a:r>
            <a:r>
              <a:rPr lang="en-US" altLang="en-US" sz="2000" dirty="0">
                <a:latin typeface="Times New Roman" panose="02020603050405020304" pitchFamily="18" charset="0"/>
                <a:cs typeface="Times New Roman" panose="02020603050405020304" pitchFamily="18" charset="0"/>
              </a:rPr>
              <a:t>26</a:t>
            </a:r>
            <a:r>
              <a:rPr lang="zh-CN" altLang="en-US" sz="2000" dirty="0" smtClean="0">
                <a:latin typeface="Times New Roman" panose="02020603050405020304" pitchFamily="18" charset="0"/>
                <a:cs typeface="Times New Roman" panose="02020603050405020304" pitchFamily="18" charset="0"/>
              </a:rPr>
              <a:t>路。</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zh-CN" altLang="en-US" sz="2000" dirty="0">
                <a:latin typeface="Times New Roman" panose="02020603050405020304" pitchFamily="18" charset="0"/>
                <a:cs typeface="Times New Roman" panose="02020603050405020304" pitchFamily="18" charset="0"/>
              </a:rPr>
              <a:t>普通</a:t>
            </a:r>
            <a:r>
              <a:rPr lang="en-US" altLang="zh-CN" sz="2000" dirty="0">
                <a:latin typeface="Times New Roman" panose="02020603050405020304" pitchFamily="18" charset="0"/>
                <a:cs typeface="Times New Roman" panose="02020603050405020304" pitchFamily="18" charset="0"/>
              </a:rPr>
              <a:t>PCB</a:t>
            </a:r>
            <a:r>
              <a:rPr lang="zh-CN" altLang="en-US" sz="2000" dirty="0">
                <a:latin typeface="Times New Roman" panose="02020603050405020304" pitchFamily="18" charset="0"/>
                <a:cs typeface="Times New Roman" panose="02020603050405020304" pitchFamily="18" charset="0"/>
              </a:rPr>
              <a:t>工艺</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1800" dirty="0">
              <a:latin typeface="黑体"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697987208"/>
              </p:ext>
            </p:extLst>
          </p:nvPr>
        </p:nvGraphicFramePr>
        <p:xfrm>
          <a:off x="831766" y="3365685"/>
          <a:ext cx="3495675" cy="3246437"/>
        </p:xfrm>
        <a:graphic>
          <a:graphicData uri="http://schemas.openxmlformats.org/presentationml/2006/ole">
            <mc:AlternateContent xmlns:mc="http://schemas.openxmlformats.org/markup-compatibility/2006">
              <mc:Choice xmlns:v="urn:schemas-microsoft-com:vml" Requires="v">
                <p:oleObj spid="_x0000_s116805" name="Visio" r:id="rId5" imgW="5234940" imgH="4862830" progId="Visio.Drawing.11">
                  <p:embed/>
                </p:oleObj>
              </mc:Choice>
              <mc:Fallback>
                <p:oleObj name="Visio" r:id="rId5" imgW="5234940" imgH="4862830" progId="Visio.Drawing.11">
                  <p:embed/>
                  <p:pic>
                    <p:nvPicPr>
                      <p:cNvPr id="0"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766" y="3365685"/>
                        <a:ext cx="3495675"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5057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F:\2014\毕业论文\参考资料\用图\Figure\va50x50\ustcfel3qsima.tiff"/>
          <p:cNvPicPr/>
          <p:nvPr/>
        </p:nvPicPr>
        <p:blipFill rotWithShape="1">
          <a:blip r:embed="rId3" cstate="print">
            <a:extLst>
              <a:ext uri="{28A0092B-C50C-407E-A947-70E740481C1C}">
                <a14:useLocalDpi xmlns:a14="http://schemas.microsoft.com/office/drawing/2010/main" val="0"/>
              </a:ext>
            </a:extLst>
          </a:blip>
          <a:srcRect l="2492" t="6727" r="7430"/>
          <a:stretch/>
        </p:blipFill>
        <p:spPr bwMode="auto">
          <a:xfrm>
            <a:off x="4572000" y="1793010"/>
            <a:ext cx="4460240" cy="3145929"/>
          </a:xfrm>
          <a:prstGeom prst="rect">
            <a:avLst/>
          </a:prstGeom>
          <a:noFill/>
          <a:ln>
            <a:noFill/>
          </a:ln>
        </p:spPr>
      </p:pic>
      <p:pic>
        <p:nvPicPr>
          <p:cNvPr id="11" name="图片 10" descr="F:\2014\毕业论文\参考资料\用图\Figure\va50x50\ustcfel2qsigma.tiff"/>
          <p:cNvPicPr/>
          <p:nvPr/>
        </p:nvPicPr>
        <p:blipFill rotWithShape="1">
          <a:blip r:embed="rId4" cstate="print">
            <a:extLst>
              <a:ext uri="{28A0092B-C50C-407E-A947-70E740481C1C}">
                <a14:useLocalDpi xmlns:a14="http://schemas.microsoft.com/office/drawing/2010/main" val="0"/>
              </a:ext>
            </a:extLst>
          </a:blip>
          <a:srcRect l="2911" r="6306"/>
          <a:stretch/>
        </p:blipFill>
        <p:spPr bwMode="auto">
          <a:xfrm>
            <a:off x="262432" y="1676262"/>
            <a:ext cx="4343330" cy="3258904"/>
          </a:xfrm>
          <a:prstGeom prst="rect">
            <a:avLst/>
          </a:prstGeom>
          <a:noFill/>
          <a:ln>
            <a:noFill/>
          </a:ln>
        </p:spPr>
      </p:pic>
      <p:sp>
        <p:nvSpPr>
          <p:cNvPr id="21506" name="矩形 4"/>
          <p:cNvSpPr>
            <a:spLocks noChangeArrowheads="1"/>
          </p:cNvSpPr>
          <p:nvPr/>
        </p:nvSpPr>
        <p:spPr bwMode="auto">
          <a:xfrm>
            <a:off x="182381" y="147787"/>
            <a:ext cx="55707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zh-CN" sz="4000" b="1" dirty="0" smtClean="0">
                <a:solidFill>
                  <a:schemeClr val="tx2"/>
                </a:solidFill>
                <a:latin typeface="黑体" panose="02010609060101010101" pitchFamily="49" charset="-122"/>
                <a:ea typeface="黑体" panose="02010609060101010101" pitchFamily="49" charset="-122"/>
                <a:cs typeface="+mj-cs"/>
              </a:rPr>
              <a:t>50x50</a:t>
            </a:r>
            <a:r>
              <a:rPr lang="zh-CN" altLang="en-US" sz="4000" b="1" dirty="0" smtClean="0">
                <a:solidFill>
                  <a:schemeClr val="tx2"/>
                </a:solidFill>
                <a:latin typeface="黑体" panose="02010609060101010101" pitchFamily="49" charset="-122"/>
                <a:ea typeface="黑体" panose="02010609060101010101" pitchFamily="49" charset="-122"/>
                <a:cs typeface="+mj-cs"/>
              </a:rPr>
              <a:t>成像测试：</a:t>
            </a:r>
            <a:r>
              <a:rPr lang="en-US" altLang="zh-CN" sz="4000" b="1" dirty="0" smtClean="0">
                <a:solidFill>
                  <a:schemeClr val="tx2"/>
                </a:solidFill>
                <a:latin typeface="黑体" panose="02010609060101010101" pitchFamily="49" charset="-122"/>
                <a:ea typeface="黑体" panose="02010609060101010101" pitchFamily="49" charset="-122"/>
                <a:cs typeface="+mj-cs"/>
              </a:rPr>
              <a:t>VA</a:t>
            </a:r>
            <a:r>
              <a:rPr lang="zh-CN" altLang="en-US" sz="4000" b="1" dirty="0" smtClean="0">
                <a:solidFill>
                  <a:schemeClr val="tx2"/>
                </a:solidFill>
                <a:latin typeface="黑体" panose="02010609060101010101" pitchFamily="49" charset="-122"/>
                <a:ea typeface="黑体" panose="02010609060101010101" pitchFamily="49" charset="-122"/>
                <a:cs typeface="+mj-cs"/>
              </a:rPr>
              <a:t>读出</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43013" name="TextBox 1"/>
          <p:cNvSpPr txBox="1">
            <a:spLocks noChangeArrowheads="1"/>
          </p:cNvSpPr>
          <p:nvPr/>
        </p:nvSpPr>
        <p:spPr bwMode="auto">
          <a:xfrm>
            <a:off x="6314073" y="1583036"/>
            <a:ext cx="16482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b="1" dirty="0" smtClean="0">
                <a:latin typeface="Times New Roman" pitchFamily="18" charset="0"/>
                <a:ea typeface="宋体" pitchFamily="2" charset="-122"/>
                <a:cs typeface="Times New Roman" pitchFamily="18" charset="0"/>
              </a:rPr>
              <a:t>噪声阈值：</a:t>
            </a:r>
            <a:r>
              <a:rPr lang="en-US" sz="1800" b="1" dirty="0"/>
              <a:t>3σ</a:t>
            </a:r>
            <a:endParaRPr lang="en-US" altLang="en-US" sz="1800" b="1" dirty="0">
              <a:latin typeface="Times New Roman" pitchFamily="18" charset="0"/>
              <a:ea typeface="宋体" pitchFamily="2" charset="-122"/>
              <a:cs typeface="Times New Roman" pitchFamily="18" charset="0"/>
            </a:endParaRPr>
          </a:p>
        </p:txBody>
      </p:sp>
      <p:sp>
        <p:nvSpPr>
          <p:cNvPr id="14" name="TextBox 5"/>
          <p:cNvSpPr txBox="1">
            <a:spLocks noChangeArrowheads="1"/>
          </p:cNvSpPr>
          <p:nvPr/>
        </p:nvSpPr>
        <p:spPr bwMode="auto">
          <a:xfrm>
            <a:off x="252335" y="5197506"/>
            <a:ext cx="862584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en-US" altLang="zh-CN" sz="1000" kern="100" dirty="0" smtClean="0">
              <a:latin typeface="+mn-ea"/>
              <a:ea typeface="+mn-ea"/>
              <a:cs typeface="Times New Roman"/>
            </a:endParaRPr>
          </a:p>
          <a:p>
            <a:pPr marL="342900" indent="-342900">
              <a:buFont typeface="Wingdings" panose="05000000000000000000" pitchFamily="2" charset="2"/>
              <a:buChar char="v"/>
              <a:defRPr/>
            </a:pPr>
            <a:r>
              <a:rPr lang="en-US" sz="2000" dirty="0" smtClean="0">
                <a:latin typeface="+mn-ea"/>
                <a:ea typeface="+mn-ea"/>
              </a:rPr>
              <a:t>3σ</a:t>
            </a:r>
            <a:r>
              <a:rPr lang="zh-CN" altLang="en-US" sz="2000" dirty="0" smtClean="0">
                <a:latin typeface="+mn-ea"/>
                <a:ea typeface="+mn-ea"/>
              </a:rPr>
              <a:t>解码率较高</a:t>
            </a:r>
            <a:endParaRPr lang="en-US" altLang="zh-CN" sz="2000" dirty="0" smtClean="0">
              <a:latin typeface="+mn-ea"/>
              <a:ea typeface="+mn-ea"/>
            </a:endParaRPr>
          </a:p>
          <a:p>
            <a:pPr marL="342900" indent="-342900">
              <a:buFont typeface="Wingdings" panose="05000000000000000000" pitchFamily="2" charset="2"/>
              <a:buChar char="v"/>
              <a:defRPr/>
            </a:pPr>
            <a:endParaRPr lang="en-US" altLang="zh-CN" sz="1000" dirty="0" smtClean="0">
              <a:latin typeface="+mn-ea"/>
              <a:ea typeface="+mn-ea"/>
            </a:endParaRPr>
          </a:p>
          <a:p>
            <a:pPr marL="342900" indent="-342900">
              <a:buFont typeface="Wingdings" panose="05000000000000000000" pitchFamily="2" charset="2"/>
              <a:buChar char="v"/>
              <a:defRPr/>
            </a:pPr>
            <a:r>
              <a:rPr lang="zh-CN" altLang="en-US" sz="2000" dirty="0" smtClean="0">
                <a:latin typeface="+mn-ea"/>
                <a:ea typeface="+mn-ea"/>
              </a:rPr>
              <a:t>二维读出电极结构</a:t>
            </a:r>
            <a:r>
              <a:rPr lang="zh-CN" altLang="en-US" sz="2000" dirty="0">
                <a:latin typeface="+mn-ea"/>
                <a:ea typeface="+mn-ea"/>
              </a:rPr>
              <a:t>变小</a:t>
            </a:r>
            <a:r>
              <a:rPr lang="zh-CN" altLang="en-US" sz="2000" dirty="0" smtClean="0">
                <a:latin typeface="+mn-ea"/>
                <a:ea typeface="+mn-ea"/>
              </a:rPr>
              <a:t>，信号</a:t>
            </a:r>
            <a:r>
              <a:rPr lang="zh-CN" altLang="en-US" sz="2000" dirty="0">
                <a:latin typeface="+mn-ea"/>
                <a:ea typeface="+mn-ea"/>
              </a:rPr>
              <a:t>也相应变小</a:t>
            </a:r>
            <a:r>
              <a:rPr lang="zh-CN" altLang="en-US" sz="2000" dirty="0" smtClean="0">
                <a:latin typeface="+mn-ea"/>
                <a:ea typeface="+mn-ea"/>
              </a:rPr>
              <a:t>，提出较高的低噪声要求</a:t>
            </a:r>
            <a:endParaRPr lang="en-US" altLang="zh-CN" kern="100" dirty="0" smtClean="0">
              <a:solidFill>
                <a:srgbClr val="7030A0"/>
              </a:solidFill>
              <a:latin typeface="+mn-ea"/>
              <a:ea typeface="+mn-ea"/>
              <a:cs typeface="Times New Roman"/>
            </a:endParaRPr>
          </a:p>
          <a:p>
            <a:pPr eaLnBrk="1" hangingPunct="1">
              <a:defRPr/>
            </a:pPr>
            <a:endParaRPr lang="en-US" altLang="zh-CN" dirty="0" smtClean="0">
              <a:solidFill>
                <a:srgbClr val="FF0000"/>
              </a:solidFill>
            </a:endParaRPr>
          </a:p>
        </p:txBody>
      </p:sp>
      <p:sp>
        <p:nvSpPr>
          <p:cNvPr id="13" name="TextBox 1"/>
          <p:cNvSpPr txBox="1">
            <a:spLocks noChangeArrowheads="1"/>
          </p:cNvSpPr>
          <p:nvPr/>
        </p:nvSpPr>
        <p:spPr bwMode="auto">
          <a:xfrm>
            <a:off x="1609993" y="1631275"/>
            <a:ext cx="16482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b="1" dirty="0" smtClean="0">
                <a:latin typeface="Times New Roman" pitchFamily="18" charset="0"/>
                <a:ea typeface="宋体" pitchFamily="2" charset="-122"/>
                <a:cs typeface="Times New Roman" pitchFamily="18" charset="0"/>
              </a:rPr>
              <a:t>噪声阈值：</a:t>
            </a:r>
            <a:r>
              <a:rPr lang="en-US" sz="1800" b="1" dirty="0" smtClean="0"/>
              <a:t>2σ</a:t>
            </a:r>
            <a:endParaRPr lang="en-US" altLang="en-US" sz="1800" b="1" dirty="0">
              <a:latin typeface="Times New Roman" pitchFamily="18" charset="0"/>
              <a:ea typeface="宋体" pitchFamily="2" charset="-122"/>
              <a:cs typeface="Times New Roman" pitchFamily="18" charset="0"/>
            </a:endParaRPr>
          </a:p>
        </p:txBody>
      </p:sp>
      <p:sp>
        <p:nvSpPr>
          <p:cNvPr id="15"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76</a:t>
            </a:fld>
            <a:endParaRPr lang="zh-CN" altLang="en-US" sz="1000" smtClean="0">
              <a:ea typeface="宋体" panose="02010600030101010101" pitchFamily="2" charset="-122"/>
            </a:endParaRPr>
          </a:p>
        </p:txBody>
      </p:sp>
      <p:sp>
        <p:nvSpPr>
          <p:cNvPr id="16"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26259274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F:\2014\毕业论文\参考资料\用图\Figure\ga50x50\ustc-ucas-650-25hd.tiff"/>
          <p:cNvPicPr/>
          <p:nvPr/>
        </p:nvPicPr>
        <p:blipFill rotWithShape="1">
          <a:blip r:embed="rId3" cstate="print">
            <a:extLst>
              <a:ext uri="{28A0092B-C50C-407E-A947-70E740481C1C}">
                <a14:useLocalDpi xmlns:a14="http://schemas.microsoft.com/office/drawing/2010/main" val="0"/>
              </a:ext>
            </a:extLst>
          </a:blip>
          <a:srcRect l="2531" t="6366" r="5063"/>
          <a:stretch/>
        </p:blipFill>
        <p:spPr bwMode="auto">
          <a:xfrm>
            <a:off x="349569" y="1560527"/>
            <a:ext cx="4861952" cy="3451255"/>
          </a:xfrm>
          <a:prstGeom prst="rect">
            <a:avLst/>
          </a:prstGeom>
          <a:noFill/>
          <a:ln>
            <a:noFill/>
          </a:ln>
          <a:extLst>
            <a:ext uri="{53640926-AAD7-44D8-BBD7-CCE9431645EC}">
              <a14:shadowObscured xmlns:a14="http://schemas.microsoft.com/office/drawing/2010/main"/>
            </a:ext>
          </a:extLst>
        </p:spPr>
      </p:pic>
      <p:sp>
        <p:nvSpPr>
          <p:cNvPr id="21506" name="矩形 4"/>
          <p:cNvSpPr>
            <a:spLocks noChangeArrowheads="1"/>
          </p:cNvSpPr>
          <p:nvPr/>
        </p:nvSpPr>
        <p:spPr bwMode="auto">
          <a:xfrm>
            <a:off x="171748" y="158420"/>
            <a:ext cx="68531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zh-CN" sz="4000" b="1" dirty="0" smtClean="0">
                <a:solidFill>
                  <a:schemeClr val="tx2"/>
                </a:solidFill>
                <a:latin typeface="黑体" panose="02010609060101010101" pitchFamily="49" charset="-122"/>
                <a:ea typeface="黑体" panose="02010609060101010101" pitchFamily="49" charset="-122"/>
                <a:cs typeface="+mj-cs"/>
              </a:rPr>
              <a:t>50x50</a:t>
            </a:r>
            <a:r>
              <a:rPr lang="zh-CN" altLang="en-US" sz="4000" b="1" dirty="0" smtClean="0">
                <a:solidFill>
                  <a:schemeClr val="tx2"/>
                </a:solidFill>
                <a:latin typeface="黑体" panose="02010609060101010101" pitchFamily="49" charset="-122"/>
                <a:ea typeface="黑体" panose="02010609060101010101" pitchFamily="49" charset="-122"/>
                <a:cs typeface="+mj-cs"/>
              </a:rPr>
              <a:t>成像测试：</a:t>
            </a:r>
            <a:r>
              <a:rPr lang="en-US" altLang="zh-CN" sz="4000" b="1" dirty="0" smtClean="0">
                <a:solidFill>
                  <a:schemeClr val="tx2"/>
                </a:solidFill>
                <a:latin typeface="黑体" panose="02010609060101010101" pitchFamily="49" charset="-122"/>
                <a:ea typeface="黑体" panose="02010609060101010101" pitchFamily="49" charset="-122"/>
                <a:cs typeface="+mj-cs"/>
              </a:rPr>
              <a:t>GASTONE</a:t>
            </a:r>
            <a:r>
              <a:rPr lang="zh-CN" altLang="en-US" sz="4000" b="1" dirty="0" smtClean="0">
                <a:solidFill>
                  <a:schemeClr val="tx2"/>
                </a:solidFill>
                <a:latin typeface="黑体" panose="02010609060101010101" pitchFamily="49" charset="-122"/>
                <a:ea typeface="黑体" panose="02010609060101010101" pitchFamily="49" charset="-122"/>
                <a:cs typeface="+mj-cs"/>
              </a:rPr>
              <a:t>读出</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43013" name="TextBox 1"/>
          <p:cNvSpPr txBox="1">
            <a:spLocks noChangeArrowheads="1"/>
          </p:cNvSpPr>
          <p:nvPr/>
        </p:nvSpPr>
        <p:spPr bwMode="auto">
          <a:xfrm>
            <a:off x="1926531" y="1308779"/>
            <a:ext cx="1737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b="1" dirty="0" smtClean="0">
                <a:latin typeface="Times New Roman" pitchFamily="18" charset="0"/>
                <a:ea typeface="宋体" pitchFamily="2" charset="-122"/>
                <a:cs typeface="Times New Roman" pitchFamily="18" charset="0"/>
              </a:rPr>
              <a:t>噪声阈值：</a:t>
            </a:r>
            <a:r>
              <a:rPr lang="en-US" sz="1800" b="1" dirty="0" smtClean="0"/>
              <a:t>3</a:t>
            </a:r>
            <a:r>
              <a:rPr lang="en-US" altLang="zh-CN" sz="1800" b="1" dirty="0" smtClean="0"/>
              <a:t>fC</a:t>
            </a:r>
            <a:endParaRPr lang="en-US" altLang="en-US" sz="1800" b="1" dirty="0">
              <a:latin typeface="Times New Roman" pitchFamily="18" charset="0"/>
              <a:ea typeface="宋体" pitchFamily="2" charset="-122"/>
              <a:cs typeface="Times New Roman" pitchFamily="18" charset="0"/>
            </a:endParaRPr>
          </a:p>
        </p:txBody>
      </p:sp>
      <p:sp>
        <p:nvSpPr>
          <p:cNvPr id="14" name="TextBox 5"/>
          <p:cNvSpPr txBox="1">
            <a:spLocks noChangeArrowheads="1"/>
          </p:cNvSpPr>
          <p:nvPr/>
        </p:nvSpPr>
        <p:spPr bwMode="auto">
          <a:xfrm>
            <a:off x="253872" y="5086708"/>
            <a:ext cx="550423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buFont typeface="Wingdings" panose="05000000000000000000" pitchFamily="2" charset="2"/>
              <a:buChar char="v"/>
              <a:defRPr/>
            </a:pPr>
            <a:r>
              <a:rPr lang="zh-CN" altLang="en-US" sz="2000" dirty="0">
                <a:latin typeface="+mn-ea"/>
                <a:ea typeface="+mn-ea"/>
              </a:rPr>
              <a:t>近</a:t>
            </a:r>
            <a:r>
              <a:rPr lang="en-US" altLang="zh-CN" sz="2000" dirty="0" smtClean="0">
                <a:latin typeface="+mn-ea"/>
                <a:ea typeface="+mn-ea"/>
              </a:rPr>
              <a:t>20%</a:t>
            </a:r>
            <a:r>
              <a:rPr lang="zh-CN" altLang="en-US" sz="2000" dirty="0" smtClean="0">
                <a:latin typeface="+mn-ea"/>
                <a:ea typeface="+mn-ea"/>
              </a:rPr>
              <a:t>信号不能解码；</a:t>
            </a:r>
            <a:endParaRPr lang="en-US" sz="2000" dirty="0">
              <a:latin typeface="+mn-ea"/>
              <a:ea typeface="+mn-ea"/>
            </a:endParaRPr>
          </a:p>
          <a:p>
            <a:pPr marL="342900" indent="-342900">
              <a:buFont typeface="Wingdings" panose="05000000000000000000" pitchFamily="2" charset="2"/>
              <a:buChar char="v"/>
              <a:defRPr/>
            </a:pPr>
            <a:endParaRPr lang="en-US" altLang="zh-CN" sz="1000" kern="100" dirty="0" smtClean="0">
              <a:latin typeface="+mn-ea"/>
              <a:ea typeface="+mn-ea"/>
              <a:cs typeface="Times New Roman"/>
            </a:endParaRPr>
          </a:p>
          <a:p>
            <a:pPr marL="342900" indent="-342900">
              <a:buFont typeface="Wingdings" panose="05000000000000000000" pitchFamily="2" charset="2"/>
              <a:buChar char="v"/>
              <a:defRPr/>
            </a:pPr>
            <a:r>
              <a:rPr lang="en-US" sz="2000" dirty="0" smtClean="0">
                <a:latin typeface="+mn-ea"/>
                <a:ea typeface="+mn-ea"/>
              </a:rPr>
              <a:t>X</a:t>
            </a:r>
            <a:r>
              <a:rPr lang="zh-CN" altLang="en-US" sz="2000" dirty="0" smtClean="0">
                <a:latin typeface="+mn-ea"/>
                <a:ea typeface="+mn-ea"/>
              </a:rPr>
              <a:t>方向解码率</a:t>
            </a:r>
            <a:r>
              <a:rPr lang="en-US" altLang="zh-CN" sz="2000" dirty="0" smtClean="0">
                <a:latin typeface="+mn-ea"/>
                <a:ea typeface="+mn-ea"/>
              </a:rPr>
              <a:t>81%</a:t>
            </a:r>
            <a:r>
              <a:rPr lang="zh-CN" altLang="en-US" sz="2000" dirty="0" smtClean="0">
                <a:latin typeface="+mn-ea"/>
                <a:ea typeface="+mn-ea"/>
              </a:rPr>
              <a:t>，</a:t>
            </a:r>
            <a:r>
              <a:rPr lang="en-US" altLang="zh-CN" sz="2000" dirty="0" smtClean="0">
                <a:latin typeface="+mn-ea"/>
                <a:ea typeface="+mn-ea"/>
              </a:rPr>
              <a:t>Y</a:t>
            </a:r>
            <a:r>
              <a:rPr lang="zh-CN" altLang="en-US" sz="2000" dirty="0" smtClean="0">
                <a:latin typeface="+mn-ea"/>
                <a:ea typeface="+mn-ea"/>
              </a:rPr>
              <a:t>方向</a:t>
            </a:r>
            <a:r>
              <a:rPr lang="en-US" altLang="zh-CN" sz="2000" dirty="0" smtClean="0">
                <a:latin typeface="+mn-ea"/>
                <a:ea typeface="+mn-ea"/>
              </a:rPr>
              <a:t>75%</a:t>
            </a:r>
            <a:r>
              <a:rPr lang="zh-CN" altLang="en-US" sz="2000" dirty="0" smtClean="0">
                <a:latin typeface="+mn-ea"/>
                <a:ea typeface="+mn-ea"/>
              </a:rPr>
              <a:t>；</a:t>
            </a:r>
            <a:endParaRPr lang="en-US" altLang="zh-CN" sz="2000" dirty="0" smtClean="0">
              <a:latin typeface="+mn-ea"/>
              <a:ea typeface="+mn-ea"/>
            </a:endParaRPr>
          </a:p>
          <a:p>
            <a:pPr marL="342900" indent="-342900">
              <a:buFont typeface="Wingdings" panose="05000000000000000000" pitchFamily="2" charset="2"/>
              <a:buChar char="v"/>
              <a:defRPr/>
            </a:pPr>
            <a:endParaRPr lang="en-US" altLang="zh-CN" sz="1000" dirty="0" smtClean="0">
              <a:latin typeface="+mn-ea"/>
              <a:ea typeface="+mn-ea"/>
            </a:endParaRPr>
          </a:p>
          <a:p>
            <a:pPr marL="342900" indent="-342900">
              <a:buFont typeface="Wingdings" panose="05000000000000000000" pitchFamily="2" charset="2"/>
              <a:buChar char="q"/>
              <a:defRPr/>
            </a:pPr>
            <a:r>
              <a:rPr lang="en-US" altLang="zh-CN" sz="2000" dirty="0" smtClean="0">
                <a:latin typeface="+mn-ea"/>
                <a:ea typeface="+mn-ea"/>
              </a:rPr>
              <a:t>GASTONE</a:t>
            </a:r>
            <a:r>
              <a:rPr lang="zh-CN" altLang="en-US" sz="2000" dirty="0" smtClean="0">
                <a:latin typeface="+mn-ea"/>
                <a:ea typeface="+mn-ea"/>
              </a:rPr>
              <a:t>噪声好于</a:t>
            </a:r>
            <a:r>
              <a:rPr lang="en-US" altLang="zh-CN" sz="2000" dirty="0" smtClean="0">
                <a:latin typeface="+mn-ea"/>
                <a:ea typeface="+mn-ea"/>
              </a:rPr>
              <a:t>VATA160;</a:t>
            </a:r>
          </a:p>
          <a:p>
            <a:pPr marL="342900" indent="-342900">
              <a:buFont typeface="Wingdings" panose="05000000000000000000" pitchFamily="2" charset="2"/>
              <a:buChar char="v"/>
              <a:defRPr/>
            </a:pPr>
            <a:endParaRPr lang="en-US" altLang="zh-CN" sz="1000" dirty="0" smtClean="0">
              <a:latin typeface="+mn-ea"/>
              <a:ea typeface="+mn-ea"/>
            </a:endParaRPr>
          </a:p>
        </p:txBody>
      </p:sp>
      <p:sp>
        <p:nvSpPr>
          <p:cNvPr id="2" name="矩形 1"/>
          <p:cNvSpPr/>
          <p:nvPr/>
        </p:nvSpPr>
        <p:spPr>
          <a:xfrm>
            <a:off x="5836262" y="3413164"/>
            <a:ext cx="2573140" cy="338554"/>
          </a:xfrm>
          <a:prstGeom prst="rect">
            <a:avLst/>
          </a:prstGeom>
        </p:spPr>
        <p:txBody>
          <a:bodyPr wrap="none">
            <a:spAutoFit/>
          </a:bodyPr>
          <a:lstStyle/>
          <a:p>
            <a:r>
              <a:rPr lang="en-US" sz="1600" b="1" dirty="0" smtClean="0">
                <a:latin typeface="宋体" panose="02010600030101010101" pitchFamily="2" charset="-122"/>
              </a:rPr>
              <a:t>X</a:t>
            </a:r>
            <a:r>
              <a:rPr lang="zh-CN" altLang="en-US" sz="1600" b="1" dirty="0" smtClean="0">
                <a:latin typeface="宋体" panose="02010600030101010101" pitchFamily="2" charset="-122"/>
              </a:rPr>
              <a:t>方向</a:t>
            </a:r>
            <a:r>
              <a:rPr lang="zh-CN" altLang="en-US" sz="1600" b="1" dirty="0">
                <a:latin typeface="宋体" panose="02010600030101010101" pitchFamily="2" charset="-122"/>
              </a:rPr>
              <a:t>的</a:t>
            </a:r>
            <a:r>
              <a:rPr lang="en-US" sz="1600" b="1" dirty="0">
                <a:latin typeface="宋体" panose="02010600030101010101" pitchFamily="2" charset="-122"/>
              </a:rPr>
              <a:t>cluster size</a:t>
            </a:r>
            <a:r>
              <a:rPr lang="zh-CN" altLang="en-US" sz="1600" b="1" dirty="0">
                <a:latin typeface="宋体" panose="02010600030101010101" pitchFamily="2" charset="-122"/>
              </a:rPr>
              <a:t>分布</a:t>
            </a:r>
            <a:endParaRPr lang="en-US" sz="1600" dirty="0">
              <a:latin typeface="宋体" panose="02010600030101010101" pitchFamily="2" charset="-122"/>
            </a:endParaRPr>
          </a:p>
        </p:txBody>
      </p:sp>
      <p:sp>
        <p:nvSpPr>
          <p:cNvPr id="18" name="矩形 17"/>
          <p:cNvSpPr/>
          <p:nvPr/>
        </p:nvSpPr>
        <p:spPr>
          <a:xfrm>
            <a:off x="5988662" y="6255286"/>
            <a:ext cx="2573140" cy="338554"/>
          </a:xfrm>
          <a:prstGeom prst="rect">
            <a:avLst/>
          </a:prstGeom>
        </p:spPr>
        <p:txBody>
          <a:bodyPr wrap="none">
            <a:spAutoFit/>
          </a:bodyPr>
          <a:lstStyle/>
          <a:p>
            <a:r>
              <a:rPr lang="en-US" altLang="zh-CN" sz="1600" b="1" dirty="0" smtClean="0">
                <a:latin typeface="宋体" panose="02010600030101010101" pitchFamily="2" charset="-122"/>
              </a:rPr>
              <a:t>Y</a:t>
            </a:r>
            <a:r>
              <a:rPr lang="zh-CN" altLang="en-US" sz="1600" b="1" dirty="0" smtClean="0">
                <a:latin typeface="宋体" panose="02010600030101010101" pitchFamily="2" charset="-122"/>
              </a:rPr>
              <a:t>方向</a:t>
            </a:r>
            <a:r>
              <a:rPr lang="zh-CN" altLang="en-US" sz="1600" b="1" dirty="0">
                <a:latin typeface="宋体" panose="02010600030101010101" pitchFamily="2" charset="-122"/>
              </a:rPr>
              <a:t>的</a:t>
            </a:r>
            <a:r>
              <a:rPr lang="en-US" sz="1600" b="1" dirty="0">
                <a:latin typeface="宋体" panose="02010600030101010101" pitchFamily="2" charset="-122"/>
              </a:rPr>
              <a:t>cluster size</a:t>
            </a:r>
            <a:r>
              <a:rPr lang="zh-CN" altLang="en-US" sz="1600" b="1" dirty="0">
                <a:latin typeface="宋体" panose="02010600030101010101" pitchFamily="2" charset="-122"/>
              </a:rPr>
              <a:t>分布</a:t>
            </a:r>
            <a:endParaRPr lang="en-US" sz="1600" dirty="0">
              <a:latin typeface="宋体" panose="02010600030101010101" pitchFamily="2" charset="-122"/>
            </a:endParaRPr>
          </a:p>
        </p:txBody>
      </p:sp>
      <p:pic>
        <p:nvPicPr>
          <p:cNvPr id="12" name="图片 11" descr="F:\2014\毕业论文\参考资料\用图\newfig\clusterx-50g.tiff"/>
          <p:cNvPicPr/>
          <p:nvPr/>
        </p:nvPicPr>
        <p:blipFill rotWithShape="1">
          <a:blip r:embed="rId4" cstate="print">
            <a:extLst>
              <a:ext uri="{28A0092B-C50C-407E-A947-70E740481C1C}">
                <a14:useLocalDpi xmlns:a14="http://schemas.microsoft.com/office/drawing/2010/main" val="0"/>
              </a:ext>
            </a:extLst>
          </a:blip>
          <a:srcRect l="1987" t="5772" r="8398"/>
          <a:stretch/>
        </p:blipFill>
        <p:spPr bwMode="auto">
          <a:xfrm>
            <a:off x="5633054" y="1223963"/>
            <a:ext cx="3161102" cy="2260918"/>
          </a:xfrm>
          <a:prstGeom prst="rect">
            <a:avLst/>
          </a:prstGeom>
          <a:noFill/>
          <a:ln>
            <a:noFill/>
          </a:ln>
          <a:extLst>
            <a:ext uri="{53640926-AAD7-44D8-BBD7-CCE9431645EC}">
              <a14:shadowObscured xmlns:a14="http://schemas.microsoft.com/office/drawing/2010/main"/>
            </a:ext>
          </a:extLst>
        </p:spPr>
      </p:pic>
      <p:pic>
        <p:nvPicPr>
          <p:cNvPr id="13" name="图片 12" descr="F:\2014\毕业论文\参考资料\用图\newfig\clustery-50g.tiff"/>
          <p:cNvPicPr/>
          <p:nvPr/>
        </p:nvPicPr>
        <p:blipFill rotWithShape="1">
          <a:blip r:embed="rId5" cstate="print">
            <a:extLst>
              <a:ext uri="{28A0092B-C50C-407E-A947-70E740481C1C}">
                <a14:useLocalDpi xmlns:a14="http://schemas.microsoft.com/office/drawing/2010/main" val="0"/>
              </a:ext>
            </a:extLst>
          </a:blip>
          <a:srcRect t="8234" r="8308" b="1328"/>
          <a:stretch/>
        </p:blipFill>
        <p:spPr bwMode="auto">
          <a:xfrm>
            <a:off x="5694488" y="4072890"/>
            <a:ext cx="3242768" cy="2175510"/>
          </a:xfrm>
          <a:prstGeom prst="rect">
            <a:avLst/>
          </a:prstGeom>
          <a:noFill/>
          <a:ln>
            <a:noFill/>
          </a:ln>
          <a:extLst>
            <a:ext uri="{53640926-AAD7-44D8-BBD7-CCE9431645EC}">
              <a14:shadowObscured xmlns:a14="http://schemas.microsoft.com/office/drawing/2010/main"/>
            </a:ext>
          </a:extLst>
        </p:spPr>
      </p:pic>
      <p:sp>
        <p:nvSpPr>
          <p:cNvPr id="16"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77</a:t>
            </a:fld>
            <a:endParaRPr lang="zh-CN" altLang="en-US" sz="1000" smtClean="0">
              <a:ea typeface="宋体" panose="02010600030101010101" pitchFamily="2" charset="-122"/>
            </a:endParaRPr>
          </a:p>
        </p:txBody>
      </p:sp>
      <p:sp>
        <p:nvSpPr>
          <p:cNvPr id="17"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27129976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161115" y="147469"/>
            <a:ext cx="6083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sz="4000" b="1" dirty="0">
                <a:solidFill>
                  <a:schemeClr val="tx2"/>
                </a:solidFill>
                <a:latin typeface="黑体" panose="02010609060101010101" pitchFamily="49" charset="-122"/>
                <a:ea typeface="黑体" panose="02010609060101010101" pitchFamily="49" charset="-122"/>
                <a:cs typeface="+mj-cs"/>
              </a:rPr>
              <a:t>二维直接编码</a:t>
            </a:r>
            <a:r>
              <a:rPr lang="zh-CN" altLang="en-US" sz="4000" b="1" dirty="0" smtClean="0">
                <a:solidFill>
                  <a:schemeClr val="tx2"/>
                </a:solidFill>
                <a:latin typeface="黑体" panose="02010609060101010101" pitchFamily="49" charset="-122"/>
                <a:ea typeface="黑体" panose="02010609060101010101" pitchFamily="49" charset="-122"/>
                <a:cs typeface="+mj-cs"/>
              </a:rPr>
              <a:t>设计</a:t>
            </a:r>
            <a:r>
              <a:rPr lang="en-US" altLang="zh-CN" sz="4000" b="1" dirty="0" smtClean="0">
                <a:solidFill>
                  <a:schemeClr val="tx2"/>
                </a:solidFill>
                <a:latin typeface="黑体" panose="02010609060101010101" pitchFamily="49" charset="-122"/>
                <a:ea typeface="黑体" panose="02010609060101010101" pitchFamily="49" charset="-122"/>
                <a:cs typeface="+mj-cs"/>
              </a:rPr>
              <a:t>100x100</a:t>
            </a:r>
            <a:endParaRPr lang="zh-CN" altLang="en-US" sz="2400" b="1" dirty="0">
              <a:solidFill>
                <a:schemeClr val="tx2"/>
              </a:solidFill>
              <a:latin typeface="黑体" panose="02010609060101010101" pitchFamily="49" charset="-122"/>
              <a:ea typeface="黑体" panose="02010609060101010101" pitchFamily="49" charset="-122"/>
              <a:cs typeface="+mj-cs"/>
            </a:endParaRPr>
          </a:p>
        </p:txBody>
      </p:sp>
      <p:pic>
        <p:nvPicPr>
          <p:cNvPr id="41995" name="Picture 2" descr="C:\Users\andy\AppData\Roaming\Tencent\Users\1623569289\QQ\WinTemp\RichOle\]N}48MKX$LA0O(OG}7SVSF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574" y="1350010"/>
            <a:ext cx="2465546" cy="487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78</a:t>
            </a:fld>
            <a:endParaRPr lang="zh-CN" altLang="en-US" sz="1000" smtClean="0">
              <a:ea typeface="宋体" panose="02010600030101010101" pitchFamily="2" charset="-122"/>
            </a:endParaRPr>
          </a:p>
        </p:txBody>
      </p:sp>
      <p:sp>
        <p:nvSpPr>
          <p:cNvPr id="11"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10" name="矩形 16"/>
          <p:cNvSpPr>
            <a:spLocks noChangeArrowheads="1"/>
          </p:cNvSpPr>
          <p:nvPr/>
        </p:nvSpPr>
        <p:spPr bwMode="auto">
          <a:xfrm>
            <a:off x="254219" y="1322604"/>
            <a:ext cx="50504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q"/>
            </a:pPr>
            <a:r>
              <a:rPr lang="zh-CN" altLang="en-US" sz="2000" dirty="0" smtClean="0">
                <a:latin typeface="Times New Roman" pitchFamily="18" charset="0"/>
                <a:cs typeface="Times New Roman" pitchFamily="18" charset="0"/>
              </a:rPr>
              <a:t>等效</a:t>
            </a:r>
            <a:r>
              <a:rPr lang="en-US" altLang="zh-CN" sz="2000" dirty="0" smtClean="0">
                <a:latin typeface="Times New Roman" pitchFamily="18" charset="0"/>
                <a:cs typeface="Times New Roman" pitchFamily="18" charset="0"/>
              </a:rPr>
              <a:t>100x100 </a:t>
            </a:r>
            <a:r>
              <a:rPr lang="zh-CN" altLang="en-US" sz="2000" dirty="0" smtClean="0">
                <a:latin typeface="Times New Roman" pitchFamily="18" charset="0"/>
                <a:cs typeface="Times New Roman" pitchFamily="18" charset="0"/>
              </a:rPr>
              <a:t>个</a:t>
            </a:r>
            <a:r>
              <a:rPr lang="en-US" altLang="zh-CN" sz="2000" dirty="0" smtClean="0">
                <a:latin typeface="Times New Roman" pitchFamily="18" charset="0"/>
                <a:cs typeface="Times New Roman" pitchFamily="18" charset="0"/>
              </a:rPr>
              <a:t>pad</a:t>
            </a:r>
            <a:r>
              <a:rPr lang="zh-CN" altLang="en-US" sz="2000" dirty="0" smtClean="0">
                <a:latin typeface="Times New Roman" pitchFamily="18" charset="0"/>
                <a:cs typeface="Times New Roman" pitchFamily="18" charset="0"/>
              </a:rPr>
              <a:t>，大小（</a:t>
            </a:r>
            <a:r>
              <a:rPr lang="en-US" altLang="en-US" sz="2000" dirty="0" smtClean="0">
                <a:latin typeface="Times New Roman" panose="02020603050405020304" pitchFamily="18" charset="0"/>
                <a:cs typeface="Times New Roman" panose="02020603050405020304" pitchFamily="18" charset="0"/>
              </a:rPr>
              <a:t>0.5</a:t>
            </a:r>
            <a:r>
              <a:rPr lang="en-US" altLang="zh-CN" sz="2000" dirty="0" smtClean="0">
                <a:latin typeface="Times New Roman" panose="02020603050405020304" pitchFamily="18" charset="0"/>
                <a:cs typeface="Times New Roman" panose="02020603050405020304" pitchFamily="18" charset="0"/>
              </a:rPr>
              <a:t>x</a:t>
            </a:r>
            <a:r>
              <a:rPr lang="en-US" altLang="en-US" sz="2000" dirty="0" smtClean="0">
                <a:latin typeface="Times New Roman" panose="02020603050405020304" pitchFamily="18" charset="0"/>
                <a:cs typeface="Times New Roman" panose="02020603050405020304" pitchFamily="18" charset="0"/>
              </a:rPr>
              <a:t>0.5</a:t>
            </a:r>
            <a:r>
              <a:rPr lang="en-US" altLang="zh-CN" sz="2000" dirty="0" smtClean="0">
                <a:latin typeface="Times New Roman" panose="02020603050405020304" pitchFamily="18" charset="0"/>
                <a:cs typeface="Times New Roman" panose="02020603050405020304" pitchFamily="18" charset="0"/>
              </a:rPr>
              <a:t>mm</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0" indent="0" eaLnBrk="1" hangingPunct="1">
              <a:spcBef>
                <a:spcPct val="0"/>
              </a:spcBef>
              <a:buClrTx/>
              <a:buSzTx/>
              <a:buNone/>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en-US" altLang="en-US" sz="2000" dirty="0" err="1" smtClean="0">
                <a:latin typeface="Times New Roman" panose="02020603050405020304" pitchFamily="18" charset="0"/>
                <a:cs typeface="Times New Roman" panose="02020603050405020304" pitchFamily="18" charset="0"/>
              </a:rPr>
              <a:t>x,y</a:t>
            </a:r>
            <a:r>
              <a:rPr lang="zh-CN" altLang="en-US" sz="2000" dirty="0">
                <a:latin typeface="Times New Roman" panose="02020603050405020304" pitchFamily="18" charset="0"/>
                <a:cs typeface="Times New Roman" panose="02020603050405020304" pitchFamily="18" charset="0"/>
              </a:rPr>
              <a:t>两</a:t>
            </a:r>
            <a:r>
              <a:rPr lang="zh-CN" altLang="en-US" sz="2000" dirty="0" smtClean="0">
                <a:latin typeface="Times New Roman" panose="02020603050405020304" pitchFamily="18" charset="0"/>
                <a:cs typeface="Times New Roman" panose="02020603050405020304" pitchFamily="18" charset="0"/>
              </a:rPr>
              <a:t>维共</a:t>
            </a:r>
            <a:r>
              <a:rPr lang="en-US" altLang="en-US" sz="2000" dirty="0">
                <a:latin typeface="Times New Roman" panose="02020603050405020304" pitchFamily="18" charset="0"/>
                <a:cs typeface="Times New Roman" panose="02020603050405020304" pitchFamily="18" charset="0"/>
              </a:rPr>
              <a:t>200</a:t>
            </a:r>
            <a:r>
              <a:rPr lang="zh-CN" altLang="en-US" sz="2000" dirty="0">
                <a:latin typeface="Times New Roman" panose="02020603050405020304" pitchFamily="18" charset="0"/>
                <a:cs typeface="Times New Roman" panose="02020603050405020304" pitchFamily="18" charset="0"/>
              </a:rPr>
              <a:t>条，分别用</a:t>
            </a:r>
            <a:r>
              <a:rPr lang="en-US" altLang="en-US"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路电子学编码读出，共</a:t>
            </a:r>
            <a:r>
              <a:rPr lang="en-US" altLang="en-US" sz="2000" dirty="0">
                <a:latin typeface="Times New Roman" panose="02020603050405020304" pitchFamily="18" charset="0"/>
                <a:cs typeface="Times New Roman" panose="02020603050405020304" pitchFamily="18" charset="0"/>
              </a:rPr>
              <a:t>30</a:t>
            </a:r>
            <a:r>
              <a:rPr lang="zh-CN" altLang="en-US" sz="2000" dirty="0" smtClean="0">
                <a:latin typeface="Times New Roman" panose="02020603050405020304" pitchFamily="18" charset="0"/>
                <a:cs typeface="Times New Roman" panose="02020603050405020304" pitchFamily="18" charset="0"/>
              </a:rPr>
              <a:t>路。</a:t>
            </a:r>
            <a:endParaRPr lang="en-US" altLang="zh-CN" sz="2000" dirty="0" smtClean="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r>
              <a:rPr lang="zh-CN" altLang="en-US" sz="2000" dirty="0">
                <a:latin typeface="Times New Roman" panose="02020603050405020304" pitchFamily="18" charset="0"/>
                <a:cs typeface="Times New Roman" panose="02020603050405020304" pitchFamily="18" charset="0"/>
              </a:rPr>
              <a:t>工艺：树脂塞孔，电镀填平</a:t>
            </a:r>
            <a:endParaRPr lang="en-US" altLang="zh-CN" sz="2000" dirty="0">
              <a:latin typeface="Times New Roman" panose="02020603050405020304" pitchFamily="18" charset="0"/>
              <a:cs typeface="Times New Roman" panose="02020603050405020304" pitchFamily="18" charset="0"/>
            </a:endParaRPr>
          </a:p>
          <a:p>
            <a:pPr eaLnBrk="1" hangingPunct="1">
              <a:spcBef>
                <a:spcPct val="0"/>
              </a:spcBef>
              <a:buClrTx/>
              <a:buSzTx/>
              <a:buFont typeface="Wingdings" pitchFamily="2" charset="2"/>
              <a:buChar char="q"/>
            </a:pPr>
            <a:endParaRPr lang="en-US" altLang="zh-CN" sz="1800" dirty="0">
              <a:latin typeface="Times New Roman" panose="02020603050405020304" pitchFamily="18" charset="0"/>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55090896"/>
              </p:ext>
            </p:extLst>
          </p:nvPr>
        </p:nvGraphicFramePr>
        <p:xfrm>
          <a:off x="990241" y="3440113"/>
          <a:ext cx="3302000" cy="3238500"/>
        </p:xfrm>
        <a:graphic>
          <a:graphicData uri="http://schemas.openxmlformats.org/presentationml/2006/ole">
            <mc:AlternateContent xmlns:mc="http://schemas.openxmlformats.org/markup-compatibility/2006">
              <mc:Choice xmlns:v="urn:schemas-microsoft-com:vml" Requires="v">
                <p:oleObj spid="_x0000_s115781" name="Visio" r:id="rId5" imgW="4935848" imgH="4847525" progId="Visio.Drawing.11">
                  <p:embed/>
                </p:oleObj>
              </mc:Choice>
              <mc:Fallback>
                <p:oleObj name="Visio" r:id="rId5" imgW="4935848" imgH="4847525" progId="Visio.Drawing.11">
                  <p:embed/>
                  <p:pic>
                    <p:nvPicPr>
                      <p:cNvPr id="0"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241" y="3440113"/>
                        <a:ext cx="33020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419061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4"/>
          <p:cNvSpPr>
            <a:spLocks noChangeArrowheads="1"/>
          </p:cNvSpPr>
          <p:nvPr/>
        </p:nvSpPr>
        <p:spPr bwMode="auto">
          <a:xfrm>
            <a:off x="161115" y="169053"/>
            <a:ext cx="6083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zh-CN" sz="4000" b="1" dirty="0" smtClean="0">
                <a:solidFill>
                  <a:schemeClr val="tx2"/>
                </a:solidFill>
                <a:latin typeface="黑体" panose="02010609060101010101" pitchFamily="49" charset="-122"/>
                <a:ea typeface="黑体" panose="02010609060101010101" pitchFamily="49" charset="-122"/>
                <a:cs typeface="+mj-cs"/>
              </a:rPr>
              <a:t>100x100</a:t>
            </a:r>
            <a:r>
              <a:rPr lang="zh-CN" altLang="en-US" sz="4000" b="1" dirty="0" smtClean="0">
                <a:solidFill>
                  <a:schemeClr val="tx2"/>
                </a:solidFill>
                <a:latin typeface="黑体" panose="02010609060101010101" pitchFamily="49" charset="-122"/>
                <a:ea typeface="黑体" panose="02010609060101010101" pitchFamily="49" charset="-122"/>
                <a:cs typeface="+mj-cs"/>
              </a:rPr>
              <a:t>成像测试：</a:t>
            </a:r>
            <a:r>
              <a:rPr lang="en-US" altLang="zh-CN" sz="4000" b="1" dirty="0" smtClean="0">
                <a:solidFill>
                  <a:schemeClr val="tx2"/>
                </a:solidFill>
                <a:latin typeface="黑体" panose="02010609060101010101" pitchFamily="49" charset="-122"/>
                <a:ea typeface="黑体" panose="02010609060101010101" pitchFamily="49" charset="-122"/>
                <a:cs typeface="+mj-cs"/>
              </a:rPr>
              <a:t>VA</a:t>
            </a:r>
            <a:r>
              <a:rPr lang="zh-CN" altLang="en-US" sz="4000" b="1" dirty="0" smtClean="0">
                <a:solidFill>
                  <a:schemeClr val="tx2"/>
                </a:solidFill>
                <a:latin typeface="黑体" panose="02010609060101010101" pitchFamily="49" charset="-122"/>
                <a:ea typeface="黑体" panose="02010609060101010101" pitchFamily="49" charset="-122"/>
                <a:cs typeface="+mj-cs"/>
              </a:rPr>
              <a:t>读出</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43013" name="TextBox 1"/>
          <p:cNvSpPr txBox="1">
            <a:spLocks noChangeArrowheads="1"/>
          </p:cNvSpPr>
          <p:nvPr/>
        </p:nvSpPr>
        <p:spPr bwMode="auto">
          <a:xfrm>
            <a:off x="6228983" y="2148798"/>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b="1" dirty="0" smtClean="0">
                <a:latin typeface="Times New Roman" pitchFamily="18" charset="0"/>
                <a:ea typeface="宋体" pitchFamily="2" charset="-122"/>
                <a:cs typeface="Times New Roman" pitchFamily="18" charset="0"/>
              </a:rPr>
              <a:t>中心法</a:t>
            </a:r>
            <a:endParaRPr lang="en-US" altLang="en-US" sz="1800" b="1" dirty="0">
              <a:latin typeface="Times New Roman" pitchFamily="18" charset="0"/>
              <a:ea typeface="宋体" pitchFamily="2" charset="-122"/>
              <a:cs typeface="Times New Roman" pitchFamily="18" charset="0"/>
            </a:endParaRPr>
          </a:p>
        </p:txBody>
      </p:sp>
      <p:sp>
        <p:nvSpPr>
          <p:cNvPr id="14" name="TextBox 5"/>
          <p:cNvSpPr txBox="1">
            <a:spLocks noChangeArrowheads="1"/>
          </p:cNvSpPr>
          <p:nvPr/>
        </p:nvSpPr>
        <p:spPr bwMode="auto">
          <a:xfrm>
            <a:off x="500839" y="5331793"/>
            <a:ext cx="801624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en-US" altLang="zh-CN" sz="1000" kern="100" dirty="0" smtClean="0">
              <a:latin typeface="+mn-ea"/>
              <a:ea typeface="+mn-ea"/>
              <a:cs typeface="Times New Roman"/>
            </a:endParaRPr>
          </a:p>
          <a:p>
            <a:pPr marL="342900" indent="-342900">
              <a:buFont typeface="Wingdings" panose="05000000000000000000" pitchFamily="2" charset="2"/>
              <a:buChar char="v"/>
              <a:defRPr/>
            </a:pPr>
            <a:endParaRPr lang="en-US" altLang="zh-CN" sz="2000" dirty="0">
              <a:latin typeface="+mn-ea"/>
              <a:ea typeface="+mn-ea"/>
            </a:endParaRPr>
          </a:p>
        </p:txBody>
      </p:sp>
      <p:sp>
        <p:nvSpPr>
          <p:cNvPr id="13" name="TextBox 1"/>
          <p:cNvSpPr txBox="1">
            <a:spLocks noChangeArrowheads="1"/>
          </p:cNvSpPr>
          <p:nvPr/>
        </p:nvSpPr>
        <p:spPr bwMode="auto">
          <a:xfrm>
            <a:off x="1524903" y="2197037"/>
            <a:ext cx="1346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b="1" dirty="0" smtClean="0">
                <a:latin typeface="Times New Roman" pitchFamily="18" charset="0"/>
                <a:ea typeface="宋体" pitchFamily="2" charset="-122"/>
                <a:cs typeface="Times New Roman" pitchFamily="18" charset="0"/>
              </a:rPr>
              <a:t>电荷重心法</a:t>
            </a:r>
            <a:endParaRPr lang="en-US" altLang="en-US" sz="1800" b="1" dirty="0">
              <a:latin typeface="Times New Roman" pitchFamily="18" charset="0"/>
              <a:ea typeface="宋体" pitchFamily="2" charset="-122"/>
              <a:cs typeface="Times New Roman" pitchFamily="18" charset="0"/>
            </a:endParaRPr>
          </a:p>
        </p:txBody>
      </p:sp>
      <p:pic>
        <p:nvPicPr>
          <p:cNvPr id="15" name="图片 14" descr="F:\2014\毕业论文\参考资料\用图\Figure\va100x100\unnamed3qsigma.tiff"/>
          <p:cNvPicPr/>
          <p:nvPr/>
        </p:nvPicPr>
        <p:blipFill rotWithShape="1">
          <a:blip r:embed="rId3" cstate="print">
            <a:extLst>
              <a:ext uri="{28A0092B-C50C-407E-A947-70E740481C1C}">
                <a14:useLocalDpi xmlns:a14="http://schemas.microsoft.com/office/drawing/2010/main" val="0"/>
              </a:ext>
            </a:extLst>
          </a:blip>
          <a:srcRect l="2001" t="6852" r="4985"/>
          <a:stretch/>
        </p:blipFill>
        <p:spPr bwMode="auto">
          <a:xfrm>
            <a:off x="189054" y="2531481"/>
            <a:ext cx="4319905" cy="2947035"/>
          </a:xfrm>
          <a:prstGeom prst="rect">
            <a:avLst/>
          </a:prstGeom>
          <a:noFill/>
          <a:ln>
            <a:noFill/>
          </a:ln>
          <a:extLst>
            <a:ext uri="{53640926-AAD7-44D8-BBD7-CCE9431645EC}">
              <a14:shadowObscured xmlns:a14="http://schemas.microsoft.com/office/drawing/2010/main"/>
            </a:ext>
          </a:extLst>
        </p:spPr>
      </p:pic>
      <p:pic>
        <p:nvPicPr>
          <p:cNvPr id="16" name="图片 15" descr="F:\2014\毕业论文\参考资料\用图\Figure\va100x100\unnamed3asigma.tiff"/>
          <p:cNvPicPr/>
          <p:nvPr/>
        </p:nvPicPr>
        <p:blipFill rotWithShape="1">
          <a:blip r:embed="rId4" cstate="print">
            <a:extLst>
              <a:ext uri="{28A0092B-C50C-407E-A947-70E740481C1C}">
                <a14:useLocalDpi xmlns:a14="http://schemas.microsoft.com/office/drawing/2010/main" val="0"/>
              </a:ext>
            </a:extLst>
          </a:blip>
          <a:srcRect l="1778" t="5384" r="6096"/>
          <a:stretch/>
        </p:blipFill>
        <p:spPr bwMode="auto">
          <a:xfrm>
            <a:off x="4571999" y="2494015"/>
            <a:ext cx="4319905" cy="3021965"/>
          </a:xfrm>
          <a:prstGeom prst="rect">
            <a:avLst/>
          </a:prstGeom>
          <a:noFill/>
          <a:ln>
            <a:noFill/>
          </a:ln>
          <a:extLst>
            <a:ext uri="{53640926-AAD7-44D8-BBD7-CCE9431645EC}">
              <a14:shadowObscured xmlns:a14="http://schemas.microsoft.com/office/drawing/2010/main"/>
            </a:ext>
          </a:extLst>
        </p:spPr>
      </p:pic>
      <p:sp>
        <p:nvSpPr>
          <p:cNvPr id="11"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79</a:t>
            </a:fld>
            <a:endParaRPr lang="zh-CN" altLang="en-US" sz="1000" smtClean="0">
              <a:ea typeface="宋体" panose="02010600030101010101" pitchFamily="2" charset="-122"/>
            </a:endParaRPr>
          </a:p>
        </p:txBody>
      </p:sp>
      <p:sp>
        <p:nvSpPr>
          <p:cNvPr id="12"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4260756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C:\Users\andy\AppData\Roaming\Tencent\Users\251111564\QQ\WinTemp\RichOle\$@3$_J)RVT9~SA]S37B`Z{A.png"/>
          <p:cNvPicPr/>
          <p:nvPr/>
        </p:nvPicPr>
        <p:blipFill rotWithShape="1">
          <a:blip r:embed="rId3">
            <a:extLst>
              <a:ext uri="{28A0092B-C50C-407E-A947-70E740481C1C}">
                <a14:useLocalDpi xmlns:a14="http://schemas.microsoft.com/office/drawing/2010/main" val="0"/>
              </a:ext>
            </a:extLst>
          </a:blip>
          <a:srcRect b="4000"/>
          <a:stretch/>
        </p:blipFill>
        <p:spPr bwMode="auto">
          <a:xfrm>
            <a:off x="198646" y="3887757"/>
            <a:ext cx="5079034" cy="2535980"/>
          </a:xfrm>
          <a:prstGeom prst="rect">
            <a:avLst/>
          </a:prstGeom>
          <a:noFill/>
          <a:ln>
            <a:noFill/>
          </a:ln>
          <a:extLst>
            <a:ext uri="{53640926-AAD7-44D8-BBD7-CCE9431645EC}">
              <a14:shadowObscured xmlns:a14="http://schemas.microsoft.com/office/drawing/2010/main"/>
            </a:ext>
          </a:extLst>
        </p:spPr>
      </p:pic>
      <p:sp>
        <p:nvSpPr>
          <p:cNvPr id="6" name="矩形 4"/>
          <p:cNvSpPr>
            <a:spLocks noChangeArrowheads="1"/>
          </p:cNvSpPr>
          <p:nvPr/>
        </p:nvSpPr>
        <p:spPr bwMode="auto">
          <a:xfrm>
            <a:off x="195680" y="1101008"/>
            <a:ext cx="4022255" cy="3072636"/>
          </a:xfrm>
          <a:prstGeom prst="rect">
            <a:avLst/>
          </a:prstGeom>
          <a:noFill/>
          <a:ln w="9525">
            <a:noFill/>
            <a:miter lim="800000"/>
            <a:headEnd/>
            <a:tailEnd/>
          </a:ln>
          <a:extLst/>
        </p:spPr>
        <p:txBody>
          <a:bodyPr wrap="none">
            <a:spAutoFit/>
          </a:bodyPr>
          <a:lstStyle/>
          <a:p>
            <a:pPr marL="457200" indent="-457200">
              <a:buFont typeface="Wingdings" panose="05000000000000000000" pitchFamily="2" charset="2"/>
              <a:buChar char="q"/>
              <a:defRPr/>
            </a:pPr>
            <a:r>
              <a:rPr lang="en-US" altLang="zh-CN" sz="2400" dirty="0" smtClean="0">
                <a:latin typeface="Times New Roman" panose="02020603050405020304" pitchFamily="18" charset="0"/>
                <a:ea typeface="+mn-ea"/>
                <a:cs typeface="Times New Roman" panose="02020603050405020304" pitchFamily="18" charset="0"/>
              </a:rPr>
              <a:t>Thick GEM</a:t>
            </a:r>
            <a:r>
              <a:rPr lang="zh-CN" altLang="en-US" sz="2400" dirty="0" smtClean="0">
                <a:latin typeface="Times New Roman" panose="02020603050405020304" pitchFamily="18" charset="0"/>
                <a:ea typeface="+mn-ea"/>
                <a:cs typeface="Times New Roman" panose="02020603050405020304" pitchFamily="18" charset="0"/>
              </a:rPr>
              <a:t>为例</a:t>
            </a:r>
            <a:endParaRPr lang="en-US" altLang="zh-CN" sz="2400" dirty="0" smtClean="0">
              <a:latin typeface="Times New Roman" panose="02020603050405020304" pitchFamily="18" charset="0"/>
              <a:ea typeface="+mn-ea"/>
              <a:cs typeface="Times New Roman" panose="02020603050405020304" pitchFamily="18" charset="0"/>
            </a:endParaRPr>
          </a:p>
          <a:p>
            <a:pPr lvl="1">
              <a:spcBef>
                <a:spcPts val="600"/>
              </a:spcBef>
              <a:spcAft>
                <a:spcPts val="600"/>
              </a:spcAft>
              <a:defRPr/>
            </a:pPr>
            <a:r>
              <a:rPr lang="zh-CN" altLang="en-US" sz="2000" dirty="0" smtClean="0"/>
              <a:t> </a:t>
            </a:r>
            <a:r>
              <a:rPr lang="zh-CN" altLang="en-US" sz="2000" dirty="0" smtClean="0">
                <a:latin typeface="宋体" panose="02010600030101010101" pitchFamily="2" charset="-122"/>
              </a:rPr>
              <a:t>倍增膜：</a:t>
            </a:r>
            <a:r>
              <a:rPr lang="en-US" sz="2000" dirty="0" smtClean="0">
                <a:latin typeface="宋体" panose="02010600030101010101" pitchFamily="2" charset="-122"/>
              </a:rPr>
              <a:t> </a:t>
            </a:r>
            <a:r>
              <a:rPr lang="en-US" sz="2000" dirty="0" smtClean="0">
                <a:latin typeface="Times New Roman" panose="02020603050405020304" pitchFamily="18" charset="0"/>
                <a:cs typeface="Times New Roman" panose="02020603050405020304" pitchFamily="18" charset="0"/>
              </a:rPr>
              <a:t>FR-4</a:t>
            </a:r>
            <a:endParaRPr lang="en-US" altLang="zh-CN" sz="2000" dirty="0" smtClean="0">
              <a:solidFill>
                <a:schemeClr val="tx2"/>
              </a:solidFill>
              <a:latin typeface="Times New Roman" panose="02020603050405020304" pitchFamily="18" charset="0"/>
              <a:cs typeface="Times New Roman" panose="02020603050405020304" pitchFamily="18" charset="0"/>
            </a:endParaRPr>
          </a:p>
          <a:p>
            <a:pPr marL="914400" lvl="1" indent="-457200">
              <a:spcBef>
                <a:spcPts val="600"/>
              </a:spcBef>
              <a:spcAft>
                <a:spcPts val="500"/>
              </a:spcAft>
              <a:buFont typeface="Wingdings" panose="05000000000000000000" pitchFamily="2" charset="2"/>
              <a:buChar char="ü"/>
              <a:defRPr/>
            </a:pPr>
            <a:r>
              <a:rPr lang="zh-CN" altLang="en-US" sz="2000" dirty="0" smtClean="0">
                <a:latin typeface="Times New Roman" panose="02020603050405020304" pitchFamily="18" charset="0"/>
                <a:ea typeface="+mn-ea"/>
                <a:cs typeface="Times New Roman" panose="02020603050405020304" pitchFamily="18" charset="0"/>
              </a:rPr>
              <a:t>单层增益：</a:t>
            </a:r>
            <a:r>
              <a:rPr lang="en-US" sz="2000" dirty="0" smtClean="0">
                <a:latin typeface="Times New Roman" panose="02020603050405020304" pitchFamily="18" charset="0"/>
                <a:ea typeface="+mn-ea"/>
                <a:cs typeface="Times New Roman" panose="02020603050405020304" pitchFamily="18" charset="0"/>
              </a:rPr>
              <a:t>10</a:t>
            </a:r>
            <a:r>
              <a:rPr lang="en-US" sz="2000" baseline="30000" dirty="0" smtClean="0">
                <a:latin typeface="Times New Roman" panose="02020603050405020304" pitchFamily="18" charset="0"/>
                <a:ea typeface="+mn-ea"/>
                <a:cs typeface="Times New Roman" panose="02020603050405020304" pitchFamily="18" charset="0"/>
              </a:rPr>
              <a:t>4</a:t>
            </a:r>
            <a:r>
              <a:rPr lang="en-US" sz="2000" dirty="0" smtClean="0">
                <a:latin typeface="Times New Roman" panose="02020603050405020304" pitchFamily="18" charset="0"/>
                <a:ea typeface="+mn-ea"/>
                <a:cs typeface="Times New Roman" panose="02020603050405020304" pitchFamily="18" charset="0"/>
              </a:rPr>
              <a:t>~10</a:t>
            </a:r>
            <a:r>
              <a:rPr lang="en-US" sz="2000" baseline="30000" dirty="0" smtClean="0">
                <a:latin typeface="Times New Roman" panose="02020603050405020304" pitchFamily="18" charset="0"/>
                <a:ea typeface="+mn-ea"/>
                <a:cs typeface="Times New Roman" panose="02020603050405020304" pitchFamily="18" charset="0"/>
              </a:rPr>
              <a:t>5</a:t>
            </a:r>
          </a:p>
          <a:p>
            <a:pPr marL="914400" lvl="1" indent="-457200">
              <a:spcBef>
                <a:spcPts val="400"/>
              </a:spcBef>
              <a:spcAft>
                <a:spcPts val="500"/>
              </a:spcAft>
              <a:buFont typeface="Wingdings" panose="05000000000000000000" pitchFamily="2" charset="2"/>
              <a:buChar char="ü"/>
              <a:defRPr/>
            </a:pPr>
            <a:r>
              <a:rPr lang="zh-CN" altLang="en-US" sz="2000" dirty="0" smtClean="0">
                <a:latin typeface="Times New Roman" panose="02020603050405020304" pitchFamily="18" charset="0"/>
                <a:ea typeface="+mn-ea"/>
                <a:cs typeface="Times New Roman" panose="02020603050405020304" pitchFamily="18" charset="0"/>
              </a:rPr>
              <a:t>电荷量：</a:t>
            </a:r>
            <a:r>
              <a:rPr lang="en-US" sz="2000" dirty="0" smtClean="0">
                <a:latin typeface="Times New Roman" panose="02020603050405020304" pitchFamily="18" charset="0"/>
                <a:ea typeface="+mn-ea"/>
                <a:cs typeface="Times New Roman" panose="02020603050405020304" pitchFamily="18" charset="0"/>
              </a:rPr>
              <a:t>5fC~200fC</a:t>
            </a:r>
          </a:p>
          <a:p>
            <a:pPr marL="914400" lvl="1" indent="-457200">
              <a:spcBef>
                <a:spcPts val="400"/>
              </a:spcBef>
              <a:spcAft>
                <a:spcPts val="500"/>
              </a:spcAft>
              <a:buFont typeface="Wingdings" panose="05000000000000000000" pitchFamily="2" charset="2"/>
              <a:buChar char="ü"/>
              <a:defRPr/>
            </a:pPr>
            <a:r>
              <a:rPr lang="zh-CN" altLang="en-US" sz="2000" dirty="0" smtClean="0">
                <a:latin typeface="Times New Roman" panose="02020603050405020304" pitchFamily="18" charset="0"/>
                <a:ea typeface="+mn-ea"/>
                <a:cs typeface="Times New Roman" panose="02020603050405020304" pitchFamily="18" charset="0"/>
              </a:rPr>
              <a:t>前沿</a:t>
            </a:r>
            <a:r>
              <a:rPr lang="en-US" altLang="zh-CN" sz="2000" dirty="0">
                <a:latin typeface="Times New Roman" panose="02020603050405020304" pitchFamily="18" charset="0"/>
                <a:ea typeface="+mn-ea"/>
                <a:cs typeface="Times New Roman" panose="02020603050405020304" pitchFamily="18" charset="0"/>
              </a:rPr>
              <a:t>~10ns</a:t>
            </a:r>
            <a:r>
              <a:rPr lang="zh-CN" altLang="en-US" sz="2000" dirty="0">
                <a:latin typeface="Times New Roman" panose="02020603050405020304" pitchFamily="18" charset="0"/>
                <a:ea typeface="+mn-ea"/>
                <a:cs typeface="Times New Roman" panose="02020603050405020304" pitchFamily="18" charset="0"/>
              </a:rPr>
              <a:t>，脉宽</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100ns</a:t>
            </a:r>
            <a:endParaRPr lang="en-US" sz="2000" dirty="0" smtClean="0">
              <a:latin typeface="Times New Roman" panose="02020603050405020304" pitchFamily="18" charset="0"/>
              <a:ea typeface="+mn-ea"/>
              <a:cs typeface="Times New Roman" panose="02020603050405020304" pitchFamily="18" charset="0"/>
            </a:endParaRPr>
          </a:p>
          <a:p>
            <a:pPr marL="914400" lvl="1" indent="-457200">
              <a:spcBef>
                <a:spcPts val="400"/>
              </a:spcBef>
              <a:spcAft>
                <a:spcPts val="500"/>
              </a:spcAft>
              <a:buFont typeface="Wingdings" panose="05000000000000000000" pitchFamily="2" charset="2"/>
              <a:buChar char="ü"/>
              <a:defRPr/>
            </a:pPr>
            <a:r>
              <a:rPr lang="en-US" altLang="zh-CN" sz="2000" dirty="0" smtClean="0">
                <a:latin typeface="Times New Roman" panose="02020603050405020304" pitchFamily="18" charset="0"/>
                <a:ea typeface="+mn-ea"/>
                <a:cs typeface="Times New Roman" panose="02020603050405020304" pitchFamily="18" charset="0"/>
              </a:rPr>
              <a:t>Cluster Size: </a:t>
            </a:r>
            <a:r>
              <a:rPr lang="en-US" sz="2000" dirty="0" smtClean="0">
                <a:latin typeface="Times New Roman" panose="02020603050405020304" pitchFamily="18" charset="0"/>
                <a:ea typeface="+mn-ea"/>
                <a:cs typeface="Times New Roman" panose="02020603050405020304" pitchFamily="18" charset="0"/>
              </a:rPr>
              <a:t>0.5mm~2mm</a:t>
            </a:r>
            <a:endParaRPr lang="en-US" altLang="zh-CN" sz="2000" dirty="0" smtClean="0">
              <a:solidFill>
                <a:schemeClr val="tx2"/>
              </a:solidFill>
              <a:latin typeface="Times New Roman" panose="02020603050405020304" pitchFamily="18" charset="0"/>
              <a:cs typeface="Times New Roman" panose="02020603050405020304" pitchFamily="18" charset="0"/>
            </a:endParaRPr>
          </a:p>
          <a:p>
            <a:pPr>
              <a:defRPr/>
            </a:pPr>
            <a:endParaRPr lang="en-US" altLang="zh-CN" sz="2800" dirty="0">
              <a:solidFill>
                <a:schemeClr val="tx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295" name="AutoShape 5" descr="https://encrypted-tbn2.gstatic.com/images?q=tbn:ANd9GcTrmyIeIAPb74OsfF-bXw7m_B6eYoji05d69iL7_K645BO8USbpZ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endParaRPr lang="en-US" altLang="en-US" sz="1800">
              <a:latin typeface="Times New Roman" panose="02020603050405020304" pitchFamily="18" charset="0"/>
              <a:ea typeface="宋体" pitchFamily="2" charset="-122"/>
              <a:cs typeface="Times New Roman" panose="02020603050405020304" pitchFamily="18" charset="0"/>
            </a:endParaRPr>
          </a:p>
        </p:txBody>
      </p:sp>
      <p:pic>
        <p:nvPicPr>
          <p:cNvPr id="11" name="图片 10" descr="C:\Users\andy\AppData\Roaming\Tencent\Users\251111564\QQ\WinTemp\RichOle\}D3P5((F6J7@S7NA{460`WD.png"/>
          <p:cNvPicPr/>
          <p:nvPr/>
        </p:nvPicPr>
        <p:blipFill rotWithShape="1">
          <a:blip r:embed="rId4">
            <a:extLst>
              <a:ext uri="{28A0092B-C50C-407E-A947-70E740481C1C}">
                <a14:useLocalDpi xmlns:a14="http://schemas.microsoft.com/office/drawing/2010/main" val="0"/>
              </a:ext>
            </a:extLst>
          </a:blip>
          <a:srcRect l="12964" r="3810" b="2732"/>
          <a:stretch/>
        </p:blipFill>
        <p:spPr bwMode="auto">
          <a:xfrm>
            <a:off x="5526156" y="3972323"/>
            <a:ext cx="2924825" cy="2476944"/>
          </a:xfrm>
          <a:prstGeom prst="rect">
            <a:avLst/>
          </a:prstGeom>
          <a:noFill/>
          <a:ln>
            <a:noFill/>
          </a:ln>
        </p:spPr>
      </p:pic>
      <p:pic>
        <p:nvPicPr>
          <p:cNvPr id="12" name="图片 11" descr="C:\Users\andy\AppData\Roaming\Tencent\Users\251111564\QQ\WinTemp\RichOle\YI8`BFE()ZQ~ZL1TXQ4P}]P.png"/>
          <p:cNvPicPr/>
          <p:nvPr/>
        </p:nvPicPr>
        <p:blipFill rotWithShape="1">
          <a:blip r:embed="rId5">
            <a:extLst>
              <a:ext uri="{28A0092B-C50C-407E-A947-70E740481C1C}">
                <a14:useLocalDpi xmlns:a14="http://schemas.microsoft.com/office/drawing/2010/main" val="0"/>
              </a:ext>
            </a:extLst>
          </a:blip>
          <a:srcRect l="1358" r="39209"/>
          <a:stretch/>
        </p:blipFill>
        <p:spPr bwMode="auto">
          <a:xfrm>
            <a:off x="5212309" y="1133974"/>
            <a:ext cx="3487270" cy="2431135"/>
          </a:xfrm>
          <a:prstGeom prst="rect">
            <a:avLst/>
          </a:prstGeom>
          <a:noFill/>
          <a:ln>
            <a:noFill/>
          </a:ln>
          <a:extLst>
            <a:ext uri="{53640926-AAD7-44D8-BBD7-CCE9431645EC}">
              <a14:shadowObscured xmlns:a14="http://schemas.microsoft.com/office/drawing/2010/main"/>
            </a:ext>
          </a:extLst>
        </p:spPr>
      </p:pic>
      <p:sp>
        <p:nvSpPr>
          <p:cNvPr id="2" name="TextBox 1"/>
          <p:cNvSpPr txBox="1"/>
          <p:nvPr/>
        </p:nvSpPr>
        <p:spPr>
          <a:xfrm>
            <a:off x="6348232" y="3536862"/>
            <a:ext cx="1117614"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THGEM</a:t>
            </a:r>
            <a:r>
              <a:rPr lang="zh-CN" altLang="en-US" sz="1600" dirty="0" smtClean="0">
                <a:latin typeface="Times New Roman" panose="02020603050405020304" pitchFamily="18" charset="0"/>
                <a:cs typeface="Times New Roman" panose="02020603050405020304" pitchFamily="18" charset="0"/>
              </a:rPr>
              <a:t>膜</a:t>
            </a:r>
            <a:endParaRPr lang="en-US" sz="1600" dirty="0">
              <a:latin typeface="Times New Roman" panose="02020603050405020304" pitchFamily="18" charset="0"/>
              <a:cs typeface="Times New Roman" panose="02020603050405020304" pitchFamily="18" charset="0"/>
            </a:endParaRPr>
          </a:p>
        </p:txBody>
      </p:sp>
      <p:sp>
        <p:nvSpPr>
          <p:cNvPr id="3" name="矩形 2"/>
          <p:cNvSpPr/>
          <p:nvPr/>
        </p:nvSpPr>
        <p:spPr>
          <a:xfrm>
            <a:off x="1307116" y="6366615"/>
            <a:ext cx="2579552" cy="338554"/>
          </a:xfrm>
          <a:prstGeom prst="rect">
            <a:avLst/>
          </a:prstGeom>
        </p:spPr>
        <p:txBody>
          <a:bodyPr wrap="none">
            <a:spAutoFit/>
          </a:bodyPr>
          <a:lstStyle/>
          <a:p>
            <a:r>
              <a:rPr lang="zh-CN" altLang="en-US" sz="1600" dirty="0"/>
              <a:t>单层</a:t>
            </a:r>
            <a:r>
              <a:rPr lang="en-US" sz="1600" dirty="0"/>
              <a:t>THGEM</a:t>
            </a:r>
            <a:r>
              <a:rPr lang="zh-CN" altLang="en-US" sz="1600" dirty="0"/>
              <a:t>探测器结构图</a:t>
            </a:r>
            <a:endParaRPr lang="en-US" sz="1600" dirty="0">
              <a:latin typeface="Times New Roman" panose="02020603050405020304" pitchFamily="18" charset="0"/>
              <a:cs typeface="Times New Roman" panose="02020603050405020304" pitchFamily="18" charset="0"/>
            </a:endParaRPr>
          </a:p>
        </p:txBody>
      </p:sp>
      <p:sp>
        <p:nvSpPr>
          <p:cNvPr id="4" name="矩形 3"/>
          <p:cNvSpPr/>
          <p:nvPr/>
        </p:nvSpPr>
        <p:spPr>
          <a:xfrm>
            <a:off x="6024475" y="6414634"/>
            <a:ext cx="2133918" cy="338554"/>
          </a:xfrm>
          <a:prstGeom prst="rect">
            <a:avLst/>
          </a:prstGeom>
        </p:spPr>
        <p:txBody>
          <a:bodyPr wrap="none">
            <a:spAutoFit/>
          </a:bodyPr>
          <a:lstStyle/>
          <a:p>
            <a:r>
              <a:rPr lang="zh-CN" altLang="en-US" sz="1600" dirty="0" smtClean="0">
                <a:cs typeface="Arial" panose="020B0604020202020204" pitchFamily="34" charset="0"/>
              </a:rPr>
              <a:t>横向扩散</a:t>
            </a:r>
            <a:r>
              <a:rPr lang="en-US" altLang="zh-CN" sz="1600" dirty="0" smtClean="0">
                <a:cs typeface="Arial" panose="020B0604020202020204" pitchFamily="34" charset="0"/>
              </a:rPr>
              <a:t>Cluster </a:t>
            </a:r>
            <a:r>
              <a:rPr lang="en-US" altLang="zh-CN" sz="1600" dirty="0">
                <a:cs typeface="Arial" panose="020B0604020202020204" pitchFamily="34" charset="0"/>
              </a:rPr>
              <a:t>size </a:t>
            </a:r>
            <a:endParaRPr lang="en-US" sz="1600" dirty="0">
              <a:cs typeface="Arial" panose="020B0604020202020204" pitchFamily="34" charset="0"/>
            </a:endParaRPr>
          </a:p>
        </p:txBody>
      </p:sp>
      <p:sp>
        <p:nvSpPr>
          <p:cNvPr id="16" name="灯片编号占位符 3"/>
          <p:cNvSpPr>
            <a:spLocks noGrp="1"/>
          </p:cNvSpPr>
          <p:nvPr>
            <p:ph type="sldNum" sz="quarter" idx="12"/>
          </p:nvPr>
        </p:nvSpPr>
        <p:spPr bwMode="auto">
          <a:xfrm>
            <a:off x="8647113" y="6493802"/>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8</a:t>
            </a:fld>
            <a:endParaRPr lang="zh-CN" altLang="en-US" sz="1000" smtClean="0">
              <a:ea typeface="宋体" panose="02010600030101010101" pitchFamily="2" charset="-122"/>
            </a:endParaRPr>
          </a:p>
        </p:txBody>
      </p:sp>
      <p:sp>
        <p:nvSpPr>
          <p:cNvPr id="17" name="页脚占位符 4"/>
          <p:cNvSpPr>
            <a:spLocks noGrp="1"/>
          </p:cNvSpPr>
          <p:nvPr>
            <p:ph type="ftr" sz="quarter" idx="11"/>
          </p:nvPr>
        </p:nvSpPr>
        <p:spPr bwMode="auto">
          <a:xfrm>
            <a:off x="2653423" y="6501966"/>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
        <p:nvSpPr>
          <p:cNvPr id="13" name="标题 2"/>
          <p:cNvSpPr>
            <a:spLocks noGrp="1"/>
          </p:cNvSpPr>
          <p:nvPr>
            <p:ph type="title"/>
          </p:nvPr>
        </p:nvSpPr>
        <p:spPr>
          <a:xfrm>
            <a:off x="178023" y="129777"/>
            <a:ext cx="8391306" cy="796925"/>
          </a:xfrm>
        </p:spPr>
        <p:txBody>
          <a:bodyPr/>
          <a:lstStyle/>
          <a:p>
            <a:pPr eaLnBrk="1" hangingPunct="1">
              <a:defRPr/>
            </a:pPr>
            <a:r>
              <a:rPr lang="en-US" altLang="zh-CN" sz="4000" dirty="0">
                <a:solidFill>
                  <a:schemeClr val="tx1"/>
                </a:solidFill>
                <a:effectLst/>
              </a:rPr>
              <a:t>MPGD</a:t>
            </a:r>
            <a:r>
              <a:rPr lang="zh-CN" altLang="en-US" sz="4000" dirty="0" smtClean="0">
                <a:solidFill>
                  <a:schemeClr val="tx1"/>
                </a:solidFill>
                <a:effectLst/>
              </a:rPr>
              <a:t>读出信号特点</a:t>
            </a:r>
            <a:endParaRPr lang="zh-CN" sz="3600" dirty="0">
              <a:solidFill>
                <a:schemeClr val="tx1"/>
              </a:solidFill>
              <a:effectLst/>
            </a:endParaRPr>
          </a:p>
        </p:txBody>
      </p:sp>
      <p:pic>
        <p:nvPicPr>
          <p:cNvPr id="148483"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8063" r="9128"/>
          <a:stretch/>
        </p:blipFill>
        <p:spPr bwMode="auto">
          <a:xfrm>
            <a:off x="6432477" y="4907545"/>
            <a:ext cx="949124" cy="976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19163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F:\2014\毕业论文\参考资料\用图\newfig\clustery05-100v.tiff"/>
          <p:cNvPicPr/>
          <p:nvPr/>
        </p:nvPicPr>
        <p:blipFill rotWithShape="1">
          <a:blip r:embed="rId3" cstate="print">
            <a:extLst>
              <a:ext uri="{28A0092B-C50C-407E-A947-70E740481C1C}">
                <a14:useLocalDpi xmlns:a14="http://schemas.microsoft.com/office/drawing/2010/main" val="0"/>
              </a:ext>
            </a:extLst>
          </a:blip>
          <a:srcRect l="903" t="7437" r="8398"/>
          <a:stretch/>
        </p:blipFill>
        <p:spPr bwMode="auto">
          <a:xfrm>
            <a:off x="5596813" y="3923296"/>
            <a:ext cx="3485624" cy="2419391"/>
          </a:xfrm>
          <a:prstGeom prst="rect">
            <a:avLst/>
          </a:prstGeom>
          <a:noFill/>
          <a:ln>
            <a:noFill/>
          </a:ln>
          <a:extLst>
            <a:ext uri="{53640926-AAD7-44D8-BBD7-CCE9431645EC}">
              <a14:shadowObscured xmlns:a14="http://schemas.microsoft.com/office/drawing/2010/main"/>
            </a:ext>
          </a:extLst>
        </p:spPr>
      </p:pic>
      <p:sp>
        <p:nvSpPr>
          <p:cNvPr id="21506" name="矩形 4"/>
          <p:cNvSpPr>
            <a:spLocks noChangeArrowheads="1"/>
          </p:cNvSpPr>
          <p:nvPr/>
        </p:nvSpPr>
        <p:spPr bwMode="auto">
          <a:xfrm>
            <a:off x="171748" y="169053"/>
            <a:ext cx="73661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zh-CN" sz="4000" b="1" dirty="0" smtClean="0">
                <a:solidFill>
                  <a:schemeClr val="tx2"/>
                </a:solidFill>
                <a:latin typeface="黑体" panose="02010609060101010101" pitchFamily="49" charset="-122"/>
                <a:ea typeface="黑体" panose="02010609060101010101" pitchFamily="49" charset="-122"/>
                <a:cs typeface="+mj-cs"/>
              </a:rPr>
              <a:t>100x100</a:t>
            </a:r>
            <a:r>
              <a:rPr lang="zh-CN" altLang="en-US" sz="4000" b="1" dirty="0" smtClean="0">
                <a:solidFill>
                  <a:schemeClr val="tx2"/>
                </a:solidFill>
                <a:latin typeface="黑体" panose="02010609060101010101" pitchFamily="49" charset="-122"/>
                <a:ea typeface="黑体" panose="02010609060101010101" pitchFamily="49" charset="-122"/>
                <a:cs typeface="+mj-cs"/>
              </a:rPr>
              <a:t>成像测试：</a:t>
            </a:r>
            <a:r>
              <a:rPr lang="en-US" altLang="zh-CN" sz="4000" b="1" dirty="0" smtClean="0">
                <a:solidFill>
                  <a:schemeClr val="tx2"/>
                </a:solidFill>
                <a:latin typeface="黑体" panose="02010609060101010101" pitchFamily="49" charset="-122"/>
                <a:ea typeface="黑体" panose="02010609060101010101" pitchFamily="49" charset="-122"/>
                <a:cs typeface="+mj-cs"/>
              </a:rPr>
              <a:t>GASTONE</a:t>
            </a:r>
            <a:r>
              <a:rPr lang="zh-CN" altLang="en-US" sz="4000" b="1" dirty="0" smtClean="0">
                <a:solidFill>
                  <a:schemeClr val="tx2"/>
                </a:solidFill>
                <a:latin typeface="黑体" panose="02010609060101010101" pitchFamily="49" charset="-122"/>
                <a:ea typeface="黑体" panose="02010609060101010101" pitchFamily="49" charset="-122"/>
                <a:cs typeface="+mj-cs"/>
              </a:rPr>
              <a:t>读出</a:t>
            </a:r>
            <a:endParaRPr lang="zh-CN" altLang="en-US" sz="4000" b="1" dirty="0">
              <a:solidFill>
                <a:schemeClr val="tx2"/>
              </a:solidFill>
              <a:latin typeface="黑体" panose="02010609060101010101" pitchFamily="49" charset="-122"/>
              <a:ea typeface="黑体" panose="02010609060101010101" pitchFamily="49" charset="-122"/>
              <a:cs typeface="+mj-cs"/>
            </a:endParaRPr>
          </a:p>
        </p:txBody>
      </p:sp>
      <p:sp>
        <p:nvSpPr>
          <p:cNvPr id="43013" name="TextBox 1"/>
          <p:cNvSpPr txBox="1">
            <a:spLocks noChangeArrowheads="1"/>
          </p:cNvSpPr>
          <p:nvPr/>
        </p:nvSpPr>
        <p:spPr bwMode="auto">
          <a:xfrm>
            <a:off x="1926531" y="1206479"/>
            <a:ext cx="1737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b="1" dirty="0" smtClean="0">
                <a:latin typeface="Times New Roman" pitchFamily="18" charset="0"/>
                <a:ea typeface="宋体" pitchFamily="2" charset="-122"/>
                <a:cs typeface="Times New Roman" pitchFamily="18" charset="0"/>
              </a:rPr>
              <a:t>噪声阈值：</a:t>
            </a:r>
            <a:r>
              <a:rPr lang="en-US" sz="1800" b="1" dirty="0" smtClean="0"/>
              <a:t>3</a:t>
            </a:r>
            <a:r>
              <a:rPr lang="en-US" altLang="zh-CN" sz="1800" b="1" dirty="0" smtClean="0"/>
              <a:t>fC</a:t>
            </a:r>
            <a:endParaRPr lang="en-US" altLang="en-US" sz="1800" b="1" dirty="0">
              <a:latin typeface="Times New Roman" pitchFamily="18" charset="0"/>
              <a:ea typeface="宋体" pitchFamily="2" charset="-122"/>
              <a:cs typeface="Times New Roman" pitchFamily="18" charset="0"/>
            </a:endParaRPr>
          </a:p>
        </p:txBody>
      </p:sp>
      <p:sp>
        <p:nvSpPr>
          <p:cNvPr id="14" name="TextBox 5"/>
          <p:cNvSpPr txBox="1">
            <a:spLocks noChangeArrowheads="1"/>
          </p:cNvSpPr>
          <p:nvPr/>
        </p:nvSpPr>
        <p:spPr bwMode="auto">
          <a:xfrm>
            <a:off x="257597" y="5133841"/>
            <a:ext cx="507309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spcBef>
                <a:spcPts val="600"/>
              </a:spcBef>
              <a:spcAft>
                <a:spcPts val="600"/>
              </a:spcAft>
              <a:buFont typeface="Wingdings" panose="05000000000000000000" pitchFamily="2" charset="2"/>
              <a:buChar char="v"/>
              <a:defRPr/>
            </a:pPr>
            <a:r>
              <a:rPr lang="zh-CN" altLang="en-US" sz="2000" dirty="0" smtClean="0">
                <a:latin typeface="+mn-ea"/>
                <a:ea typeface="+mn-ea"/>
              </a:rPr>
              <a:t>信号幅度不够大，不能有效过阈；</a:t>
            </a:r>
            <a:endParaRPr lang="en-US" altLang="zh-CN" sz="2000" kern="100" dirty="0" smtClean="0">
              <a:latin typeface="+mn-ea"/>
              <a:ea typeface="+mn-ea"/>
              <a:cs typeface="Times New Roman"/>
            </a:endParaRPr>
          </a:p>
          <a:p>
            <a:pPr marL="342900" indent="-342900">
              <a:spcBef>
                <a:spcPts val="600"/>
              </a:spcBef>
              <a:spcAft>
                <a:spcPts val="600"/>
              </a:spcAft>
              <a:buFont typeface="Wingdings" panose="05000000000000000000" pitchFamily="2" charset="2"/>
              <a:buChar char="v"/>
              <a:defRPr/>
            </a:pPr>
            <a:r>
              <a:rPr lang="en-US" sz="2000" dirty="0" smtClean="0">
                <a:latin typeface="+mn-ea"/>
                <a:ea typeface="+mn-ea"/>
              </a:rPr>
              <a:t>X</a:t>
            </a:r>
            <a:r>
              <a:rPr lang="zh-CN" altLang="en-US" sz="2000" dirty="0" smtClean="0">
                <a:latin typeface="+mn-ea"/>
                <a:ea typeface="+mn-ea"/>
              </a:rPr>
              <a:t>方向解码率</a:t>
            </a:r>
            <a:r>
              <a:rPr lang="en-US" altLang="zh-CN" sz="2000" dirty="0" smtClean="0">
                <a:latin typeface="+mn-ea"/>
                <a:ea typeface="+mn-ea"/>
              </a:rPr>
              <a:t>28%</a:t>
            </a:r>
            <a:r>
              <a:rPr lang="zh-CN" altLang="en-US" sz="2000" dirty="0" smtClean="0">
                <a:latin typeface="+mn-ea"/>
                <a:ea typeface="+mn-ea"/>
              </a:rPr>
              <a:t>，</a:t>
            </a:r>
            <a:r>
              <a:rPr lang="en-US" altLang="zh-CN" sz="2000" dirty="0" smtClean="0">
                <a:latin typeface="+mn-ea"/>
                <a:ea typeface="+mn-ea"/>
              </a:rPr>
              <a:t>Y</a:t>
            </a:r>
            <a:r>
              <a:rPr lang="zh-CN" altLang="en-US" sz="2000" dirty="0" smtClean="0">
                <a:latin typeface="+mn-ea"/>
                <a:ea typeface="+mn-ea"/>
              </a:rPr>
              <a:t>方向</a:t>
            </a:r>
            <a:r>
              <a:rPr lang="en-US" altLang="zh-CN" sz="2000" dirty="0" smtClean="0">
                <a:latin typeface="+mn-ea"/>
                <a:ea typeface="+mn-ea"/>
              </a:rPr>
              <a:t>53.4%</a:t>
            </a:r>
            <a:r>
              <a:rPr lang="zh-CN" altLang="en-US" sz="2000" dirty="0" smtClean="0">
                <a:latin typeface="+mn-ea"/>
                <a:ea typeface="+mn-ea"/>
              </a:rPr>
              <a:t>；</a:t>
            </a:r>
            <a:endParaRPr lang="en-US" altLang="zh-CN" sz="2000" dirty="0" smtClean="0">
              <a:latin typeface="+mn-ea"/>
              <a:ea typeface="+mn-ea"/>
            </a:endParaRPr>
          </a:p>
          <a:p>
            <a:pPr marL="342900" indent="-342900">
              <a:spcBef>
                <a:spcPts val="600"/>
              </a:spcBef>
              <a:spcAft>
                <a:spcPts val="600"/>
              </a:spcAft>
              <a:buFont typeface="Wingdings" panose="05000000000000000000" pitchFamily="2" charset="2"/>
              <a:buChar char="v"/>
              <a:defRPr/>
            </a:pPr>
            <a:r>
              <a:rPr lang="zh-CN" altLang="en-US" sz="2000" dirty="0" smtClean="0">
                <a:latin typeface="+mn-ea"/>
                <a:ea typeface="+mn-ea"/>
              </a:rPr>
              <a:t>信号变小，提出更高低噪声要求</a:t>
            </a:r>
            <a:endParaRPr lang="en-US" altLang="zh-CN" sz="2000" dirty="0" smtClean="0">
              <a:latin typeface="+mn-ea"/>
              <a:ea typeface="+mn-ea"/>
            </a:endParaRPr>
          </a:p>
        </p:txBody>
      </p:sp>
      <p:sp>
        <p:nvSpPr>
          <p:cNvPr id="2" name="矩形 1"/>
          <p:cNvSpPr/>
          <p:nvPr/>
        </p:nvSpPr>
        <p:spPr>
          <a:xfrm>
            <a:off x="5836262" y="3413164"/>
            <a:ext cx="2573140" cy="338554"/>
          </a:xfrm>
          <a:prstGeom prst="rect">
            <a:avLst/>
          </a:prstGeom>
        </p:spPr>
        <p:txBody>
          <a:bodyPr wrap="none">
            <a:spAutoFit/>
          </a:bodyPr>
          <a:lstStyle/>
          <a:p>
            <a:r>
              <a:rPr lang="en-US" sz="1600" b="1" dirty="0" smtClean="0">
                <a:latin typeface="宋体" panose="02010600030101010101" pitchFamily="2" charset="-122"/>
              </a:rPr>
              <a:t>X</a:t>
            </a:r>
            <a:r>
              <a:rPr lang="zh-CN" altLang="en-US" sz="1600" b="1" dirty="0" smtClean="0">
                <a:latin typeface="宋体" panose="02010600030101010101" pitchFamily="2" charset="-122"/>
              </a:rPr>
              <a:t>方向</a:t>
            </a:r>
            <a:r>
              <a:rPr lang="zh-CN" altLang="en-US" sz="1600" b="1" dirty="0">
                <a:latin typeface="宋体" panose="02010600030101010101" pitchFamily="2" charset="-122"/>
              </a:rPr>
              <a:t>的</a:t>
            </a:r>
            <a:r>
              <a:rPr lang="en-US" sz="1600" b="1" dirty="0">
                <a:latin typeface="宋体" panose="02010600030101010101" pitchFamily="2" charset="-122"/>
              </a:rPr>
              <a:t>cluster size</a:t>
            </a:r>
            <a:r>
              <a:rPr lang="zh-CN" altLang="en-US" sz="1600" b="1" dirty="0">
                <a:latin typeface="宋体" panose="02010600030101010101" pitchFamily="2" charset="-122"/>
              </a:rPr>
              <a:t>分布</a:t>
            </a:r>
            <a:endParaRPr lang="en-US" sz="1600" dirty="0">
              <a:latin typeface="宋体" panose="02010600030101010101" pitchFamily="2" charset="-122"/>
            </a:endParaRPr>
          </a:p>
        </p:txBody>
      </p:sp>
      <p:sp>
        <p:nvSpPr>
          <p:cNvPr id="18" name="矩形 17"/>
          <p:cNvSpPr/>
          <p:nvPr/>
        </p:nvSpPr>
        <p:spPr>
          <a:xfrm>
            <a:off x="5988662" y="6255286"/>
            <a:ext cx="2573140" cy="338554"/>
          </a:xfrm>
          <a:prstGeom prst="rect">
            <a:avLst/>
          </a:prstGeom>
        </p:spPr>
        <p:txBody>
          <a:bodyPr wrap="none">
            <a:spAutoFit/>
          </a:bodyPr>
          <a:lstStyle/>
          <a:p>
            <a:r>
              <a:rPr lang="en-US" altLang="zh-CN" sz="1600" b="1" dirty="0" smtClean="0">
                <a:latin typeface="宋体" panose="02010600030101010101" pitchFamily="2" charset="-122"/>
              </a:rPr>
              <a:t>Y</a:t>
            </a:r>
            <a:r>
              <a:rPr lang="zh-CN" altLang="en-US" sz="1600" b="1" dirty="0" smtClean="0">
                <a:latin typeface="宋体" panose="02010600030101010101" pitchFamily="2" charset="-122"/>
              </a:rPr>
              <a:t>方向</a:t>
            </a:r>
            <a:r>
              <a:rPr lang="zh-CN" altLang="en-US" sz="1600" b="1" dirty="0">
                <a:latin typeface="宋体" panose="02010600030101010101" pitchFamily="2" charset="-122"/>
              </a:rPr>
              <a:t>的</a:t>
            </a:r>
            <a:r>
              <a:rPr lang="en-US" sz="1600" b="1" dirty="0">
                <a:latin typeface="宋体" panose="02010600030101010101" pitchFamily="2" charset="-122"/>
              </a:rPr>
              <a:t>cluster size</a:t>
            </a:r>
            <a:r>
              <a:rPr lang="zh-CN" altLang="en-US" sz="1600" b="1" dirty="0">
                <a:latin typeface="宋体" panose="02010600030101010101" pitchFamily="2" charset="-122"/>
              </a:rPr>
              <a:t>分布</a:t>
            </a:r>
            <a:endParaRPr lang="en-US" sz="1600" dirty="0">
              <a:latin typeface="宋体" panose="02010600030101010101" pitchFamily="2" charset="-122"/>
            </a:endParaRPr>
          </a:p>
        </p:txBody>
      </p:sp>
      <p:pic>
        <p:nvPicPr>
          <p:cNvPr id="12" name="图片 11" descr="F:\2014\毕业论文\参考资料\用图\Figure\ga100x100\650-25hd-ustc2mm-37029.tiff"/>
          <p:cNvPicPr/>
          <p:nvPr/>
        </p:nvPicPr>
        <p:blipFill rotWithShape="1">
          <a:blip r:embed="rId4" cstate="print">
            <a:extLst>
              <a:ext uri="{28A0092B-C50C-407E-A947-70E740481C1C}">
                <a14:useLocalDpi xmlns:a14="http://schemas.microsoft.com/office/drawing/2010/main" val="0"/>
              </a:ext>
            </a:extLst>
          </a:blip>
          <a:srcRect l="1780" t="6863" r="5783" b="-1"/>
          <a:stretch/>
        </p:blipFill>
        <p:spPr bwMode="auto">
          <a:xfrm>
            <a:off x="251033" y="1493883"/>
            <a:ext cx="5100922" cy="3570208"/>
          </a:xfrm>
          <a:prstGeom prst="rect">
            <a:avLst/>
          </a:prstGeom>
          <a:noFill/>
          <a:ln>
            <a:noFill/>
          </a:ln>
          <a:extLst>
            <a:ext uri="{53640926-AAD7-44D8-BBD7-CCE9431645EC}">
              <a14:shadowObscured xmlns:a14="http://schemas.microsoft.com/office/drawing/2010/main"/>
            </a:ext>
          </a:extLst>
        </p:spPr>
      </p:pic>
      <p:pic>
        <p:nvPicPr>
          <p:cNvPr id="15" name="图片 14" descr="F:\2014\毕业论文\参考资料\用图\newfig\clusterx05-100v.tiff"/>
          <p:cNvPicPr/>
          <p:nvPr/>
        </p:nvPicPr>
        <p:blipFill rotWithShape="1">
          <a:blip r:embed="rId5" cstate="print">
            <a:extLst>
              <a:ext uri="{28A0092B-C50C-407E-A947-70E740481C1C}">
                <a14:useLocalDpi xmlns:a14="http://schemas.microsoft.com/office/drawing/2010/main" val="0"/>
              </a:ext>
            </a:extLst>
          </a:blip>
          <a:srcRect t="8366" r="9031"/>
          <a:stretch/>
        </p:blipFill>
        <p:spPr bwMode="auto">
          <a:xfrm>
            <a:off x="5572479" y="1176000"/>
            <a:ext cx="3355083" cy="2298698"/>
          </a:xfrm>
          <a:prstGeom prst="rect">
            <a:avLst/>
          </a:prstGeom>
          <a:noFill/>
          <a:ln>
            <a:noFill/>
          </a:ln>
          <a:extLst>
            <a:ext uri="{53640926-AAD7-44D8-BBD7-CCE9431645EC}">
              <a14:shadowObscured xmlns:a14="http://schemas.microsoft.com/office/drawing/2010/main"/>
            </a:ext>
          </a:extLst>
        </p:spPr>
      </p:pic>
      <p:sp>
        <p:nvSpPr>
          <p:cNvPr id="13"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80</a:t>
            </a:fld>
            <a:endParaRPr lang="zh-CN" altLang="en-US" sz="1000" smtClean="0">
              <a:ea typeface="宋体" panose="02010600030101010101" pitchFamily="2" charset="-122"/>
            </a:endParaRPr>
          </a:p>
        </p:txBody>
      </p:sp>
      <p:sp>
        <p:nvSpPr>
          <p:cNvPr id="17"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7575713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3684" y="-31899"/>
            <a:ext cx="8229600" cy="1143000"/>
          </a:xfrm>
        </p:spPr>
        <p:txBody>
          <a:bodyPr/>
          <a:lstStyle/>
          <a:p>
            <a:pPr>
              <a:defRPr/>
            </a:pPr>
            <a:r>
              <a:rPr lang="zh-CN" altLang="en-US" sz="4000" dirty="0" smtClean="0">
                <a:solidFill>
                  <a:schemeClr val="tx1"/>
                </a:solidFill>
                <a:effectLst/>
              </a:rPr>
              <a:t>测试小结</a:t>
            </a:r>
            <a:endParaRPr lang="zh-CN" altLang="en-US" sz="4000" dirty="0">
              <a:solidFill>
                <a:schemeClr val="tx1"/>
              </a:solidFill>
              <a:effectLst/>
            </a:endParaRPr>
          </a:p>
        </p:txBody>
      </p:sp>
      <p:sp>
        <p:nvSpPr>
          <p:cNvPr id="2" name="TextBox 1"/>
          <p:cNvSpPr txBox="1"/>
          <p:nvPr/>
        </p:nvSpPr>
        <p:spPr>
          <a:xfrm>
            <a:off x="257078" y="1524020"/>
            <a:ext cx="8281988" cy="4370427"/>
          </a:xfrm>
          <a:prstGeom prst="rect">
            <a:avLst/>
          </a:prstGeom>
          <a:noFill/>
        </p:spPr>
        <p:txBody>
          <a:bodyPr>
            <a:spAutoFit/>
          </a:bodyPr>
          <a:lstStyle/>
          <a:p>
            <a:pPr>
              <a:defRPr/>
            </a:pPr>
            <a:endParaRPr lang="en-US"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defRPr/>
            </a:pPr>
            <a:r>
              <a:rPr lang="en-US" altLang="zh-CN" sz="2000" kern="100" dirty="0" smtClean="0">
                <a:latin typeface="+mn-ea"/>
                <a:ea typeface="+mn-ea"/>
                <a:cs typeface="Times New Roman"/>
              </a:rPr>
              <a:t>X</a:t>
            </a:r>
            <a:r>
              <a:rPr lang="zh-CN" altLang="en-US" sz="2000" kern="100" dirty="0" smtClean="0">
                <a:latin typeface="+mn-ea"/>
                <a:ea typeface="+mn-ea"/>
                <a:cs typeface="Times New Roman"/>
              </a:rPr>
              <a:t>射线测试成功验证了两种位置编码方法的可行性；</a:t>
            </a:r>
            <a:endParaRPr lang="en-US" altLang="zh-CN" sz="2000" kern="100" dirty="0">
              <a:latin typeface="+mn-ea"/>
              <a:ea typeface="+mn-ea"/>
              <a:cs typeface="Times New Roman"/>
            </a:endParaRPr>
          </a:p>
          <a:p>
            <a:pPr>
              <a:defRPr/>
            </a:pPr>
            <a:endParaRPr lang="en-US" altLang="zh-CN" sz="20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lang="zh-CN" altLang="en-US" sz="2000" kern="100" dirty="0" smtClean="0">
                <a:latin typeface="+mn-ea"/>
                <a:ea typeface="+mn-ea"/>
                <a:cs typeface="Times New Roman"/>
              </a:rPr>
              <a:t>使用两套电子学系统，分析了编码读出的几个主要指标参数；</a:t>
            </a:r>
            <a:endParaRPr lang="en-US" altLang="zh-CN" sz="2000" kern="100" dirty="0" smtClean="0">
              <a:latin typeface="+mn-ea"/>
              <a:ea typeface="+mn-ea"/>
              <a:cs typeface="Times New Roman"/>
            </a:endParaRPr>
          </a:p>
          <a:p>
            <a:pPr marL="342900" indent="-342900">
              <a:buFont typeface="Wingdings" panose="05000000000000000000" pitchFamily="2" charset="2"/>
              <a:buChar char="Ø"/>
              <a:defRPr/>
            </a:pPr>
            <a:endParaRPr lang="en-US" altLang="zh-CN" sz="2000" kern="100" dirty="0" smtClean="0">
              <a:latin typeface="+mn-ea"/>
              <a:cs typeface="Times New Roman"/>
            </a:endParaRPr>
          </a:p>
          <a:p>
            <a:pPr marL="342900" indent="-342900">
              <a:buFont typeface="Wingdings" panose="05000000000000000000" pitchFamily="2" charset="2"/>
              <a:buChar char="Ø"/>
              <a:defRPr/>
            </a:pPr>
            <a:r>
              <a:rPr lang="zh-CN" altLang="en-US" sz="2000" kern="100" dirty="0" smtClean="0">
                <a:latin typeface="+mn-ea"/>
                <a:ea typeface="+mn-ea"/>
                <a:cs typeface="Times New Roman"/>
              </a:rPr>
              <a:t>电荷</a:t>
            </a:r>
            <a:r>
              <a:rPr lang="zh-CN" altLang="en-US" sz="2000" kern="100" dirty="0">
                <a:latin typeface="+mn-ea"/>
                <a:ea typeface="+mn-ea"/>
                <a:cs typeface="Times New Roman"/>
              </a:rPr>
              <a:t>重心法的应用，有效提高了系统位置分辨率</a:t>
            </a:r>
            <a:endParaRPr lang="en-US" altLang="zh-CN" sz="2000" kern="100" dirty="0">
              <a:latin typeface="+mn-ea"/>
              <a:ea typeface="+mn-ea"/>
              <a:cs typeface="Times New Roman"/>
            </a:endParaRPr>
          </a:p>
          <a:p>
            <a:pPr marL="342900" indent="-342900">
              <a:buFont typeface="Wingdings" panose="05000000000000000000" pitchFamily="2" charset="2"/>
              <a:buChar char="Ø"/>
              <a:defRPr/>
            </a:pPr>
            <a:endParaRPr lang="en-US" altLang="zh-CN" sz="2000" kern="100" dirty="0" smtClean="0">
              <a:latin typeface="+mn-ea"/>
              <a:ea typeface="+mn-ea"/>
              <a:cs typeface="Times New Roman"/>
            </a:endParaRPr>
          </a:p>
          <a:p>
            <a:pPr marL="342900" indent="-342900">
              <a:buFont typeface="Wingdings" panose="05000000000000000000" pitchFamily="2" charset="2"/>
              <a:buChar char="Ø"/>
              <a:defRPr/>
            </a:pPr>
            <a:endParaRPr lang="en-US" altLang="zh-CN" sz="2000" kern="100" dirty="0" smtClean="0">
              <a:latin typeface="+mn-ea"/>
              <a:ea typeface="+mn-ea"/>
              <a:cs typeface="Times New Roman"/>
            </a:endParaRPr>
          </a:p>
          <a:p>
            <a:pPr marL="342900" indent="-342900">
              <a:buFont typeface="Wingdings" panose="05000000000000000000" pitchFamily="2" charset="2"/>
              <a:buChar char="q"/>
              <a:defRPr/>
            </a:pPr>
            <a:r>
              <a:rPr lang="zh-CN" altLang="en-US" sz="2000" kern="100" dirty="0" smtClean="0">
                <a:latin typeface="+mn-ea"/>
                <a:ea typeface="+mn-ea"/>
                <a:cs typeface="Times New Roman"/>
              </a:rPr>
              <a:t>位置</a:t>
            </a:r>
            <a:r>
              <a:rPr lang="zh-CN" altLang="en-US" sz="2000" kern="100" dirty="0">
                <a:latin typeface="+mn-ea"/>
                <a:ea typeface="+mn-ea"/>
                <a:cs typeface="Times New Roman"/>
              </a:rPr>
              <a:t>编码</a:t>
            </a:r>
            <a:r>
              <a:rPr lang="zh-CN" altLang="en-US" sz="2000" kern="100" dirty="0" smtClean="0">
                <a:latin typeface="+mn-ea"/>
                <a:ea typeface="+mn-ea"/>
                <a:cs typeface="Times New Roman"/>
              </a:rPr>
              <a:t>读出中</a:t>
            </a:r>
            <a:r>
              <a:rPr lang="zh-CN" altLang="en-US" sz="2000" kern="100" dirty="0">
                <a:latin typeface="+mn-ea"/>
                <a:ea typeface="+mn-ea"/>
                <a:cs typeface="Times New Roman"/>
              </a:rPr>
              <a:t>，系统信噪比是影响解码率和成像的主要</a:t>
            </a:r>
            <a:r>
              <a:rPr lang="zh-CN" altLang="en-US" sz="2000" kern="100" dirty="0" smtClean="0">
                <a:latin typeface="+mn-ea"/>
                <a:ea typeface="+mn-ea"/>
                <a:cs typeface="Times New Roman"/>
              </a:rPr>
              <a:t>因素；  </a:t>
            </a:r>
            <a:endParaRPr lang="en-US" altLang="zh-CN" sz="2000" kern="100" dirty="0" smtClean="0">
              <a:latin typeface="+mn-ea"/>
              <a:ea typeface="+mn-ea"/>
              <a:cs typeface="Times New Roman"/>
            </a:endParaRPr>
          </a:p>
          <a:p>
            <a:pPr>
              <a:defRPr/>
            </a:pPr>
            <a:r>
              <a:rPr lang="en-US" altLang="zh-CN" sz="2000" kern="100" dirty="0">
                <a:latin typeface="+mn-ea"/>
                <a:ea typeface="+mn-ea"/>
                <a:cs typeface="Times New Roman"/>
              </a:rPr>
              <a:t> </a:t>
            </a:r>
            <a:r>
              <a:rPr lang="en-US" altLang="zh-CN" sz="2000" kern="100" dirty="0" smtClean="0">
                <a:latin typeface="+mn-ea"/>
                <a:ea typeface="+mn-ea"/>
                <a:cs typeface="Times New Roman"/>
              </a:rPr>
              <a:t>  </a:t>
            </a:r>
            <a:r>
              <a:rPr lang="zh-CN" altLang="en-US" sz="2000" kern="100" dirty="0">
                <a:latin typeface="+mn-ea"/>
                <a:ea typeface="+mn-ea"/>
                <a:cs typeface="Times New Roman"/>
              </a:rPr>
              <a:t>更高分辨率和更清晰的成像，需要更低噪声的电子学系统。</a:t>
            </a:r>
            <a:endParaRPr lang="en-US" altLang="zh-CN" sz="2000" kern="100" dirty="0">
              <a:latin typeface="+mn-ea"/>
              <a:ea typeface="+mn-ea"/>
              <a:cs typeface="Times New Roman"/>
            </a:endParaRPr>
          </a:p>
          <a:p>
            <a:pPr>
              <a:defRPr/>
            </a:pPr>
            <a:endParaRPr lang="en-US" altLang="zh-CN" sz="2000" kern="100" dirty="0">
              <a:latin typeface="+mn-ea"/>
              <a:ea typeface="+mn-ea"/>
              <a:cs typeface="Times New Roman"/>
            </a:endParaRPr>
          </a:p>
          <a:p>
            <a:pPr marL="342900" indent="-342900">
              <a:buFont typeface="Wingdings" panose="05000000000000000000" pitchFamily="2" charset="2"/>
              <a:buChar char="q"/>
              <a:defRPr/>
            </a:pPr>
            <a:r>
              <a:rPr lang="zh-CN" altLang="en-US" sz="2000" kern="100" dirty="0" smtClean="0">
                <a:latin typeface="+mn-ea"/>
                <a:ea typeface="+mn-ea"/>
                <a:cs typeface="Times New Roman"/>
              </a:rPr>
              <a:t>相比于感应编码，直接编码更宜推广，可用于低计数率大面积成像。</a:t>
            </a:r>
            <a:endParaRPr lang="en-US" altLang="zh-CN" sz="2000" kern="100" dirty="0" smtClean="0">
              <a:latin typeface="+mn-ea"/>
              <a:ea typeface="+mn-ea"/>
              <a:cs typeface="Times New Roman"/>
            </a:endParaRPr>
          </a:p>
          <a:p>
            <a:pPr>
              <a:defRPr/>
            </a:pPr>
            <a:endParaRPr lang="en-US" altLang="zh-CN" sz="2000" dirty="0">
              <a:latin typeface="楷体" panose="02010609060101010101" pitchFamily="49" charset="-122"/>
              <a:ea typeface="楷体" panose="02010609060101010101" pitchFamily="49" charset="-122"/>
            </a:endParaRPr>
          </a:p>
          <a:p>
            <a:pPr>
              <a:defRPr/>
            </a:pPr>
            <a:r>
              <a:rPr lang="zh-CN" altLang="en-US"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p:txBody>
      </p:sp>
      <p:sp>
        <p:nvSpPr>
          <p:cNvPr id="6"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81</a:t>
            </a:fld>
            <a:endParaRPr lang="zh-CN" altLang="en-US" sz="1000" smtClean="0">
              <a:ea typeface="宋体" panose="02010600030101010101" pitchFamily="2" charset="-122"/>
            </a:endParaRPr>
          </a:p>
        </p:txBody>
      </p:sp>
      <p:sp>
        <p:nvSpPr>
          <p:cNvPr id="8"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14033832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7030" y="203200"/>
            <a:ext cx="8229600" cy="796925"/>
          </a:xfrm>
        </p:spPr>
        <p:txBody>
          <a:bodyPr/>
          <a:lstStyle/>
          <a:p>
            <a:pPr eaLnBrk="1" fontAlgn="auto" hangingPunct="1">
              <a:spcAft>
                <a:spcPts val="0"/>
              </a:spcAft>
              <a:defRPr/>
            </a:pPr>
            <a:r>
              <a:rPr lang="zh-CN" dirty="0" smtClean="0">
                <a:solidFill>
                  <a:schemeClr val="tx1"/>
                </a:solidFill>
                <a:effectLst/>
              </a:rPr>
              <a:t>报告内容</a:t>
            </a:r>
            <a:endParaRPr lang="zh-CN" dirty="0">
              <a:solidFill>
                <a:schemeClr val="tx1"/>
              </a:solidFill>
              <a:effectLst/>
            </a:endParaRPr>
          </a:p>
        </p:txBody>
      </p:sp>
      <p:sp>
        <p:nvSpPr>
          <p:cNvPr id="122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82</a:t>
            </a:fld>
            <a:endParaRPr lang="zh-CN" altLang="en-US" sz="1000" smtClean="0">
              <a:ea typeface="宋体" panose="02010600030101010101" pitchFamily="2" charset="-122"/>
            </a:endParaRPr>
          </a:p>
        </p:txBody>
      </p:sp>
      <p:sp>
        <p:nvSpPr>
          <p:cNvPr id="12293" name="页脚占位符 4"/>
          <p:cNvSpPr>
            <a:spLocks noGrp="1"/>
          </p:cNvSpPr>
          <p:nvPr>
            <p:ph type="ftr" sz="quarter" idx="11"/>
          </p:nvPr>
        </p:nvSpPr>
        <p:spPr bwMode="auto">
          <a:xfrm>
            <a:off x="2571751" y="6416902"/>
            <a:ext cx="3310194"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smtClean="0"/>
              <a:t>中国</a:t>
            </a:r>
            <a:r>
              <a:rPr lang="zh-CN" altLang="en-US" sz="1000" dirty="0"/>
              <a:t>科学技术大学   核探测与核电子学国家重点实验室</a:t>
            </a:r>
          </a:p>
        </p:txBody>
      </p:sp>
      <p:graphicFrame>
        <p:nvGraphicFramePr>
          <p:cNvPr id="5" name="对象 4"/>
          <p:cNvGraphicFramePr>
            <a:graphicFrameLocks noChangeAspect="1"/>
          </p:cNvGraphicFramePr>
          <p:nvPr>
            <p:extLst>
              <p:ext uri="{D42A27DB-BD31-4B8C-83A1-F6EECF244321}">
                <p14:modId xmlns:p14="http://schemas.microsoft.com/office/powerpoint/2010/main" val="2797928806"/>
              </p:ext>
            </p:extLst>
          </p:nvPr>
        </p:nvGraphicFramePr>
        <p:xfrm>
          <a:off x="226591" y="1269365"/>
          <a:ext cx="5804744" cy="5233036"/>
        </p:xfrm>
        <a:graphic>
          <a:graphicData uri="http://schemas.openxmlformats.org/presentationml/2006/ole">
            <mc:AlternateContent xmlns:mc="http://schemas.openxmlformats.org/markup-compatibility/2006">
              <mc:Choice xmlns:v="urn:schemas-microsoft-com:vml" Requires="v">
                <p:oleObj spid="_x0000_s147505" name="Visio" r:id="rId4" imgW="4831147" imgH="4357950" progId="Visio.Drawing.11">
                  <p:embed/>
                </p:oleObj>
              </mc:Choice>
              <mc:Fallback>
                <p:oleObj name="Visio" r:id="rId4" imgW="4831147" imgH="4357950" progId="Visio.Drawing.11">
                  <p:embed/>
                  <p:pic>
                    <p:nvPicPr>
                      <p:cNvPr id="0" name=""/>
                      <p:cNvPicPr>
                        <a:picLocks noChangeAspect="1" noChangeArrowheads="1"/>
                      </p:cNvPicPr>
                      <p:nvPr/>
                    </p:nvPicPr>
                    <p:blipFill>
                      <a:blip r:embed="rId5"/>
                      <a:srcRect/>
                      <a:stretch>
                        <a:fillRect/>
                      </a:stretch>
                    </p:blipFill>
                    <p:spPr bwMode="auto">
                      <a:xfrm>
                        <a:off x="226591" y="1269365"/>
                        <a:ext cx="5804744" cy="523303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588343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76427" y="128769"/>
            <a:ext cx="8229600" cy="796925"/>
          </a:xfrm>
        </p:spPr>
        <p:txBody>
          <a:bodyPr/>
          <a:lstStyle/>
          <a:p>
            <a:pPr>
              <a:defRPr/>
            </a:pPr>
            <a:r>
              <a:rPr lang="zh-CN" sz="4000" dirty="0" smtClean="0">
                <a:solidFill>
                  <a:schemeClr val="tx1"/>
                </a:solidFill>
                <a:effectLst/>
              </a:rPr>
              <a:t>总 结</a:t>
            </a:r>
            <a:endParaRPr lang="zh-CN" sz="4000" dirty="0">
              <a:solidFill>
                <a:schemeClr val="tx1"/>
              </a:solidFill>
              <a:effectLst/>
            </a:endParaRPr>
          </a:p>
        </p:txBody>
      </p:sp>
      <p:sp>
        <p:nvSpPr>
          <p:cNvPr id="8192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6B7CE34C-90DE-4ADB-9AB6-0C98C5703F0D}" type="slidenum">
              <a:rPr lang="zh-CN" altLang="en-US" sz="1000" smtClean="0">
                <a:ea typeface="宋体" panose="02010600030101010101" pitchFamily="2" charset="-122"/>
              </a:rPr>
              <a:pPr>
                <a:spcBef>
                  <a:spcPct val="0"/>
                </a:spcBef>
                <a:buClrTx/>
                <a:buSzTx/>
                <a:buFontTx/>
                <a:buNone/>
              </a:pPr>
              <a:t>83</a:t>
            </a:fld>
            <a:endParaRPr lang="zh-CN" altLang="en-US" sz="1000" smtClean="0">
              <a:ea typeface="宋体" panose="02010600030101010101" pitchFamily="2" charset="-122"/>
            </a:endParaRPr>
          </a:p>
        </p:txBody>
      </p:sp>
      <p:sp>
        <p:nvSpPr>
          <p:cNvPr id="7" name="页脚占位符 4"/>
          <p:cNvSpPr>
            <a:spLocks noGrp="1"/>
          </p:cNvSpPr>
          <p:nvPr>
            <p:ph type="ftr" sz="quarter" idx="11"/>
          </p:nvPr>
        </p:nvSpPr>
        <p:spPr>
          <a:xfrm>
            <a:off x="2653423" y="6416902"/>
            <a:ext cx="3228521" cy="365125"/>
          </a:xfrm>
        </p:spPr>
        <p:txBody>
          <a:bodyPr/>
          <a:lstStyle/>
          <a:p>
            <a:pPr>
              <a:defRPr/>
            </a:pPr>
            <a:r>
              <a:rPr lang="zh-CN" altLang="en-US" dirty="0" smtClean="0"/>
              <a:t>中国科学技术大学   核探测与核电子学国家重点实验室</a:t>
            </a:r>
            <a:endParaRPr lang="zh-CN" altLang="en-US" dirty="0"/>
          </a:p>
        </p:txBody>
      </p:sp>
      <p:sp>
        <p:nvSpPr>
          <p:cNvPr id="8" name="TextBox 7"/>
          <p:cNvSpPr txBox="1"/>
          <p:nvPr/>
        </p:nvSpPr>
        <p:spPr>
          <a:xfrm>
            <a:off x="251173" y="1374458"/>
            <a:ext cx="8410575" cy="5016758"/>
          </a:xfrm>
          <a:prstGeom prst="rect">
            <a:avLst/>
          </a:prstGeom>
          <a:noFill/>
        </p:spPr>
        <p:txBody>
          <a:bodyPr wrap="square">
            <a:spAutoFit/>
          </a:bodyPr>
          <a:lstStyle/>
          <a:p>
            <a:pPr>
              <a:defRPr/>
            </a:pPr>
            <a:endParaRPr lang="en-US"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q"/>
              <a:defRPr/>
            </a:pPr>
            <a:r>
              <a:rPr lang="zh-CN" altLang="en-US" sz="2000" kern="100" dirty="0">
                <a:latin typeface="+mn-ea"/>
                <a:ea typeface="+mn-ea"/>
                <a:cs typeface="Times New Roman"/>
              </a:rPr>
              <a:t>对</a:t>
            </a:r>
            <a:r>
              <a:rPr lang="zh-CN" altLang="en-US" sz="2000" kern="100" dirty="0" smtClean="0">
                <a:latin typeface="+mn-ea"/>
                <a:ea typeface="+mn-ea"/>
                <a:cs typeface="Times New Roman"/>
              </a:rPr>
              <a:t>两种位置</a:t>
            </a:r>
            <a:r>
              <a:rPr lang="zh-CN" altLang="en-US" sz="2000" kern="100" dirty="0">
                <a:latin typeface="+mn-ea"/>
                <a:ea typeface="+mn-ea"/>
                <a:cs typeface="Times New Roman"/>
              </a:rPr>
              <a:t>编码读出</a:t>
            </a:r>
            <a:r>
              <a:rPr lang="zh-CN" altLang="en-US" sz="2000" kern="100" dirty="0" smtClean="0">
                <a:latin typeface="+mn-ea"/>
                <a:ea typeface="+mn-ea"/>
                <a:cs typeface="Times New Roman"/>
              </a:rPr>
              <a:t>方法深入研究：</a:t>
            </a:r>
            <a:endParaRPr lang="en-US" altLang="zh-CN" sz="2000" kern="100" dirty="0">
              <a:latin typeface="+mn-ea"/>
              <a:ea typeface="+mn-ea"/>
              <a:cs typeface="Times New Roman"/>
            </a:endParaRPr>
          </a:p>
          <a:p>
            <a:pPr marL="800100" lvl="1" indent="-342900">
              <a:spcBef>
                <a:spcPts val="600"/>
              </a:spcBef>
              <a:buFont typeface="Wingdings" panose="05000000000000000000" pitchFamily="2" charset="2"/>
              <a:buChar char="Ø"/>
              <a:defRPr/>
            </a:pPr>
            <a:r>
              <a:rPr lang="zh-CN" altLang="en-US" kern="100" dirty="0" smtClean="0">
                <a:latin typeface="+mn-ea"/>
                <a:ea typeface="+mn-ea"/>
                <a:cs typeface="Times New Roman"/>
              </a:rPr>
              <a:t>进行了数学论证，规范了编码</a:t>
            </a:r>
            <a:r>
              <a:rPr lang="zh-CN" altLang="en-US" kern="100" dirty="0">
                <a:latin typeface="+mn-ea"/>
                <a:ea typeface="+mn-ea"/>
                <a:cs typeface="Times New Roman"/>
              </a:rPr>
              <a:t>和解码方式，推导出了</a:t>
            </a:r>
            <a:r>
              <a:rPr lang="en-US" kern="100" dirty="0">
                <a:latin typeface="+mn-ea"/>
                <a:ea typeface="+mn-ea"/>
                <a:cs typeface="Times New Roman"/>
              </a:rPr>
              <a:t>n</a:t>
            </a:r>
            <a:r>
              <a:rPr lang="zh-CN" altLang="en-US" kern="100" dirty="0">
                <a:latin typeface="+mn-ea"/>
                <a:ea typeface="+mn-ea"/>
                <a:cs typeface="Times New Roman"/>
              </a:rPr>
              <a:t>通道编码和解码的普遍公式，并提出了相关的解码</a:t>
            </a:r>
            <a:r>
              <a:rPr lang="zh-CN" altLang="en-US" kern="100" dirty="0" smtClean="0">
                <a:latin typeface="+mn-ea"/>
                <a:ea typeface="+mn-ea"/>
                <a:cs typeface="Times New Roman"/>
              </a:rPr>
              <a:t>算法；</a:t>
            </a:r>
            <a:endParaRPr lang="en-US" altLang="zh-CN" kern="100" dirty="0">
              <a:latin typeface="+mn-ea"/>
              <a:ea typeface="+mn-ea"/>
              <a:cs typeface="Times New Roman"/>
            </a:endParaRPr>
          </a:p>
          <a:p>
            <a:pPr marL="800100" lvl="1" indent="-342900">
              <a:spcBef>
                <a:spcPts val="1200"/>
              </a:spcBef>
              <a:spcAft>
                <a:spcPts val="600"/>
              </a:spcAft>
              <a:buFont typeface="Wingdings" panose="05000000000000000000" pitchFamily="2" charset="2"/>
              <a:buChar char="Ø"/>
              <a:defRPr/>
            </a:pPr>
            <a:r>
              <a:rPr lang="zh-CN" altLang="en-US" kern="100" dirty="0">
                <a:latin typeface="+mn-ea"/>
                <a:ea typeface="+mn-ea"/>
                <a:cs typeface="Times New Roman"/>
              </a:rPr>
              <a:t>提出将电荷重心法应用于位置编码读出解码中，提高了位置编码读出的分辨率。</a:t>
            </a:r>
            <a:r>
              <a:rPr lang="en-US" altLang="zh-CN" kern="100" dirty="0">
                <a:latin typeface="+mn-ea"/>
                <a:ea typeface="+mn-ea"/>
                <a:cs typeface="Times New Roman"/>
              </a:rPr>
              <a:t> </a:t>
            </a:r>
            <a:endParaRPr lang="en-US" altLang="zh-CN" kern="100" dirty="0" smtClean="0">
              <a:latin typeface="+mn-ea"/>
              <a:ea typeface="+mn-ea"/>
              <a:cs typeface="Times New Roman"/>
            </a:endParaRPr>
          </a:p>
          <a:p>
            <a:pPr marL="342900" indent="-342900">
              <a:buFont typeface="Wingdings" panose="05000000000000000000" pitchFamily="2" charset="2"/>
              <a:buChar char="Ø"/>
              <a:defRPr/>
            </a:pPr>
            <a:endParaRPr lang="en-US" altLang="zh-CN" sz="2000" kern="100" dirty="0">
              <a:latin typeface="+mn-ea"/>
              <a:ea typeface="+mn-ea"/>
              <a:cs typeface="Times New Roman"/>
            </a:endParaRPr>
          </a:p>
          <a:p>
            <a:pPr marL="342900" indent="-342900">
              <a:buFont typeface="Wingdings" panose="05000000000000000000" pitchFamily="2" charset="2"/>
              <a:buChar char="q"/>
              <a:defRPr/>
            </a:pPr>
            <a:r>
              <a:rPr lang="zh-CN" altLang="en-US" sz="2000" kern="100" dirty="0" smtClean="0">
                <a:latin typeface="+mn-ea"/>
                <a:ea typeface="+mn-ea"/>
                <a:cs typeface="Times New Roman"/>
              </a:rPr>
              <a:t>设计了基于数版编码读出验证板，通过测试成功验证了可行性；</a:t>
            </a:r>
            <a:endParaRPr lang="en-US" altLang="zh-CN" sz="2000" kern="100" dirty="0" smtClean="0">
              <a:latin typeface="+mn-ea"/>
              <a:ea typeface="+mn-ea"/>
              <a:cs typeface="Times New Roman"/>
            </a:endParaRPr>
          </a:p>
          <a:p>
            <a:pPr marL="342900" indent="-342900">
              <a:buFont typeface="Wingdings" panose="05000000000000000000" pitchFamily="2" charset="2"/>
              <a:buChar char="Ø"/>
              <a:defRPr/>
            </a:pPr>
            <a:endParaRPr lang="en-US" altLang="zh-CN" sz="2000" kern="100" dirty="0" smtClean="0">
              <a:latin typeface="+mn-ea"/>
              <a:ea typeface="+mn-ea"/>
              <a:cs typeface="Times New Roman"/>
            </a:endParaRPr>
          </a:p>
          <a:p>
            <a:pPr marL="342900" indent="-342900">
              <a:buFont typeface="Wingdings" panose="05000000000000000000" pitchFamily="2" charset="2"/>
              <a:buChar char="Ø"/>
              <a:defRPr/>
            </a:pPr>
            <a:endParaRPr lang="en-US" altLang="zh-CN" sz="2000" kern="100" dirty="0">
              <a:latin typeface="+mn-ea"/>
              <a:ea typeface="+mn-ea"/>
              <a:cs typeface="Times New Roman"/>
            </a:endParaRPr>
          </a:p>
          <a:p>
            <a:pPr marL="342900" indent="-342900">
              <a:buFont typeface="Wingdings" panose="05000000000000000000" pitchFamily="2" charset="2"/>
              <a:buChar char="v"/>
              <a:defRPr/>
            </a:pPr>
            <a:r>
              <a:rPr lang="zh-CN" altLang="en-US" sz="2000" kern="100" dirty="0" smtClean="0">
                <a:latin typeface="+mn-ea"/>
                <a:ea typeface="+mn-ea"/>
                <a:cs typeface="Times New Roman"/>
              </a:rPr>
              <a:t>编码读出方法可</a:t>
            </a:r>
            <a:r>
              <a:rPr lang="zh-CN" altLang="en-US" sz="2000" kern="100" dirty="0">
                <a:latin typeface="+mn-ea"/>
                <a:ea typeface="+mn-ea"/>
                <a:cs typeface="Times New Roman"/>
              </a:rPr>
              <a:t>节省大量</a:t>
            </a:r>
            <a:r>
              <a:rPr lang="zh-CN" altLang="en-US" sz="2000" kern="100" dirty="0" smtClean="0">
                <a:latin typeface="+mn-ea"/>
                <a:ea typeface="+mn-ea"/>
                <a:cs typeface="Times New Roman"/>
              </a:rPr>
              <a:t>电子学；但也不同</a:t>
            </a:r>
            <a:r>
              <a:rPr lang="zh-CN" altLang="en-US" sz="2000" kern="100" dirty="0">
                <a:latin typeface="+mn-ea"/>
                <a:ea typeface="+mn-ea"/>
                <a:cs typeface="Times New Roman"/>
              </a:rPr>
              <a:t>程度地降低了信噪比</a:t>
            </a:r>
            <a:r>
              <a:rPr lang="zh-CN" altLang="en-US" sz="2000" kern="100" dirty="0" smtClean="0">
                <a:latin typeface="+mn-ea"/>
                <a:ea typeface="+mn-ea"/>
                <a:cs typeface="Times New Roman"/>
              </a:rPr>
              <a:t>，不能鉴别多事例同时击中；</a:t>
            </a:r>
            <a:endParaRPr lang="en-US" altLang="zh-CN" sz="2000" kern="100" dirty="0" smtClean="0">
              <a:latin typeface="+mn-ea"/>
              <a:ea typeface="+mn-ea"/>
              <a:cs typeface="Times New Roman"/>
            </a:endParaRPr>
          </a:p>
          <a:p>
            <a:pPr marL="342900" indent="-342900">
              <a:spcBef>
                <a:spcPts val="1200"/>
              </a:spcBef>
              <a:buFont typeface="Wingdings" panose="05000000000000000000" pitchFamily="2" charset="2"/>
              <a:buChar char="v"/>
              <a:defRPr/>
            </a:pPr>
            <a:r>
              <a:rPr lang="zh-CN" altLang="en-US" sz="2000" kern="100" dirty="0" smtClean="0">
                <a:latin typeface="+mn-ea"/>
                <a:ea typeface="+mn-ea"/>
                <a:cs typeface="Times New Roman"/>
              </a:rPr>
              <a:t>对</a:t>
            </a:r>
            <a:r>
              <a:rPr lang="zh-CN" altLang="en-US" sz="2000" kern="100" dirty="0">
                <a:latin typeface="+mn-ea"/>
                <a:ea typeface="+mn-ea"/>
                <a:cs typeface="Times New Roman"/>
              </a:rPr>
              <a:t>较低事例率</a:t>
            </a:r>
            <a:r>
              <a:rPr lang="zh-CN" altLang="en-US" sz="2000" kern="100" dirty="0" smtClean="0">
                <a:latin typeface="+mn-ea"/>
                <a:ea typeface="+mn-ea"/>
                <a:cs typeface="Times New Roman"/>
              </a:rPr>
              <a:t>应用，提供</a:t>
            </a:r>
            <a:r>
              <a:rPr lang="zh-CN" altLang="en-US" sz="2000" kern="100" dirty="0">
                <a:latin typeface="+mn-ea"/>
                <a:ea typeface="+mn-ea"/>
                <a:cs typeface="Times New Roman"/>
              </a:rPr>
              <a:t>了独特的解决方案，具有重要的实用价值。</a:t>
            </a:r>
            <a:endParaRPr lang="en-US" sz="2000" kern="100" dirty="0">
              <a:latin typeface="+mn-ea"/>
              <a:ea typeface="+mn-ea"/>
              <a:cs typeface="Times New Roman"/>
            </a:endParaRPr>
          </a:p>
          <a:p>
            <a:pPr>
              <a:defRPr/>
            </a:pPr>
            <a:endParaRPr lang="en-US" altLang="zh-CN" sz="2000" dirty="0">
              <a:latin typeface="楷体" panose="02010609060101010101" pitchFamily="49" charset="-122"/>
              <a:ea typeface="楷体" panose="02010609060101010101" pitchFamily="49" charset="-122"/>
            </a:endParaRPr>
          </a:p>
          <a:p>
            <a:pPr>
              <a:defRPr/>
            </a:pPr>
            <a:r>
              <a:rPr lang="zh-CN" altLang="en-US"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0858" y="203200"/>
            <a:ext cx="8229600" cy="796925"/>
          </a:xfrm>
        </p:spPr>
        <p:txBody>
          <a:bodyPr/>
          <a:lstStyle/>
          <a:p>
            <a:pPr>
              <a:defRPr/>
            </a:pPr>
            <a:r>
              <a:rPr lang="zh-CN" altLang="en-US" sz="4000" dirty="0" smtClean="0">
                <a:solidFill>
                  <a:schemeClr val="tx1"/>
                </a:solidFill>
                <a:effectLst/>
              </a:rPr>
              <a:t>论文创新点</a:t>
            </a:r>
            <a:endParaRPr lang="zh-CN" sz="4000" dirty="0">
              <a:solidFill>
                <a:schemeClr val="tx1"/>
              </a:solidFill>
              <a:effectLst/>
            </a:endParaRPr>
          </a:p>
        </p:txBody>
      </p:sp>
      <p:sp>
        <p:nvSpPr>
          <p:cNvPr id="8192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6B7CE34C-90DE-4ADB-9AB6-0C98C5703F0D}" type="slidenum">
              <a:rPr lang="zh-CN" altLang="en-US" sz="1000" smtClean="0">
                <a:ea typeface="宋体" panose="02010600030101010101" pitchFamily="2" charset="-122"/>
              </a:rPr>
              <a:pPr>
                <a:spcBef>
                  <a:spcPct val="0"/>
                </a:spcBef>
                <a:buClrTx/>
                <a:buSzTx/>
                <a:buFontTx/>
                <a:buNone/>
              </a:pPr>
              <a:t>84</a:t>
            </a:fld>
            <a:endParaRPr lang="zh-CN" altLang="en-US" sz="1000" smtClean="0">
              <a:ea typeface="宋体" panose="02010600030101010101" pitchFamily="2" charset="-122"/>
            </a:endParaRPr>
          </a:p>
        </p:txBody>
      </p:sp>
      <p:sp>
        <p:nvSpPr>
          <p:cNvPr id="7" name="页脚占位符 4"/>
          <p:cNvSpPr>
            <a:spLocks noGrp="1"/>
          </p:cNvSpPr>
          <p:nvPr>
            <p:ph type="ftr" sz="quarter" idx="11"/>
          </p:nvPr>
        </p:nvSpPr>
        <p:spPr>
          <a:xfrm>
            <a:off x="2653423" y="6416902"/>
            <a:ext cx="3228521" cy="365125"/>
          </a:xfrm>
        </p:spPr>
        <p:txBody>
          <a:bodyPr/>
          <a:lstStyle/>
          <a:p>
            <a:pPr>
              <a:defRPr/>
            </a:pPr>
            <a:r>
              <a:rPr lang="zh-CN" altLang="en-US" dirty="0" smtClean="0"/>
              <a:t>中国科学技术大学   核探测与核电子学国家重点实验室</a:t>
            </a:r>
            <a:endParaRPr lang="zh-CN" altLang="en-US" dirty="0"/>
          </a:p>
        </p:txBody>
      </p:sp>
      <p:sp>
        <p:nvSpPr>
          <p:cNvPr id="8" name="TextBox 7"/>
          <p:cNvSpPr txBox="1"/>
          <p:nvPr/>
        </p:nvSpPr>
        <p:spPr>
          <a:xfrm>
            <a:off x="260388" y="1577658"/>
            <a:ext cx="8968672" cy="4324261"/>
          </a:xfrm>
          <a:prstGeom prst="rect">
            <a:avLst/>
          </a:prstGeom>
          <a:noFill/>
        </p:spPr>
        <p:txBody>
          <a:bodyPr wrap="square">
            <a:spAutoFit/>
          </a:bodyPr>
          <a:lstStyle/>
          <a:p>
            <a:pPr lvl="0"/>
            <a:endParaRPr lang="en-US" altLang="zh-CN" sz="2000" dirty="0">
              <a:latin typeface="黑体" panose="02010609060101010101" pitchFamily="49" charset="-122"/>
              <a:ea typeface="黑体" panose="02010609060101010101" pitchFamily="49" charset="-122"/>
            </a:endParaRPr>
          </a:p>
          <a:p>
            <a:pPr lvl="0"/>
            <a:r>
              <a:rPr lang="en-US" altLang="zh-CN" sz="2400" dirty="0" smtClean="0">
                <a:latin typeface="+mn-ea"/>
                <a:ea typeface="+mn-ea"/>
              </a:rPr>
              <a:t>1. </a:t>
            </a:r>
            <a:r>
              <a:rPr lang="zh-CN" altLang="en-US" sz="2400" dirty="0" smtClean="0">
                <a:latin typeface="+mn-ea"/>
                <a:ea typeface="+mn-ea"/>
              </a:rPr>
              <a:t>针对</a:t>
            </a:r>
            <a:r>
              <a:rPr lang="zh-CN" altLang="en-US" sz="2400" dirty="0">
                <a:latin typeface="+mn-ea"/>
                <a:ea typeface="+mn-ea"/>
              </a:rPr>
              <a:t>感应编码和直接编码等两种编码读出方法，进行了深入研究，完成了如下创新性工作</a:t>
            </a:r>
            <a:r>
              <a:rPr lang="zh-CN" altLang="en-US" sz="2000" dirty="0"/>
              <a:t>：</a:t>
            </a:r>
            <a:endParaRPr lang="en-US" sz="2000" dirty="0"/>
          </a:p>
          <a:p>
            <a:pPr marL="914400" lvl="1" indent="-457200">
              <a:spcBef>
                <a:spcPts val="600"/>
              </a:spcBef>
              <a:spcAft>
                <a:spcPts val="0"/>
              </a:spcAft>
              <a:buFont typeface="+mj-lt"/>
              <a:buAutoNum type="arabicParenR"/>
            </a:pPr>
            <a:r>
              <a:rPr lang="zh-CN" altLang="en-US" sz="2000" dirty="0" smtClean="0">
                <a:latin typeface="宋体" panose="02010600030101010101" pitchFamily="2" charset="-122"/>
              </a:rPr>
              <a:t>提出</a:t>
            </a:r>
            <a:r>
              <a:rPr lang="zh-CN" altLang="en-US" sz="2000" dirty="0">
                <a:latin typeface="宋体" panose="02010600030101010101" pitchFamily="2" charset="-122"/>
              </a:rPr>
              <a:t>了可扩展的编码方法，将编码和解码公式化，并适用于任意</a:t>
            </a:r>
            <a:r>
              <a:rPr lang="en-US" sz="2000" dirty="0">
                <a:latin typeface="宋体" panose="02010600030101010101" pitchFamily="2" charset="-122"/>
              </a:rPr>
              <a:t>n</a:t>
            </a:r>
            <a:r>
              <a:rPr lang="zh-CN" altLang="en-US" sz="2000" dirty="0">
                <a:latin typeface="宋体" panose="02010600030101010101" pitchFamily="2" charset="-122"/>
              </a:rPr>
              <a:t>通道，可快速完成编码与解码</a:t>
            </a:r>
            <a:r>
              <a:rPr lang="zh-CN" altLang="en-US" sz="2000" dirty="0" smtClean="0">
                <a:latin typeface="宋体" panose="02010600030101010101" pitchFamily="2" charset="-122"/>
              </a:rPr>
              <a:t>；</a:t>
            </a:r>
            <a:endParaRPr lang="en-US" altLang="zh-CN" sz="2000" dirty="0">
              <a:latin typeface="宋体" panose="02010600030101010101" pitchFamily="2" charset="-122"/>
            </a:endParaRPr>
          </a:p>
          <a:p>
            <a:pPr marL="914400" lvl="1" indent="-457200">
              <a:spcBef>
                <a:spcPts val="1200"/>
              </a:spcBef>
              <a:spcAft>
                <a:spcPts val="600"/>
              </a:spcAft>
              <a:buFont typeface="+mj-lt"/>
              <a:buAutoNum type="arabicParenR"/>
            </a:pPr>
            <a:r>
              <a:rPr lang="zh-CN" altLang="en-US" sz="2000" dirty="0" smtClean="0">
                <a:latin typeface="宋体" panose="02010600030101010101" pitchFamily="2" charset="-122"/>
              </a:rPr>
              <a:t>提出</a:t>
            </a:r>
            <a:r>
              <a:rPr lang="zh-CN" altLang="en-US" sz="2000" dirty="0">
                <a:latin typeface="宋体" panose="02010600030101010101" pitchFamily="2" charset="-122"/>
              </a:rPr>
              <a:t>了直接编码读出多条击中的算法，提高了编码读出的解码率</a:t>
            </a:r>
            <a:r>
              <a:rPr lang="zh-CN" altLang="en-US" sz="2000" dirty="0" smtClean="0">
                <a:latin typeface="宋体" panose="02010600030101010101" pitchFamily="2" charset="-122"/>
              </a:rPr>
              <a:t>；</a:t>
            </a:r>
            <a:endParaRPr lang="en-US" altLang="zh-CN" sz="2000" dirty="0">
              <a:latin typeface="宋体" panose="02010600030101010101" pitchFamily="2" charset="-122"/>
            </a:endParaRPr>
          </a:p>
          <a:p>
            <a:pPr marL="914400" lvl="1" indent="-457200">
              <a:spcBef>
                <a:spcPts val="600"/>
              </a:spcBef>
              <a:spcAft>
                <a:spcPts val="0"/>
              </a:spcAft>
              <a:buFont typeface="+mj-lt"/>
              <a:buAutoNum type="arabicParenR"/>
            </a:pPr>
            <a:r>
              <a:rPr lang="zh-CN" altLang="en-US" sz="2000" dirty="0" smtClean="0">
                <a:latin typeface="宋体" panose="02010600030101010101" pitchFamily="2" charset="-122"/>
              </a:rPr>
              <a:t>电荷插值重分配后，将</a:t>
            </a:r>
            <a:r>
              <a:rPr lang="zh-CN" altLang="en-US" sz="2000" dirty="0">
                <a:latin typeface="宋体" panose="02010600030101010101" pitchFamily="2" charset="-122"/>
              </a:rPr>
              <a:t>电荷重心</a:t>
            </a:r>
            <a:r>
              <a:rPr lang="zh-CN" altLang="en-US" sz="2000" dirty="0" smtClean="0">
                <a:latin typeface="宋体" panose="02010600030101010101" pitchFamily="2" charset="-122"/>
              </a:rPr>
              <a:t>法用于</a:t>
            </a:r>
            <a:r>
              <a:rPr lang="zh-CN" altLang="en-US" sz="2000" dirty="0">
                <a:latin typeface="宋体" panose="02010600030101010101" pitchFamily="2" charset="-122"/>
              </a:rPr>
              <a:t>解码</a:t>
            </a:r>
            <a:r>
              <a:rPr lang="zh-CN" altLang="en-US" sz="2000" dirty="0" smtClean="0">
                <a:latin typeface="宋体" panose="02010600030101010101" pitchFamily="2" charset="-122"/>
              </a:rPr>
              <a:t>算法，</a:t>
            </a:r>
            <a:r>
              <a:rPr lang="zh-CN" altLang="en-US" sz="2000" dirty="0">
                <a:latin typeface="宋体" panose="02010600030101010101" pitchFamily="2" charset="-122"/>
              </a:rPr>
              <a:t>提高</a:t>
            </a:r>
            <a:r>
              <a:rPr lang="zh-CN" altLang="en-US" sz="2000" dirty="0" smtClean="0">
                <a:latin typeface="宋体" panose="02010600030101010101" pitchFamily="2" charset="-122"/>
              </a:rPr>
              <a:t>了位置分辨率</a:t>
            </a:r>
            <a:endParaRPr lang="en-US" sz="2000" dirty="0">
              <a:latin typeface="宋体" panose="02010600030101010101" pitchFamily="2" charset="-122"/>
            </a:endParaRPr>
          </a:p>
          <a:p>
            <a:r>
              <a:rPr lang="en-US" sz="2000" dirty="0" smtClean="0"/>
              <a:t> </a:t>
            </a:r>
          </a:p>
          <a:p>
            <a:endParaRPr lang="en-US" sz="2000" dirty="0" smtClean="0"/>
          </a:p>
          <a:p>
            <a:pPr lvl="0"/>
            <a:r>
              <a:rPr lang="en-US" altLang="zh-CN" sz="2400" dirty="0">
                <a:latin typeface="+mn-ea"/>
                <a:ea typeface="+mn-ea"/>
              </a:rPr>
              <a:t>2. </a:t>
            </a:r>
            <a:r>
              <a:rPr lang="zh-CN" altLang="en-US" sz="2400" dirty="0">
                <a:latin typeface="+mn-ea"/>
                <a:ea typeface="+mn-ea"/>
              </a:rPr>
              <a:t>首次实现了直接编码读出的二维成像。</a:t>
            </a:r>
            <a:endParaRPr lang="en-US" sz="2400" dirty="0">
              <a:latin typeface="+mn-ea"/>
              <a:ea typeface="+mn-ea"/>
            </a:endParaRPr>
          </a:p>
          <a:p>
            <a:pPr>
              <a:defRPr/>
            </a:pPr>
            <a:endParaRPr lang="en-US" altLang="zh-CN" sz="2000" dirty="0">
              <a:latin typeface="楷体" panose="02010609060101010101" pitchFamily="49" charset="-122"/>
              <a:ea typeface="楷体" panose="02010609060101010101" pitchFamily="49" charset="-122"/>
            </a:endParaRPr>
          </a:p>
          <a:p>
            <a:pPr>
              <a:defRPr/>
            </a:pPr>
            <a:r>
              <a:rPr lang="zh-CN" altLang="en-US"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328180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5794" y="139402"/>
            <a:ext cx="8229600" cy="796925"/>
          </a:xfrm>
        </p:spPr>
        <p:txBody>
          <a:bodyPr/>
          <a:lstStyle/>
          <a:p>
            <a:pPr>
              <a:defRPr/>
            </a:pPr>
            <a:r>
              <a:rPr lang="zh-CN" altLang="en-US" dirty="0" smtClean="0">
                <a:solidFill>
                  <a:schemeClr val="tx1"/>
                </a:solidFill>
                <a:effectLst/>
              </a:rPr>
              <a:t>展 望</a:t>
            </a:r>
            <a:endParaRPr lang="zh-CN" dirty="0">
              <a:solidFill>
                <a:schemeClr val="tx1"/>
              </a:solidFill>
              <a:effectLst/>
            </a:endParaRPr>
          </a:p>
        </p:txBody>
      </p:sp>
      <p:sp>
        <p:nvSpPr>
          <p:cNvPr id="8192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6B7CE34C-90DE-4ADB-9AB6-0C98C5703F0D}" type="slidenum">
              <a:rPr lang="zh-CN" altLang="en-US" sz="1000" smtClean="0">
                <a:ea typeface="宋体" panose="02010600030101010101" pitchFamily="2" charset="-122"/>
              </a:rPr>
              <a:pPr>
                <a:spcBef>
                  <a:spcPct val="0"/>
                </a:spcBef>
                <a:buClrTx/>
                <a:buSzTx/>
                <a:buFontTx/>
                <a:buNone/>
              </a:pPr>
              <a:t>85</a:t>
            </a:fld>
            <a:endParaRPr lang="zh-CN" altLang="en-US" sz="1000" smtClean="0">
              <a:ea typeface="宋体" panose="02010600030101010101" pitchFamily="2" charset="-122"/>
            </a:endParaRPr>
          </a:p>
        </p:txBody>
      </p:sp>
      <p:sp>
        <p:nvSpPr>
          <p:cNvPr id="7" name="页脚占位符 4"/>
          <p:cNvSpPr>
            <a:spLocks noGrp="1"/>
          </p:cNvSpPr>
          <p:nvPr>
            <p:ph type="ftr" sz="quarter" idx="11"/>
          </p:nvPr>
        </p:nvSpPr>
        <p:spPr>
          <a:xfrm>
            <a:off x="2653423" y="6416902"/>
            <a:ext cx="3228521" cy="365125"/>
          </a:xfrm>
        </p:spPr>
        <p:txBody>
          <a:bodyPr/>
          <a:lstStyle/>
          <a:p>
            <a:pPr>
              <a:defRPr/>
            </a:pPr>
            <a:r>
              <a:rPr lang="zh-CN" altLang="en-US" dirty="0" smtClean="0"/>
              <a:t>中国科学技术大学   核探测与核电子学国家重点实验室</a:t>
            </a:r>
            <a:endParaRPr lang="zh-CN" altLang="en-US" dirty="0"/>
          </a:p>
        </p:txBody>
      </p:sp>
      <p:sp>
        <p:nvSpPr>
          <p:cNvPr id="5" name="矩形 4"/>
          <p:cNvSpPr/>
          <p:nvPr/>
        </p:nvSpPr>
        <p:spPr>
          <a:xfrm>
            <a:off x="253054" y="1744487"/>
            <a:ext cx="8737600" cy="3908762"/>
          </a:xfrm>
          <a:prstGeom prst="rect">
            <a:avLst/>
          </a:prstGeom>
        </p:spPr>
        <p:txBody>
          <a:bodyPr wrap="square">
            <a:spAutoFit/>
          </a:bodyPr>
          <a:lstStyle/>
          <a:p>
            <a:r>
              <a:rPr lang="zh-CN" altLang="en-US" sz="2400" dirty="0" smtClean="0">
                <a:latin typeface="+mn-ea"/>
                <a:ea typeface="+mn-ea"/>
              </a:rPr>
              <a:t>本课题下一步</a:t>
            </a:r>
            <a:r>
              <a:rPr lang="zh-CN" altLang="en-US" sz="2400" dirty="0">
                <a:latin typeface="+mn-ea"/>
                <a:ea typeface="+mn-ea"/>
              </a:rPr>
              <a:t>将围绕以下几个方面改进</a:t>
            </a:r>
            <a:r>
              <a:rPr lang="zh-CN" altLang="en-US" sz="2400" dirty="0" smtClean="0">
                <a:latin typeface="+mn-ea"/>
                <a:ea typeface="+mn-ea"/>
              </a:rPr>
              <a:t>：</a:t>
            </a:r>
            <a:endParaRPr lang="en-US" altLang="zh-CN" sz="2400" dirty="0" smtClean="0">
              <a:latin typeface="+mn-ea"/>
              <a:ea typeface="+mn-ea"/>
            </a:endParaRPr>
          </a:p>
          <a:p>
            <a:endParaRPr lang="en-US" sz="2400" dirty="0">
              <a:latin typeface="+mn-ea"/>
              <a:ea typeface="+mn-ea"/>
            </a:endParaRPr>
          </a:p>
          <a:p>
            <a:pPr marL="342900" lvl="0" indent="-342900">
              <a:buFont typeface="Wingdings" panose="05000000000000000000" pitchFamily="2" charset="2"/>
              <a:buChar char="Ø"/>
            </a:pPr>
            <a:r>
              <a:rPr lang="zh-CN" altLang="en-US" sz="2000" dirty="0">
                <a:latin typeface="+mn-ea"/>
                <a:ea typeface="+mn-ea"/>
              </a:rPr>
              <a:t>优化编码方法和解码算法，通过电荷插值重分配等方式提高解码算法的击中位置准确度，从而提高系统</a:t>
            </a:r>
            <a:r>
              <a:rPr lang="zh-CN" altLang="en-US" sz="2000" dirty="0" smtClean="0">
                <a:latin typeface="+mn-ea"/>
                <a:ea typeface="+mn-ea"/>
              </a:rPr>
              <a:t>分辨率；</a:t>
            </a:r>
            <a:endParaRPr lang="en-US" altLang="zh-CN" sz="2000" dirty="0" smtClean="0">
              <a:latin typeface="+mn-ea"/>
              <a:ea typeface="+mn-ea"/>
            </a:endParaRPr>
          </a:p>
          <a:p>
            <a:pPr marL="342900" lvl="0" indent="-342900">
              <a:buFont typeface="Wingdings" panose="05000000000000000000" pitchFamily="2" charset="2"/>
              <a:buChar char="Ø"/>
            </a:pPr>
            <a:endParaRPr lang="en-US" altLang="zh-CN" sz="2000" dirty="0" smtClean="0">
              <a:latin typeface="+mn-ea"/>
              <a:ea typeface="+mn-ea"/>
            </a:endParaRPr>
          </a:p>
          <a:p>
            <a:pPr marL="342900" indent="-342900">
              <a:buFont typeface="Wingdings" panose="05000000000000000000" pitchFamily="2" charset="2"/>
              <a:buChar char="Ø"/>
            </a:pPr>
            <a:r>
              <a:rPr lang="zh-CN" altLang="en-US" sz="2000" dirty="0">
                <a:latin typeface="+mn-ea"/>
                <a:ea typeface="+mn-ea"/>
              </a:rPr>
              <a:t>优化测试系统</a:t>
            </a:r>
            <a:r>
              <a:rPr lang="zh-CN" altLang="en-US" sz="2000" dirty="0" smtClean="0">
                <a:latin typeface="+mn-ea"/>
                <a:ea typeface="+mn-ea"/>
              </a:rPr>
              <a:t>，减小测量误差，提高线性度；</a:t>
            </a:r>
            <a:endParaRPr lang="en-US" altLang="zh-CN" sz="2000" dirty="0" smtClean="0">
              <a:latin typeface="+mn-ea"/>
              <a:ea typeface="+mn-ea"/>
            </a:endParaRPr>
          </a:p>
          <a:p>
            <a:pPr lvl="0"/>
            <a:endParaRPr lang="en-US" altLang="zh-CN" sz="2000" dirty="0">
              <a:latin typeface="+mn-ea"/>
              <a:ea typeface="+mn-ea"/>
            </a:endParaRPr>
          </a:p>
          <a:p>
            <a:pPr marL="342900" lvl="0" indent="-342900">
              <a:buFont typeface="Wingdings" panose="05000000000000000000" pitchFamily="2" charset="2"/>
              <a:buChar char="Ø"/>
            </a:pPr>
            <a:r>
              <a:rPr lang="zh-CN" altLang="en-US" sz="2000" dirty="0" smtClean="0">
                <a:latin typeface="+mn-ea"/>
                <a:ea typeface="+mn-ea"/>
              </a:rPr>
              <a:t>设计</a:t>
            </a:r>
            <a:r>
              <a:rPr lang="zh-CN" altLang="en-US" sz="2000" dirty="0">
                <a:latin typeface="+mn-ea"/>
                <a:ea typeface="+mn-ea"/>
              </a:rPr>
              <a:t>低噪声前端电子学</a:t>
            </a:r>
            <a:r>
              <a:rPr lang="zh-CN" altLang="en-US" sz="2000" dirty="0" smtClean="0">
                <a:latin typeface="+mn-ea"/>
                <a:ea typeface="+mn-ea"/>
              </a:rPr>
              <a:t>，提高解码率；</a:t>
            </a:r>
            <a:endParaRPr lang="en-US" altLang="zh-CN" sz="2000" dirty="0" smtClean="0">
              <a:latin typeface="+mn-ea"/>
              <a:ea typeface="+mn-ea"/>
            </a:endParaRPr>
          </a:p>
          <a:p>
            <a:pPr lvl="0"/>
            <a:endParaRPr lang="en-US" altLang="zh-CN" sz="2000" dirty="0" smtClean="0">
              <a:latin typeface="+mn-ea"/>
              <a:ea typeface="+mn-ea"/>
            </a:endParaRPr>
          </a:p>
          <a:p>
            <a:pPr marL="342900" indent="-342900">
              <a:buFont typeface="Wingdings" panose="05000000000000000000" pitchFamily="2" charset="2"/>
              <a:buChar char="Ø"/>
            </a:pPr>
            <a:r>
              <a:rPr lang="zh-CN" altLang="en-US" sz="2000" dirty="0" smtClean="0">
                <a:latin typeface="+mn-ea"/>
                <a:ea typeface="+mn-ea"/>
              </a:rPr>
              <a:t>推广位置</a:t>
            </a:r>
            <a:r>
              <a:rPr lang="zh-CN" altLang="en-US" sz="2000" dirty="0">
                <a:latin typeface="+mn-ea"/>
                <a:ea typeface="+mn-ea"/>
              </a:rPr>
              <a:t>编码读出方法的应用，</a:t>
            </a:r>
            <a:r>
              <a:rPr lang="zh-CN" altLang="en-US" sz="2000" dirty="0" smtClean="0">
                <a:latin typeface="+mn-ea"/>
                <a:ea typeface="+mn-ea"/>
              </a:rPr>
              <a:t>设计大面积</a:t>
            </a:r>
            <a:r>
              <a:rPr lang="en-US" sz="2000" dirty="0" smtClean="0">
                <a:latin typeface="Times New Roman" panose="02020603050405020304" pitchFamily="18" charset="0"/>
                <a:cs typeface="Times New Roman" panose="02020603050405020304" pitchFamily="18" charset="0"/>
              </a:rPr>
              <a:t>20x20cm</a:t>
            </a:r>
            <a:r>
              <a:rPr lang="en-US" sz="2000" baseline="30000" dirty="0" smtClean="0">
                <a:latin typeface="Times New Roman" panose="02020603050405020304" pitchFamily="18" charset="0"/>
                <a:cs typeface="Times New Roman" panose="02020603050405020304" pitchFamily="18" charset="0"/>
              </a:rPr>
              <a:t>2</a:t>
            </a:r>
            <a:r>
              <a:rPr lang="zh-CN" altLang="en-US" sz="2000" dirty="0" smtClean="0">
                <a:latin typeface="+mn-ea"/>
                <a:ea typeface="+mn-ea"/>
              </a:rPr>
              <a:t>二</a:t>
            </a:r>
            <a:r>
              <a:rPr lang="zh-CN" altLang="en-US" sz="2000" dirty="0">
                <a:latin typeface="+mn-ea"/>
                <a:ea typeface="+mn-ea"/>
              </a:rPr>
              <a:t>维直接编码</a:t>
            </a:r>
            <a:r>
              <a:rPr lang="zh-CN" altLang="en-US" sz="2000" dirty="0" smtClean="0">
                <a:latin typeface="+mn-ea"/>
                <a:ea typeface="+mn-ea"/>
              </a:rPr>
              <a:t>读出；</a:t>
            </a:r>
            <a:endParaRPr lang="en-US" altLang="zh-CN" sz="2000" dirty="0">
              <a:latin typeface="+mn-ea"/>
              <a:ea typeface="+mn-ea"/>
            </a:endParaRPr>
          </a:p>
          <a:p>
            <a:pPr lvl="0"/>
            <a:endParaRPr lang="en-US" sz="2000" dirty="0">
              <a:latin typeface="+mn-ea"/>
              <a:ea typeface="+mn-ea"/>
            </a:endParaRPr>
          </a:p>
          <a:p>
            <a:pPr marL="342900" lvl="0" indent="-342900">
              <a:buFont typeface="Wingdings" panose="05000000000000000000" pitchFamily="2" charset="2"/>
              <a:buChar char="Ø"/>
            </a:pPr>
            <a:r>
              <a:rPr lang="zh-CN" altLang="en-US" sz="2000" dirty="0" smtClean="0">
                <a:latin typeface="+mn-ea"/>
                <a:ea typeface="+mn-ea"/>
              </a:rPr>
              <a:t>整理工作，撰写并发表位置编码读出相关的专利和文章；</a:t>
            </a:r>
            <a:endParaRPr lang="en-US" sz="2000" dirty="0">
              <a:latin typeface="+mn-ea"/>
              <a:ea typeface="+mn-ea"/>
            </a:endParaRPr>
          </a:p>
        </p:txBody>
      </p:sp>
    </p:spTree>
    <p:extLst>
      <p:ext uri="{BB962C8B-B14F-4D97-AF65-F5344CB8AC3E}">
        <p14:creationId xmlns:p14="http://schemas.microsoft.com/office/powerpoint/2010/main" val="19790457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2422" y="1293813"/>
            <a:ext cx="8636000" cy="5072062"/>
          </a:xfrm>
        </p:spPr>
        <p:txBody>
          <a:bodyPr/>
          <a:lstStyle/>
          <a:p>
            <a:pPr marL="109537" lvl="0" indent="0">
              <a:buNone/>
            </a:pPr>
            <a:r>
              <a:rPr lang="en-US" sz="2000" b="1" dirty="0" smtClean="0">
                <a:solidFill>
                  <a:srgbClr val="0066FF"/>
                </a:solidFill>
                <a:latin typeface="Times New Roman" panose="02020603050405020304" pitchFamily="18" charset="0"/>
                <a:cs typeface="Times New Roman" panose="02020603050405020304" pitchFamily="18" charset="0"/>
              </a:rPr>
              <a:t>1. </a:t>
            </a:r>
            <a:r>
              <a:rPr lang="en-US" sz="2000" b="1" dirty="0" smtClean="0">
                <a:latin typeface="Times New Roman" panose="02020603050405020304" pitchFamily="18" charset="0"/>
                <a:cs typeface="Times New Roman" panose="02020603050405020304" pitchFamily="18" charset="0"/>
              </a:rPr>
              <a:t>Binxiang Qi</a:t>
            </a:r>
            <a:r>
              <a:rPr lang="en-US" sz="2000" dirty="0" smtClean="0">
                <a:latin typeface="Times New Roman" panose="02020603050405020304" pitchFamily="18" charset="0"/>
                <a:cs typeface="Times New Roman" panose="02020603050405020304" pitchFamily="18" charset="0"/>
              </a:rPr>
              <a:t>, Shubin Liu, et al., A Compact Readout Electronics for the Ground Station of a Quantum Communication Satellite [J]. </a:t>
            </a:r>
            <a:r>
              <a:rPr lang="en-US" sz="2000" i="1" dirty="0" smtClean="0">
                <a:latin typeface="Times New Roman" panose="02020603050405020304" pitchFamily="18" charset="0"/>
                <a:cs typeface="Times New Roman" panose="02020603050405020304" pitchFamily="18" charset="0"/>
              </a:rPr>
              <a:t>IEEE Trans. on Nuclear Science</a:t>
            </a:r>
            <a:r>
              <a:rPr lang="en-US" sz="2000" dirty="0" smtClean="0">
                <a:latin typeface="Times New Roman" panose="02020603050405020304" pitchFamily="18" charset="0"/>
                <a:cs typeface="Times New Roman" panose="02020603050405020304" pitchFamily="18" charset="0"/>
              </a:rPr>
              <a:t>, Vol.62, No.3, pp.883-888, 2015.</a:t>
            </a:r>
          </a:p>
          <a:p>
            <a:pPr marL="109537" lvl="0" indent="0">
              <a:spcBef>
                <a:spcPts val="1000"/>
              </a:spcBef>
              <a:buNone/>
            </a:pPr>
            <a:r>
              <a:rPr lang="en-US" sz="2000" b="1" dirty="0" smtClean="0">
                <a:solidFill>
                  <a:srgbClr val="0066FF"/>
                </a:solidFill>
                <a:latin typeface="Times New Roman" panose="02020603050405020304" pitchFamily="18" charset="0"/>
                <a:cs typeface="Times New Roman" panose="02020603050405020304" pitchFamily="18" charset="0"/>
              </a:rPr>
              <a:t>2. </a:t>
            </a:r>
            <a:r>
              <a:rPr lang="en-US" sz="2000" b="1" dirty="0" smtClean="0">
                <a:latin typeface="Times New Roman" panose="02020603050405020304" pitchFamily="18" charset="0"/>
                <a:cs typeface="Times New Roman" panose="02020603050405020304" pitchFamily="18" charset="0"/>
              </a:rPr>
              <a:t>Binxiang Qi</a:t>
            </a:r>
            <a:r>
              <a:rPr lang="en-US" sz="2000" dirty="0" smtClean="0">
                <a:latin typeface="Times New Roman" panose="02020603050405020304" pitchFamily="18" charset="0"/>
                <a:cs typeface="Times New Roman" panose="02020603050405020304" pitchFamily="18" charset="0"/>
              </a:rPr>
              <a:t>, Shubin Liu, et al., A Novel Method of Encoded Multiplexing Readout for Micro-pattern Gas Detectors [J]. </a:t>
            </a:r>
            <a:r>
              <a:rPr lang="en-US" sz="2000" i="1" dirty="0" smtClean="0">
                <a:latin typeface="Times New Roman" panose="02020603050405020304" pitchFamily="18" charset="0"/>
                <a:cs typeface="Times New Roman" panose="02020603050405020304" pitchFamily="18" charset="0"/>
              </a:rPr>
              <a:t>Chinese Physics C </a:t>
            </a:r>
            <a:r>
              <a:rPr 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accepted</a:t>
            </a:r>
            <a:r>
              <a:rPr lang="en-US" sz="2000" dirty="0" smtClean="0">
                <a:latin typeface="Times New Roman" panose="02020603050405020304" pitchFamily="18" charset="0"/>
                <a:cs typeface="Times New Roman" panose="02020603050405020304" pitchFamily="18" charset="0"/>
              </a:rPr>
              <a:t>)</a:t>
            </a:r>
          </a:p>
          <a:p>
            <a:pPr marL="109537" lvl="0" indent="0">
              <a:spcBef>
                <a:spcPts val="1000"/>
              </a:spcBef>
              <a:buNone/>
            </a:pPr>
            <a:r>
              <a:rPr lang="en-US" sz="2000" b="1" dirty="0">
                <a:solidFill>
                  <a:srgbClr val="0066FF"/>
                </a:solidFill>
                <a:latin typeface="Times New Roman" panose="02020603050405020304" pitchFamily="18" charset="0"/>
                <a:cs typeface="Times New Roman" panose="02020603050405020304" pitchFamily="18" charset="0"/>
              </a:rPr>
              <a:t>3. </a:t>
            </a:r>
            <a:r>
              <a:rPr lang="zh-CN" altLang="en-US" sz="2000" b="1" dirty="0" smtClean="0">
                <a:latin typeface="Times New Roman" panose="02020603050405020304" pitchFamily="18" charset="0"/>
                <a:cs typeface="Times New Roman" panose="02020603050405020304" pitchFamily="18" charset="0"/>
              </a:rPr>
              <a:t>祁宾祥</a:t>
            </a:r>
            <a:r>
              <a:rPr lang="en-US" sz="2000" dirty="0" smtClean="0">
                <a:latin typeface="Times New Roman" panose="02020603050405020304" pitchFamily="18" charset="0"/>
                <a:cs typeface="Times New Roman" panose="02020603050405020304" pitchFamily="18" charset="0"/>
              </a:rPr>
              <a:t>, </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刘树彬</a:t>
            </a:r>
            <a:r>
              <a:rPr lang="en-US" sz="2000" dirty="0" smtClean="0">
                <a:latin typeface="宋体" panose="02010600030101010101" pitchFamily="2" charset="-122"/>
                <a:ea typeface="宋体" panose="02010600030101010101" pitchFamily="2" charset="-122"/>
                <a:cs typeface="Times New Roman" panose="02020603050405020304" pitchFamily="18" charset="0"/>
              </a:rPr>
              <a:t>, </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封常青</a:t>
            </a:r>
            <a:r>
              <a:rPr lang="en-US" sz="2000" dirty="0" smtClean="0">
                <a:latin typeface="宋体" panose="02010600030101010101" pitchFamily="2" charset="-122"/>
                <a:ea typeface="宋体" panose="02010600030101010101" pitchFamily="2" charset="-122"/>
                <a:cs typeface="Times New Roman" panose="02020603050405020304" pitchFamily="18" charset="0"/>
              </a:rPr>
              <a:t>, </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等</a:t>
            </a:r>
            <a:r>
              <a:rPr lang="en-US" sz="2000" dirty="0" smtClean="0">
                <a:latin typeface="宋体" panose="02010600030101010101" pitchFamily="2" charset="-122"/>
                <a:ea typeface="宋体" panose="02010600030101010101" pitchFamily="2" charset="-122"/>
                <a:cs typeface="Times New Roman" panose="02020603050405020304" pitchFamily="18" charset="0"/>
              </a:rPr>
              <a:t>. </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基于</a:t>
            </a:r>
            <a:r>
              <a:rPr lang="en-US" sz="2000" dirty="0" smtClean="0">
                <a:latin typeface="宋体" panose="02010600030101010101" pitchFamily="2" charset="-122"/>
                <a:ea typeface="宋体" panose="02010600030101010101" pitchFamily="2" charset="-122"/>
                <a:cs typeface="Times New Roman" panose="02020603050405020304" pitchFamily="18" charset="0"/>
              </a:rPr>
              <a:t>USB</a:t>
            </a:r>
            <a:r>
              <a:rPr lang="zh-CN" altLang="en-US" sz="2000" dirty="0" smtClean="0">
                <a:latin typeface="宋体" panose="02010600030101010101" pitchFamily="2" charset="-122"/>
                <a:ea typeface="宋体" panose="02010600030101010101" pitchFamily="2" charset="-122"/>
                <a:cs typeface="Times New Roman" panose="02020603050405020304" pitchFamily="18" charset="0"/>
              </a:rPr>
              <a:t>接口的多通道准高斯型脉冲信号发生器设计</a:t>
            </a:r>
            <a:r>
              <a:rPr lang="en-US" sz="2000" dirty="0" smtClean="0">
                <a:latin typeface="宋体" panose="02010600030101010101" pitchFamily="2" charset="-122"/>
                <a:ea typeface="宋体" panose="02010600030101010101" pitchFamily="2" charset="-122"/>
                <a:cs typeface="Times New Roman" panose="02020603050405020304" pitchFamily="18" charset="0"/>
              </a:rPr>
              <a:t>[J]. </a:t>
            </a:r>
            <a:r>
              <a:rPr lang="zh-CN" altLang="en-US" sz="2000" i="1" dirty="0" smtClean="0">
                <a:latin typeface="宋体" panose="02010600030101010101" pitchFamily="2" charset="-122"/>
                <a:ea typeface="宋体" panose="02010600030101010101" pitchFamily="2" charset="-122"/>
                <a:cs typeface="Times New Roman" panose="02020603050405020304" pitchFamily="18" charset="0"/>
              </a:rPr>
              <a:t>核电子学与探测技术</a:t>
            </a:r>
            <a:r>
              <a:rPr lang="en-US" sz="2000" dirty="0" smtClean="0">
                <a:latin typeface="Times New Roman" panose="02020603050405020304" pitchFamily="18" charset="0"/>
                <a:cs typeface="Times New Roman" panose="02020603050405020304" pitchFamily="18" charset="0"/>
              </a:rPr>
              <a:t>, 34(10): 1182-1186, 2014.</a:t>
            </a:r>
          </a:p>
          <a:p>
            <a:pPr marL="109537" lvl="0" indent="0">
              <a:spcBef>
                <a:spcPts val="3000"/>
              </a:spcBef>
              <a:buNone/>
            </a:pPr>
            <a:r>
              <a:rPr lang="en-US" sz="2000" b="1" dirty="0" smtClean="0">
                <a:solidFill>
                  <a:srgbClr val="0066FF"/>
                </a:solidFill>
                <a:latin typeface="Times New Roman" panose="02020603050405020304" pitchFamily="18" charset="0"/>
                <a:cs typeface="Times New Roman" panose="02020603050405020304" pitchFamily="18" charset="0"/>
              </a:rPr>
              <a:t>4. </a:t>
            </a:r>
            <a:r>
              <a:rPr lang="en-US" sz="2000" dirty="0" smtClean="0">
                <a:latin typeface="Times New Roman" panose="02020603050405020304" pitchFamily="18" charset="0"/>
                <a:cs typeface="Times New Roman" panose="02020603050405020304" pitchFamily="18" charset="0"/>
              </a:rPr>
              <a:t>Qi Shen, Shubin </a:t>
            </a:r>
            <a:r>
              <a:rPr lang="en-US" sz="2000" dirty="0">
                <a:latin typeface="Times New Roman" panose="02020603050405020304" pitchFamily="18" charset="0"/>
                <a:cs typeface="Times New Roman" panose="02020603050405020304" pitchFamily="18" charset="0"/>
              </a:rPr>
              <a:t>Liu</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Binxiang Qi</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Shengkai</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Liao, et al., A 1.7 </a:t>
            </a:r>
            <a:r>
              <a:rPr lang="en-US" sz="2000" dirty="0" err="1" smtClean="0">
                <a:latin typeface="Times New Roman" panose="02020603050405020304" pitchFamily="18" charset="0"/>
                <a:cs typeface="Times New Roman" panose="02020603050405020304" pitchFamily="18" charset="0"/>
              </a:rPr>
              <a:t>ps</a:t>
            </a:r>
            <a:r>
              <a:rPr lang="en-US" sz="2000" dirty="0" smtClean="0">
                <a:latin typeface="Times New Roman" panose="02020603050405020304" pitchFamily="18" charset="0"/>
                <a:cs typeface="Times New Roman" panose="02020603050405020304" pitchFamily="18" charset="0"/>
              </a:rPr>
              <a:t> Equivalent Bin Size and 4.2 </a:t>
            </a:r>
            <a:r>
              <a:rPr lang="en-US" sz="2000" dirty="0" err="1" smtClean="0">
                <a:latin typeface="Times New Roman" panose="02020603050405020304" pitchFamily="18" charset="0"/>
                <a:cs typeface="Times New Roman" panose="02020603050405020304" pitchFamily="18" charset="0"/>
              </a:rPr>
              <a:t>ps</a:t>
            </a:r>
            <a:r>
              <a:rPr lang="en-US" sz="2000" dirty="0" smtClean="0">
                <a:latin typeface="Times New Roman" panose="02020603050405020304" pitchFamily="18" charset="0"/>
                <a:cs typeface="Times New Roman" panose="02020603050405020304" pitchFamily="18" charset="0"/>
              </a:rPr>
              <a:t> RMS FPGA TDC Based on </a:t>
            </a:r>
            <a:r>
              <a:rPr lang="en-US" sz="2000" dirty="0" err="1" smtClean="0">
                <a:latin typeface="Times New Roman" panose="02020603050405020304" pitchFamily="18" charset="0"/>
                <a:cs typeface="Times New Roman" panose="02020603050405020304" pitchFamily="18" charset="0"/>
              </a:rPr>
              <a:t>Multichain</a:t>
            </a:r>
            <a:r>
              <a:rPr lang="en-US" sz="2000" dirty="0" smtClean="0">
                <a:latin typeface="Times New Roman" panose="02020603050405020304" pitchFamily="18" charset="0"/>
                <a:cs typeface="Times New Roman" panose="02020603050405020304" pitchFamily="18" charset="0"/>
              </a:rPr>
              <a:t> Measurements Averaging Method [J]. </a:t>
            </a:r>
            <a:r>
              <a:rPr lang="en-US" sz="2000" i="1" dirty="0" smtClean="0">
                <a:latin typeface="Times New Roman" panose="02020603050405020304" pitchFamily="18" charset="0"/>
                <a:cs typeface="Times New Roman" panose="02020603050405020304" pitchFamily="18" charset="0"/>
              </a:rPr>
              <a:t>IEEE Trans. on Nuclear Science</a:t>
            </a:r>
            <a:r>
              <a:rPr lang="en-US" sz="2000" dirty="0" smtClean="0">
                <a:latin typeface="Times New Roman" panose="02020603050405020304" pitchFamily="18" charset="0"/>
                <a:cs typeface="Times New Roman" panose="02020603050405020304" pitchFamily="18" charset="0"/>
              </a:rPr>
              <a:t>, Vol.62, No.3, pp.947-954, 2015.</a:t>
            </a:r>
          </a:p>
          <a:p>
            <a:pPr marL="109537" lvl="0" indent="0">
              <a:spcBef>
                <a:spcPts val="1000"/>
              </a:spcBef>
              <a:buNone/>
            </a:pPr>
            <a:r>
              <a:rPr lang="en-US" sz="2000" b="1" dirty="0" smtClean="0">
                <a:solidFill>
                  <a:srgbClr val="0066FF"/>
                </a:solidFill>
                <a:latin typeface="Times New Roman" panose="02020603050405020304" pitchFamily="18" charset="0"/>
                <a:cs typeface="Times New Roman" panose="02020603050405020304" pitchFamily="18" charset="0"/>
              </a:rPr>
              <a:t>5. </a:t>
            </a:r>
            <a:r>
              <a:rPr lang="en-US" sz="2000" dirty="0" smtClean="0">
                <a:latin typeface="Times New Roman" panose="02020603050405020304" pitchFamily="18" charset="0"/>
                <a:cs typeface="Times New Roman" panose="02020603050405020304" pitchFamily="18" charset="0"/>
              </a:rPr>
              <a:t>Qi </a:t>
            </a:r>
            <a:r>
              <a:rPr lang="en-US" sz="2000" dirty="0">
                <a:latin typeface="Times New Roman" panose="02020603050405020304" pitchFamily="18" charset="0"/>
                <a:cs typeface="Times New Roman" panose="02020603050405020304" pitchFamily="18" charset="0"/>
              </a:rPr>
              <a:t>Shen, Shubin Liu, </a:t>
            </a:r>
            <a:r>
              <a:rPr lang="en-US" sz="2000" b="1" dirty="0">
                <a:latin typeface="Times New Roman" panose="02020603050405020304" pitchFamily="18" charset="0"/>
                <a:cs typeface="Times New Roman" panose="02020603050405020304" pitchFamily="18" charset="0"/>
              </a:rPr>
              <a:t>Binxiang Qi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Shengkai</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Liao, et al., A Multi-chain Measurements Averaging TDC Implemented in a 40 nm FPGA[C]. 19th IEEE-NPSS Real Time Conference, </a:t>
            </a:r>
            <a:r>
              <a:rPr lang="en-US" sz="2000" i="1" dirty="0" smtClean="0">
                <a:latin typeface="Times New Roman" panose="02020603050405020304" pitchFamily="18" charset="0"/>
                <a:cs typeface="Times New Roman" panose="02020603050405020304" pitchFamily="18" charset="0"/>
              </a:rPr>
              <a:t>RT 2014 - Conference Records</a:t>
            </a:r>
            <a:r>
              <a:rPr lang="en-US" sz="2000" dirty="0" smtClean="0">
                <a:latin typeface="Times New Roman" panose="02020603050405020304" pitchFamily="18" charset="0"/>
                <a:cs typeface="Times New Roman" panose="02020603050405020304" pitchFamily="18" charset="0"/>
              </a:rPr>
              <a:t>, April, 2015.</a:t>
            </a:r>
            <a:endParaRPr lang="en-US"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a:xfrm>
            <a:off x="187060" y="203200"/>
            <a:ext cx="8229600" cy="796925"/>
          </a:xfrm>
        </p:spPr>
        <p:txBody>
          <a:bodyPr/>
          <a:lstStyle/>
          <a:p>
            <a:r>
              <a:rPr lang="zh-CN" altLang="zh-CN" sz="4000" dirty="0" smtClean="0">
                <a:solidFill>
                  <a:schemeClr val="tx1"/>
                </a:solidFill>
                <a:effectLst/>
              </a:rPr>
              <a:t>已</a:t>
            </a:r>
            <a:r>
              <a:rPr lang="zh-CN" altLang="en-US" sz="4000" dirty="0" smtClean="0">
                <a:solidFill>
                  <a:schemeClr val="tx1"/>
                </a:solidFill>
                <a:effectLst/>
              </a:rPr>
              <a:t>发表的主要</a:t>
            </a:r>
            <a:r>
              <a:rPr lang="zh-CN" altLang="zh-CN" sz="4000" dirty="0" smtClean="0">
                <a:solidFill>
                  <a:schemeClr val="tx1"/>
                </a:solidFill>
                <a:effectLst/>
              </a:rPr>
              <a:t>论文</a:t>
            </a:r>
            <a:endParaRPr lang="zh-CN" altLang="en-US" sz="4000" dirty="0">
              <a:solidFill>
                <a:schemeClr val="tx1"/>
              </a:solidFill>
              <a:effectLst/>
            </a:endParaRPr>
          </a:p>
        </p:txBody>
      </p:sp>
      <p:sp>
        <p:nvSpPr>
          <p:cNvPr id="6" name="灯片编号占位符 5"/>
          <p:cNvSpPr>
            <a:spLocks noGrp="1"/>
          </p:cNvSpPr>
          <p:nvPr>
            <p:ph type="sldNum" sz="quarter" idx="12"/>
          </p:nvPr>
        </p:nvSpPr>
        <p:spPr/>
        <p:txBody>
          <a:bodyPr/>
          <a:lstStyle/>
          <a:p>
            <a:pPr>
              <a:defRPr/>
            </a:pPr>
            <a:fld id="{ED4EB618-EA93-4EF7-AE4C-E88BE5AF9A13}" type="slidenum">
              <a:rPr lang="zh-CN" altLang="en-US" smtClean="0"/>
              <a:pPr>
                <a:defRPr/>
              </a:pPr>
              <a:t>86</a:t>
            </a:fld>
            <a:endParaRPr lang="zh-CN" altLang="en-US"/>
          </a:p>
        </p:txBody>
      </p:sp>
      <p:sp>
        <p:nvSpPr>
          <p:cNvPr id="7" name="页脚占位符 4"/>
          <p:cNvSpPr>
            <a:spLocks noGrp="1"/>
          </p:cNvSpPr>
          <p:nvPr>
            <p:ph type="ftr" sz="quarter" idx="11"/>
          </p:nvPr>
        </p:nvSpPr>
        <p:spPr>
          <a:xfrm>
            <a:off x="2653423" y="6416902"/>
            <a:ext cx="3228521" cy="365125"/>
          </a:xfrm>
        </p:spPr>
        <p:txBody>
          <a:bodyPr/>
          <a:lstStyle/>
          <a:p>
            <a:pPr>
              <a:defRPr/>
            </a:pPr>
            <a:r>
              <a:rPr lang="zh-CN" altLang="en-US" dirty="0" smtClean="0"/>
              <a:t>中国科学技术大学   核探测与核电子学国家重点实验室</a:t>
            </a:r>
            <a:endParaRPr lang="zh-CN" altLang="en-US" dirty="0"/>
          </a:p>
        </p:txBody>
      </p:sp>
    </p:spTree>
    <p:extLst>
      <p:ext uri="{BB962C8B-B14F-4D97-AF65-F5344CB8AC3E}">
        <p14:creationId xmlns:p14="http://schemas.microsoft.com/office/powerpoint/2010/main" val="17296473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2081" y="1182053"/>
            <a:ext cx="8812531" cy="5072062"/>
          </a:xfrm>
        </p:spPr>
        <p:txBody>
          <a:bodyPr/>
          <a:lstStyle/>
          <a:p>
            <a:pPr marL="109537" lvl="0" indent="0">
              <a:buNone/>
            </a:pPr>
            <a:r>
              <a:rPr lang="en-US" sz="1800" b="1" dirty="0" smtClean="0">
                <a:latin typeface="Times New Roman" panose="02020603050405020304" pitchFamily="18" charset="0"/>
                <a:ea typeface="宋体" panose="02010600030101010101" pitchFamily="2" charset="-122"/>
                <a:cs typeface="Times New Roman" panose="02020603050405020304" pitchFamily="18" charset="0"/>
              </a:rPr>
              <a:t>1. Binxiang Qi</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 Shubin Liu, Qi Shen, et.al, A Compact PCI-based Measurement and Control System for Satellite-Ground Quantum Communication.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口头报告</a:t>
            </a:r>
            <a:endParaRPr lang="en-US"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109537" lvl="0" indent="0">
              <a:buNone/>
            </a:pPr>
            <a:r>
              <a:rPr lang="en-US" sz="1800" dirty="0">
                <a:latin typeface="Times New Roman" panose="02020603050405020304" pitchFamily="18" charset="0"/>
                <a:ea typeface="宋体" panose="02010600030101010101" pitchFamily="2" charset="-122"/>
                <a:cs typeface="Times New Roman" panose="02020603050405020304" pitchFamily="18" charset="0"/>
              </a:rPr>
              <a:t> </a:t>
            </a:r>
            <a:r>
              <a:rPr lang="en-US" sz="1800" i="1" dirty="0" smtClean="0">
                <a:latin typeface="Times New Roman" panose="02020603050405020304" pitchFamily="18" charset="0"/>
                <a:ea typeface="宋体" panose="02010600030101010101" pitchFamily="2" charset="-122"/>
                <a:cs typeface="Times New Roman" panose="02020603050405020304" pitchFamily="18" charset="0"/>
              </a:rPr>
              <a:t>19th IEEE Real-time Conference 2014, </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Nara, Japan.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获本次会议最佳学生论文第三名</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a:t>
            </a:r>
          </a:p>
          <a:p>
            <a:pPr marL="109537" lvl="0" indent="0">
              <a:spcBef>
                <a:spcPts val="1200"/>
              </a:spcBef>
              <a:buNone/>
            </a:pPr>
            <a:r>
              <a:rPr lang="en-US" sz="1800" dirty="0" smtClean="0">
                <a:latin typeface="Times New Roman" panose="02020603050405020304" pitchFamily="18" charset="0"/>
                <a:ea typeface="宋体" panose="02010600030101010101" pitchFamily="2" charset="-122"/>
                <a:cs typeface="Times New Roman" panose="02020603050405020304" pitchFamily="18" charset="0"/>
              </a:rPr>
              <a:t>2. </a:t>
            </a:r>
            <a:r>
              <a:rPr lang="zh-CN" altLang="en-US" sz="1800" b="1" dirty="0" smtClean="0">
                <a:latin typeface="Times New Roman" panose="02020603050405020304" pitchFamily="18" charset="0"/>
                <a:ea typeface="宋体" panose="02010600030101010101" pitchFamily="2" charset="-122"/>
                <a:cs typeface="Times New Roman" panose="02020603050405020304" pitchFamily="18" charset="0"/>
              </a:rPr>
              <a:t>祁宾祥</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刘树彬 等</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基于</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USB</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接口的多通道准高斯型脉冲信号发生器设计</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 </a:t>
            </a:r>
          </a:p>
          <a:p>
            <a:pPr marL="109537" lvl="0" indent="0">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i="1" dirty="0" smtClean="0">
                <a:latin typeface="Times New Roman" panose="02020603050405020304" pitchFamily="18" charset="0"/>
                <a:ea typeface="宋体" panose="02010600030101010101" pitchFamily="2" charset="-122"/>
                <a:cs typeface="Times New Roman" panose="02020603050405020304" pitchFamily="18" charset="0"/>
              </a:rPr>
              <a:t>第十七届核电子学与核探测技术学术年会</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兰州</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中国</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,2014</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年</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8</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月</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a:t>
            </a:r>
          </a:p>
          <a:p>
            <a:pPr marL="109537" lvl="0" indent="0">
              <a:spcBef>
                <a:spcPts val="1200"/>
              </a:spcBef>
              <a:buNone/>
            </a:pP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3. </a:t>
            </a:r>
            <a:r>
              <a:rPr lang="zh-CN" altLang="en-US" sz="1800" b="1" dirty="0" smtClean="0">
                <a:latin typeface="Times New Roman" panose="02020603050405020304" pitchFamily="18" charset="0"/>
                <a:ea typeface="宋体" panose="02010600030101010101" pitchFamily="2" charset="-122"/>
                <a:cs typeface="Times New Roman" panose="02020603050405020304" pitchFamily="18" charset="0"/>
              </a:rPr>
              <a:t>祁宾祥</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刘树彬 等</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微结构气体探测器位置编码读出研究</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 </a:t>
            </a:r>
          </a:p>
          <a:p>
            <a:pPr marL="109537" lvl="0" indent="0">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i="1" dirty="0" smtClean="0">
                <a:latin typeface="Times New Roman" panose="02020603050405020304" pitchFamily="18" charset="0"/>
                <a:ea typeface="宋体" panose="02010600030101010101" pitchFamily="2" charset="-122"/>
                <a:cs typeface="Times New Roman" panose="02020603050405020304" pitchFamily="18" charset="0"/>
              </a:rPr>
              <a:t>全国第五届微结构气体探测器研讨会</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兰州</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中国</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,2015</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年</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7</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月</a:t>
            </a:r>
            <a:r>
              <a:rPr lang="en-US"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2"/>
          <p:cNvSpPr>
            <a:spLocks noGrp="1"/>
          </p:cNvSpPr>
          <p:nvPr>
            <p:ph type="title"/>
          </p:nvPr>
        </p:nvSpPr>
        <p:spPr>
          <a:xfrm>
            <a:off x="187060" y="150035"/>
            <a:ext cx="8229600" cy="796925"/>
          </a:xfrm>
        </p:spPr>
        <p:txBody>
          <a:bodyPr/>
          <a:lstStyle/>
          <a:p>
            <a:r>
              <a:rPr lang="zh-CN" altLang="en-US" sz="4000" dirty="0" smtClean="0">
                <a:solidFill>
                  <a:schemeClr val="tx1"/>
                </a:solidFill>
                <a:effectLst/>
              </a:rPr>
              <a:t>学术会议报告</a:t>
            </a:r>
            <a:endParaRPr lang="zh-CN" altLang="en-US" sz="4000" dirty="0">
              <a:solidFill>
                <a:schemeClr val="tx1"/>
              </a:solidFill>
              <a:effectLst/>
            </a:endParaRPr>
          </a:p>
        </p:txBody>
      </p:sp>
      <p:sp>
        <p:nvSpPr>
          <p:cNvPr id="6" name="灯片编号占位符 5"/>
          <p:cNvSpPr>
            <a:spLocks noGrp="1"/>
          </p:cNvSpPr>
          <p:nvPr>
            <p:ph type="sldNum" sz="quarter" idx="12"/>
          </p:nvPr>
        </p:nvSpPr>
        <p:spPr/>
        <p:txBody>
          <a:bodyPr/>
          <a:lstStyle/>
          <a:p>
            <a:pPr>
              <a:defRPr/>
            </a:pPr>
            <a:fld id="{ED4EB618-EA93-4EF7-AE4C-E88BE5AF9A13}" type="slidenum">
              <a:rPr lang="zh-CN" altLang="en-US" smtClean="0"/>
              <a:pPr>
                <a:defRPr/>
              </a:pPr>
              <a:t>87</a:t>
            </a:fld>
            <a:endParaRPr lang="zh-CN" altLang="en-US"/>
          </a:p>
        </p:txBody>
      </p:sp>
      <p:sp>
        <p:nvSpPr>
          <p:cNvPr id="7" name="页脚占位符 4"/>
          <p:cNvSpPr>
            <a:spLocks noGrp="1"/>
          </p:cNvSpPr>
          <p:nvPr>
            <p:ph type="ftr" sz="quarter" idx="11"/>
          </p:nvPr>
        </p:nvSpPr>
        <p:spPr>
          <a:xfrm>
            <a:off x="2653423" y="6416902"/>
            <a:ext cx="3228521" cy="365125"/>
          </a:xfrm>
        </p:spPr>
        <p:txBody>
          <a:bodyPr/>
          <a:lstStyle/>
          <a:p>
            <a:pPr>
              <a:defRPr/>
            </a:pPr>
            <a:r>
              <a:rPr lang="zh-CN" altLang="en-US" dirty="0" smtClean="0"/>
              <a:t>中国科学技术大学   核探测与核电子学国家重点实验室</a:t>
            </a:r>
            <a:endParaRPr lang="zh-CN" altLang="en-US" dirty="0"/>
          </a:p>
        </p:txBody>
      </p:sp>
      <p:pic>
        <p:nvPicPr>
          <p:cNvPr id="8" name="图片 3" descr="F:\文章及文献\地面站电子学文章\照片\_DSC01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93" y="3897313"/>
            <a:ext cx="3840162"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4592003" y="3846514"/>
            <a:ext cx="4244975" cy="2605722"/>
            <a:chOff x="4652963" y="3734754"/>
            <a:chExt cx="4244975" cy="2605722"/>
          </a:xfrm>
        </p:grpSpPr>
        <p:pic>
          <p:nvPicPr>
            <p:cNvPr id="10" name="Picture 12" descr="C:\Users\andy\Downloads\屏幕快照 2015-04-22 上午12.57.07.png"/>
            <p:cNvPicPr>
              <a:picLocks noChangeAspect="1" noChangeArrowheads="1"/>
            </p:cNvPicPr>
            <p:nvPr/>
          </p:nvPicPr>
          <p:blipFill rotWithShape="1">
            <a:blip r:embed="rId3">
              <a:extLst>
                <a:ext uri="{28A0092B-C50C-407E-A947-70E740481C1C}">
                  <a14:useLocalDpi xmlns:a14="http://schemas.microsoft.com/office/drawing/2010/main" val="0"/>
                </a:ext>
              </a:extLst>
            </a:blip>
            <a:srcRect t="1" b="43478"/>
            <a:stretch/>
          </p:blipFill>
          <p:spPr bwMode="auto">
            <a:xfrm>
              <a:off x="4652963" y="3734754"/>
              <a:ext cx="4244975" cy="26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3"/>
            <p:cNvSpPr>
              <a:spLocks noChangeArrowheads="1"/>
            </p:cNvSpPr>
            <p:nvPr/>
          </p:nvSpPr>
          <p:spPr bwMode="auto">
            <a:xfrm rot="2125575">
              <a:off x="4973117" y="5251268"/>
              <a:ext cx="2843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zh-CN" sz="1800" b="1" dirty="0" smtClean="0">
                  <a:latin typeface="Arial" pitchFamily="34" charset="0"/>
                  <a:ea typeface="宋体" pitchFamily="2" charset="-122"/>
                </a:rPr>
                <a:t>IEEE NPSS </a:t>
              </a:r>
              <a:r>
                <a:rPr lang="en-US" altLang="zh-CN" sz="1800" b="1" dirty="0">
                  <a:latin typeface="Arial" pitchFamily="34" charset="0"/>
                  <a:ea typeface="宋体" pitchFamily="2" charset="-122"/>
                </a:rPr>
                <a:t>News Article</a:t>
              </a:r>
            </a:p>
          </p:txBody>
        </p:sp>
      </p:grpSp>
    </p:spTree>
    <p:extLst>
      <p:ext uri="{BB962C8B-B14F-4D97-AF65-F5344CB8AC3E}">
        <p14:creationId xmlns:p14="http://schemas.microsoft.com/office/powerpoint/2010/main" val="26697756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ED4EB618-EA93-4EF7-AE4C-E88BE5AF9A13}" type="slidenum">
              <a:rPr lang="zh-CN" altLang="en-US" smtClean="0"/>
              <a:pPr>
                <a:defRPr/>
              </a:pPr>
              <a:t>88</a:t>
            </a:fld>
            <a:endParaRPr lang="zh-CN" altLang="en-US"/>
          </a:p>
        </p:txBody>
      </p:sp>
      <p:sp>
        <p:nvSpPr>
          <p:cNvPr id="7" name="内容占位符 1"/>
          <p:cNvSpPr txBox="1">
            <a:spLocks/>
          </p:cNvSpPr>
          <p:nvPr/>
        </p:nvSpPr>
        <p:spPr bwMode="auto">
          <a:xfrm>
            <a:off x="1721632" y="2473316"/>
            <a:ext cx="6487578" cy="182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Arial" pitchFamily="34" charset="0"/>
                <a:ea typeface="+mn-ea"/>
                <a:cs typeface="Arial" pitchFamily="34" charset="0"/>
              </a:defRPr>
            </a:lvl1pPr>
            <a:lvl2pPr marL="620713" indent="-228600" algn="l" rtl="0" eaLnBrk="0" fontAlgn="base" hangingPunct="0">
              <a:spcBef>
                <a:spcPts val="325"/>
              </a:spcBef>
              <a:spcAft>
                <a:spcPct val="0"/>
              </a:spcAft>
              <a:buClr>
                <a:schemeClr val="accent1"/>
              </a:buClr>
              <a:buSzPct val="70000"/>
              <a:buFont typeface="宋体" pitchFamily="2" charset="-122"/>
              <a:buChar char="◇"/>
              <a:defRPr sz="2300" kern="1200">
                <a:solidFill>
                  <a:schemeClr val="tx1"/>
                </a:solidFill>
                <a:latin typeface="Arial" pitchFamily="34" charset="0"/>
                <a:ea typeface="+mn-ea"/>
                <a:cs typeface="Arial" pitchFamily="34" charset="0"/>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Arial" pitchFamily="34" charset="0"/>
                <a:ea typeface="+mn-ea"/>
                <a:cs typeface="Arial" pitchFamily="34" charset="0"/>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Arial" pitchFamily="34" charset="0"/>
                <a:ea typeface="+mn-ea"/>
                <a:cs typeface="Arial" pitchFamily="34" charset="0"/>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Arial" pitchFamily="34" charset="0"/>
                <a:ea typeface="+mn-ea"/>
                <a:cs typeface="Arial"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buFont typeface="Wingdings 3" panose="05040102010807070707" pitchFamily="18" charset="2"/>
              <a:buNone/>
            </a:pPr>
            <a:r>
              <a:rPr lang="zh-CN" altLang="en-US" sz="13800" dirty="0" smtClean="0">
                <a:solidFill>
                  <a:srgbClr val="000066"/>
                </a:solidFill>
                <a:latin typeface="隶书" panose="02010509060101010101" pitchFamily="49" charset="-122"/>
                <a:ea typeface="隶书" panose="02010509060101010101" pitchFamily="49" charset="-122"/>
              </a:rPr>
              <a:t>谢 谢！</a:t>
            </a:r>
          </a:p>
        </p:txBody>
      </p:sp>
      <p:sp>
        <p:nvSpPr>
          <p:cNvPr id="8" name="页脚占位符 4"/>
          <p:cNvSpPr>
            <a:spLocks noGrp="1"/>
          </p:cNvSpPr>
          <p:nvPr>
            <p:ph type="ftr" sz="quarter" idx="11"/>
          </p:nvPr>
        </p:nvSpPr>
        <p:spPr>
          <a:xfrm>
            <a:off x="2653423" y="6416902"/>
            <a:ext cx="3228521" cy="365125"/>
          </a:xfrm>
        </p:spPr>
        <p:txBody>
          <a:bodyPr/>
          <a:lstStyle/>
          <a:p>
            <a:pPr>
              <a:defRPr/>
            </a:pPr>
            <a:r>
              <a:rPr lang="zh-CN" altLang="en-US" dirty="0" smtClean="0"/>
              <a:t>中国科学技术大学   核探测与核电子学国家重点实验室</a:t>
            </a:r>
            <a:endParaRPr lang="zh-CN" altLang="en-US" dirty="0"/>
          </a:p>
        </p:txBody>
      </p:sp>
    </p:spTree>
    <p:extLst>
      <p:ext uri="{BB962C8B-B14F-4D97-AF65-F5344CB8AC3E}">
        <p14:creationId xmlns:p14="http://schemas.microsoft.com/office/powerpoint/2010/main" val="35568001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28892C2E-4E14-4FDC-9A45-300928024D20}" type="datetime1">
              <a:rPr lang="zh-CN" altLang="en-US" sz="1000" smtClean="0">
                <a:ea typeface="宋体" panose="02010600030101010101" pitchFamily="2" charset="-122"/>
              </a:rPr>
              <a:pPr>
                <a:spcBef>
                  <a:spcPct val="0"/>
                </a:spcBef>
                <a:buClrTx/>
                <a:buSzTx/>
                <a:buFontTx/>
                <a:buNone/>
              </a:pPr>
              <a:t>2015-11-2</a:t>
            </a:fld>
            <a:endParaRPr lang="zh-CN" altLang="en-US" sz="1000" smtClean="0">
              <a:ea typeface="宋体" panose="02010600030101010101" pitchFamily="2" charset="-122"/>
            </a:endParaRPr>
          </a:p>
        </p:txBody>
      </p:sp>
      <p:sp>
        <p:nvSpPr>
          <p:cNvPr id="1946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BE624B63-6B30-4717-A03F-1FEB7695D631}" type="slidenum">
              <a:rPr lang="zh-CN" altLang="en-US" sz="1000" smtClean="0">
                <a:ea typeface="宋体" panose="02010600030101010101" pitchFamily="2" charset="-122"/>
              </a:rPr>
              <a:pPr>
                <a:spcBef>
                  <a:spcPct val="0"/>
                </a:spcBef>
                <a:buClrTx/>
                <a:buSzTx/>
                <a:buFontTx/>
                <a:buNone/>
              </a:pPr>
              <a:t>89</a:t>
            </a:fld>
            <a:endParaRPr lang="zh-CN" altLang="en-US" sz="1000" dirty="0" smtClean="0">
              <a:ea typeface="宋体" panose="02010600030101010101" pitchFamily="2" charset="-122"/>
            </a:endParaRPr>
          </a:p>
        </p:txBody>
      </p:sp>
      <p:sp>
        <p:nvSpPr>
          <p:cNvPr id="9" name="页脚占位符 4"/>
          <p:cNvSpPr>
            <a:spLocks noGrp="1"/>
          </p:cNvSpPr>
          <p:nvPr>
            <p:ph type="ftr" sz="quarter" idx="11"/>
          </p:nvPr>
        </p:nvSpPr>
        <p:spPr>
          <a:xfrm>
            <a:off x="2653423" y="6416902"/>
            <a:ext cx="3228521" cy="365125"/>
          </a:xfrm>
        </p:spPr>
        <p:txBody>
          <a:bodyPr/>
          <a:lstStyle/>
          <a:p>
            <a:pPr>
              <a:defRPr/>
            </a:pPr>
            <a:r>
              <a:rPr lang="zh-CN" altLang="en-US" dirty="0" smtClean="0"/>
              <a:t>中国科学技术大学   核探测与核电子学国家重点实验室</a:t>
            </a:r>
            <a:endParaRPr lang="zh-CN" altLang="en-US" dirty="0"/>
          </a:p>
        </p:txBody>
      </p:sp>
      <p:pic>
        <p:nvPicPr>
          <p:cNvPr id="11" name="图片 10" descr="C:\Users\andy\AppData\Roaming\Tencent\Users\251111564\QQ\WinTemp\RichOle\U$FG`56S`P97M1~%@ZRKF%6.png"/>
          <p:cNvPicPr/>
          <p:nvPr/>
        </p:nvPicPr>
        <p:blipFill rotWithShape="1">
          <a:blip r:embed="rId4">
            <a:extLst>
              <a:ext uri="{28A0092B-C50C-407E-A947-70E740481C1C}">
                <a14:useLocalDpi xmlns:a14="http://schemas.microsoft.com/office/drawing/2010/main" val="0"/>
              </a:ext>
            </a:extLst>
          </a:blip>
          <a:srcRect t="7773" b="5700"/>
          <a:stretch/>
        </p:blipFill>
        <p:spPr bwMode="auto">
          <a:xfrm>
            <a:off x="5114139" y="1468652"/>
            <a:ext cx="2827386" cy="1928813"/>
          </a:xfrm>
          <a:prstGeom prst="rect">
            <a:avLst/>
          </a:prstGeom>
          <a:noFill/>
          <a:ln>
            <a:noFill/>
          </a:ln>
          <a:extLst>
            <a:ext uri="{53640926-AAD7-44D8-BBD7-CCE9431645EC}">
              <a14:shadowObscured xmlns:a14="http://schemas.microsoft.com/office/drawing/2010/main"/>
            </a:ext>
          </a:extLst>
        </p:spPr>
      </p:pic>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对象 3"/>
          <p:cNvGraphicFramePr>
            <a:graphicFrameLocks noChangeAspect="1"/>
          </p:cNvGraphicFramePr>
          <p:nvPr>
            <p:extLst>
              <p:ext uri="{D42A27DB-BD31-4B8C-83A1-F6EECF244321}">
                <p14:modId xmlns:p14="http://schemas.microsoft.com/office/powerpoint/2010/main" val="3716248241"/>
              </p:ext>
            </p:extLst>
          </p:nvPr>
        </p:nvGraphicFramePr>
        <p:xfrm>
          <a:off x="784923" y="3488905"/>
          <a:ext cx="3141662" cy="1920875"/>
        </p:xfrm>
        <a:graphic>
          <a:graphicData uri="http://schemas.openxmlformats.org/presentationml/2006/ole">
            <mc:AlternateContent xmlns:mc="http://schemas.openxmlformats.org/markup-compatibility/2006">
              <mc:Choice xmlns:v="urn:schemas-microsoft-com:vml" Requires="v">
                <p:oleObj spid="_x0000_s86099" name="公式" r:id="rId5" imgW="1739880" imgH="1054080" progId="Equation.3">
                  <p:embed/>
                </p:oleObj>
              </mc:Choice>
              <mc:Fallback>
                <p:oleObj name="公式" r:id="rId5" imgW="1739880" imgH="1054080" progId="Equation.3">
                  <p:embed/>
                  <p:pic>
                    <p:nvPicPr>
                      <p:cNvPr id="0" name=""/>
                      <p:cNvPicPr>
                        <a:picLocks noChangeAspect="1" noChangeArrowheads="1"/>
                      </p:cNvPicPr>
                      <p:nvPr/>
                    </p:nvPicPr>
                    <p:blipFill>
                      <a:blip r:embed="rId6"/>
                      <a:srcRect/>
                      <a:stretch>
                        <a:fillRect/>
                      </a:stretch>
                    </p:blipFill>
                    <p:spPr bwMode="auto">
                      <a:xfrm>
                        <a:off x="784923" y="3488905"/>
                        <a:ext cx="3141662" cy="1920875"/>
                      </a:xfrm>
                      <a:prstGeom prst="rect">
                        <a:avLst/>
                      </a:prstGeom>
                      <a:noFill/>
                    </p:spPr>
                  </p:pic>
                </p:oleObj>
              </mc:Fallback>
            </mc:AlternateContent>
          </a:graphicData>
        </a:graphic>
      </p:graphicFrame>
      <p:pic>
        <p:nvPicPr>
          <p:cNvPr id="13"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0326" y="4028180"/>
            <a:ext cx="2634692" cy="2173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内容占位符 1"/>
          <p:cNvSpPr>
            <a:spLocks noGrp="1"/>
          </p:cNvSpPr>
          <p:nvPr>
            <p:ph idx="1"/>
          </p:nvPr>
        </p:nvSpPr>
        <p:spPr>
          <a:xfrm>
            <a:off x="211491" y="5356860"/>
            <a:ext cx="5151084" cy="1262018"/>
          </a:xfrm>
        </p:spPr>
        <p:txBody>
          <a:bodyPr/>
          <a:lstStyle/>
          <a:p>
            <a:pPr eaLnBrk="1" hangingPunct="1">
              <a:spcBef>
                <a:spcPts val="600"/>
              </a:spcBef>
              <a:spcAft>
                <a:spcPts val="0"/>
              </a:spcAft>
            </a:pPr>
            <a:r>
              <a:rPr lang="zh-CN" altLang="en-US" sz="2000" dirty="0" smtClean="0"/>
              <a:t>信号参数</a:t>
            </a:r>
            <a:endParaRPr lang="en-US" altLang="zh-CN" sz="2000" dirty="0" smtClean="0"/>
          </a:p>
          <a:p>
            <a:pPr marL="109537" indent="0" eaLnBrk="1" hangingPunct="1">
              <a:spcBef>
                <a:spcPts val="600"/>
              </a:spcBef>
              <a:spcAft>
                <a:spcPts val="0"/>
              </a:spcAft>
              <a:buNone/>
            </a:pP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      前沿</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~5ns</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，脉宽</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~100ns</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a:p>
            <a:pPr marL="109537" indent="0" eaLnBrk="1" hangingPunct="1">
              <a:spcBef>
                <a:spcPts val="600"/>
              </a:spcBef>
              <a:spcAft>
                <a:spcPts val="0"/>
              </a:spcAft>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增益为</a:t>
            </a:r>
            <a:r>
              <a:rPr lang="en-US" sz="1800" dirty="0" smtClean="0"/>
              <a:t>10</a:t>
            </a:r>
            <a:r>
              <a:rPr lang="en-US" sz="1800" baseline="30000" dirty="0" smtClean="0"/>
              <a:t>4 </a:t>
            </a:r>
            <a:r>
              <a:rPr lang="zh-CN" altLang="en-US" sz="1800" dirty="0" smtClean="0">
                <a:latin typeface="Times New Roman" panose="02020603050405020304" pitchFamily="18" charset="0"/>
                <a:ea typeface="宋体" panose="02010600030101010101" pitchFamily="2" charset="-122"/>
                <a:cs typeface="Times New Roman" panose="02020603050405020304" pitchFamily="18" charset="0"/>
              </a:rPr>
              <a:t>，电荷量 </a:t>
            </a:r>
            <a:r>
              <a:rPr lang="en-US" sz="1800" dirty="0" smtClean="0"/>
              <a:t>5fC~100fC</a:t>
            </a:r>
            <a:endParaRPr lang="en-US" altLang="zh-CN" sz="18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descr="C:\Users\andy\AppData\Roaming\Tencent\Users\251111564\QQ\WinTemp\RichOle\$@3$_J)RVT9~SA]S37B`Z{A.png"/>
          <p:cNvPicPr/>
          <p:nvPr/>
        </p:nvPicPr>
        <p:blipFill rotWithShape="1">
          <a:blip r:embed="rId8">
            <a:extLst>
              <a:ext uri="{28A0092B-C50C-407E-A947-70E740481C1C}">
                <a14:useLocalDpi xmlns:a14="http://schemas.microsoft.com/office/drawing/2010/main" val="0"/>
              </a:ext>
            </a:extLst>
          </a:blip>
          <a:srcRect b="4000"/>
          <a:stretch/>
        </p:blipFill>
        <p:spPr bwMode="auto">
          <a:xfrm>
            <a:off x="281747" y="1188200"/>
            <a:ext cx="4510047" cy="2198631"/>
          </a:xfrm>
          <a:prstGeom prst="rect">
            <a:avLst/>
          </a:prstGeom>
          <a:noFill/>
          <a:ln>
            <a:noFill/>
          </a:ln>
          <a:extLst>
            <a:ext uri="{53640926-AAD7-44D8-BBD7-CCE9431645EC}">
              <a14:shadowObscured xmlns:a14="http://schemas.microsoft.com/office/drawing/2010/main"/>
            </a:ext>
          </a:extLst>
        </p:spPr>
      </p:pic>
      <p:cxnSp>
        <p:nvCxnSpPr>
          <p:cNvPr id="14" name="直接箭头连接符 13"/>
          <p:cNvCxnSpPr/>
          <p:nvPr/>
        </p:nvCxnSpPr>
        <p:spPr>
          <a:xfrm flipV="1">
            <a:off x="3160684" y="2306297"/>
            <a:ext cx="2935316" cy="654395"/>
          </a:xfrm>
          <a:prstGeom prst="straightConnector1">
            <a:avLst/>
          </a:prstGeom>
          <a:ln w="38100">
            <a:solidFill>
              <a:srgbClr val="0066FF"/>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 name="标题 2"/>
          <p:cNvSpPr txBox="1">
            <a:spLocks/>
          </p:cNvSpPr>
          <p:nvPr/>
        </p:nvSpPr>
        <p:spPr>
          <a:xfrm>
            <a:off x="397828" y="284480"/>
            <a:ext cx="8229600" cy="796925"/>
          </a:xfrm>
          <a:prstGeom prst="rect">
            <a:avLst/>
          </a:prstGeom>
          <a:noFill/>
        </p:spPr>
        <p:txBody>
          <a:bodyPr vert="horz" rtlCol="0" anchor="ctr">
            <a:noAutofit/>
            <a:scene3d>
              <a:camera prst="orthographicFront"/>
              <a:lightRig rig="soft" dir="t"/>
            </a:scene3d>
            <a:sp3d prstMaterial="softEdge">
              <a:bevelT w="25400" h="25400"/>
            </a:sp3d>
          </a:bodyPr>
          <a:lstStyle>
            <a:lvl1pPr algn="l" rtl="0" eaLnBrk="0" fontAlgn="base" hangingPunct="0">
              <a:spcBef>
                <a:spcPct val="0"/>
              </a:spcBef>
              <a:spcAft>
                <a:spcPct val="0"/>
              </a:spcAft>
              <a:defRPr lang="en-US" altLang="en-US" sz="4400" b="1" kern="1200" dirty="0">
                <a:solidFill>
                  <a:srgbClr val="000066"/>
                </a:solidFill>
                <a:effectLst>
                  <a:outerShdw blurRad="31750" dist="25400" dir="5400000" algn="tl" rotWithShape="0">
                    <a:srgbClr val="000000">
                      <a:alpha val="25000"/>
                    </a:srgbClr>
                  </a:outerShdw>
                </a:effectLst>
                <a:latin typeface="Arial" pitchFamily="34" charset="0"/>
                <a:ea typeface="+mn-ea"/>
                <a:cs typeface="Arial" pitchFamily="34" charset="0"/>
              </a:defRPr>
            </a:lvl1pPr>
            <a:lvl2pPr algn="l" rtl="0" eaLnBrk="0" fontAlgn="base" hangingPunct="0">
              <a:spcBef>
                <a:spcPct val="0"/>
              </a:spcBef>
              <a:spcAft>
                <a:spcPct val="0"/>
              </a:spcAft>
              <a:defRPr sz="4400" b="1">
                <a:solidFill>
                  <a:srgbClr val="000066"/>
                </a:solidFill>
                <a:latin typeface="Arial" charset="0"/>
                <a:ea typeface="黑体" pitchFamily="49" charset="-122"/>
                <a:cs typeface="Arial" charset="0"/>
              </a:defRPr>
            </a:lvl2pPr>
            <a:lvl3pPr algn="l" rtl="0" eaLnBrk="0" fontAlgn="base" hangingPunct="0">
              <a:spcBef>
                <a:spcPct val="0"/>
              </a:spcBef>
              <a:spcAft>
                <a:spcPct val="0"/>
              </a:spcAft>
              <a:defRPr sz="4400" b="1">
                <a:solidFill>
                  <a:srgbClr val="000066"/>
                </a:solidFill>
                <a:latin typeface="Arial" charset="0"/>
                <a:ea typeface="黑体" pitchFamily="49" charset="-122"/>
                <a:cs typeface="Arial" charset="0"/>
              </a:defRPr>
            </a:lvl3pPr>
            <a:lvl4pPr algn="l" rtl="0" eaLnBrk="0" fontAlgn="base" hangingPunct="0">
              <a:spcBef>
                <a:spcPct val="0"/>
              </a:spcBef>
              <a:spcAft>
                <a:spcPct val="0"/>
              </a:spcAft>
              <a:defRPr sz="4400" b="1">
                <a:solidFill>
                  <a:srgbClr val="000066"/>
                </a:solidFill>
                <a:latin typeface="Arial" charset="0"/>
                <a:ea typeface="黑体" pitchFamily="49" charset="-122"/>
                <a:cs typeface="Arial" charset="0"/>
              </a:defRPr>
            </a:lvl4pPr>
            <a:lvl5pPr algn="l" rtl="0" eaLnBrk="0" fontAlgn="base" hangingPunct="0">
              <a:spcBef>
                <a:spcPct val="0"/>
              </a:spcBef>
              <a:spcAft>
                <a:spcPct val="0"/>
              </a:spcAft>
              <a:defRPr sz="4400" b="1">
                <a:solidFill>
                  <a:srgbClr val="000066"/>
                </a:solidFill>
                <a:latin typeface="Arial" charset="0"/>
                <a:ea typeface="黑体" pitchFamily="49" charset="-122"/>
                <a:cs typeface="Arial" charset="0"/>
              </a:defRPr>
            </a:lvl5pPr>
            <a:lvl6pPr marL="457200" algn="l" rtl="0" fontAlgn="base">
              <a:spcBef>
                <a:spcPct val="0"/>
              </a:spcBef>
              <a:spcAft>
                <a:spcPct val="0"/>
              </a:spcAft>
              <a:defRPr sz="4400" b="1">
                <a:solidFill>
                  <a:schemeClr val="tx1"/>
                </a:solidFill>
                <a:latin typeface="Lucida Sans Unicode" pitchFamily="34" charset="0"/>
                <a:ea typeface="黑体" pitchFamily="49" charset="-122"/>
              </a:defRPr>
            </a:lvl6pPr>
            <a:lvl7pPr marL="914400" algn="l" rtl="0" fontAlgn="base">
              <a:spcBef>
                <a:spcPct val="0"/>
              </a:spcBef>
              <a:spcAft>
                <a:spcPct val="0"/>
              </a:spcAft>
              <a:defRPr sz="4400" b="1">
                <a:solidFill>
                  <a:schemeClr val="tx1"/>
                </a:solidFill>
                <a:latin typeface="Lucida Sans Unicode" pitchFamily="34" charset="0"/>
                <a:ea typeface="黑体" pitchFamily="49" charset="-122"/>
              </a:defRPr>
            </a:lvl7pPr>
            <a:lvl8pPr marL="1371600" algn="l" rtl="0" fontAlgn="base">
              <a:spcBef>
                <a:spcPct val="0"/>
              </a:spcBef>
              <a:spcAft>
                <a:spcPct val="0"/>
              </a:spcAft>
              <a:defRPr sz="4400" b="1">
                <a:solidFill>
                  <a:schemeClr val="tx1"/>
                </a:solidFill>
                <a:latin typeface="Lucida Sans Unicode" pitchFamily="34" charset="0"/>
                <a:ea typeface="黑体" pitchFamily="49" charset="-122"/>
              </a:defRPr>
            </a:lvl8pPr>
            <a:lvl9pPr marL="1828800" algn="l" rtl="0" fontAlgn="base">
              <a:spcBef>
                <a:spcPct val="0"/>
              </a:spcBef>
              <a:spcAft>
                <a:spcPct val="0"/>
              </a:spcAft>
              <a:defRPr sz="4400" b="1">
                <a:solidFill>
                  <a:schemeClr val="tx1"/>
                </a:solidFill>
                <a:latin typeface="Lucida Sans Unicode" pitchFamily="34" charset="0"/>
                <a:ea typeface="黑体" pitchFamily="49" charset="-122"/>
              </a:defRPr>
            </a:lvl9pPr>
            <a:extLst/>
          </a:lstStyle>
          <a:p>
            <a:r>
              <a:rPr lang="en-US" altLang="zh-CN" dirty="0" smtClean="0"/>
              <a:t>Backup</a:t>
            </a:r>
            <a:endParaRPr lang="en-US" altLang="zh-CN" dirty="0"/>
          </a:p>
        </p:txBody>
      </p:sp>
    </p:spTree>
    <p:extLst>
      <p:ext uri="{BB962C8B-B14F-4D97-AF65-F5344CB8AC3E}">
        <p14:creationId xmlns:p14="http://schemas.microsoft.com/office/powerpoint/2010/main" val="517093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title"/>
          </p:nvPr>
        </p:nvSpPr>
        <p:spPr>
          <a:xfrm>
            <a:off x="193040" y="-82054"/>
            <a:ext cx="8032304" cy="1143000"/>
          </a:xfrm>
        </p:spPr>
        <p:txBody>
          <a:bodyPr/>
          <a:lstStyle/>
          <a:p>
            <a:pPr>
              <a:defRPr/>
            </a:pPr>
            <a:r>
              <a:rPr lang="zh-CN" altLang="en-US" sz="4000" dirty="0">
                <a:solidFill>
                  <a:schemeClr val="tx1"/>
                </a:solidFill>
                <a:effectLst/>
              </a:rPr>
              <a:t>传统读出方法</a:t>
            </a:r>
          </a:p>
        </p:txBody>
      </p:sp>
      <p:sp>
        <p:nvSpPr>
          <p:cNvPr id="11269" name="Rectangle 5"/>
          <p:cNvSpPr>
            <a:spLocks noGrp="1" noChangeArrowheads="1"/>
          </p:cNvSpPr>
          <p:nvPr>
            <p:ph type="body" idx="1"/>
          </p:nvPr>
        </p:nvSpPr>
        <p:spPr>
          <a:xfrm>
            <a:off x="247050" y="1279816"/>
            <a:ext cx="4298950" cy="798368"/>
          </a:xfrm>
        </p:spPr>
        <p:txBody>
          <a:bodyPr/>
          <a:lstStyle/>
          <a:p>
            <a:pPr marL="109537" indent="0" eaLnBrk="1" hangingPunct="1">
              <a:buFont typeface="Wingdings 3" pitchFamily="18" charset="2"/>
              <a:buNone/>
              <a:defRPr/>
            </a:pPr>
            <a:r>
              <a:rPr lang="zh-CN" altLang="en-US" sz="2400" dirty="0" smtClean="0">
                <a:latin typeface="黑体" panose="02010609060101010101" pitchFamily="49" charset="-122"/>
                <a:ea typeface="黑体" panose="02010609060101010101" pitchFamily="49" charset="-122"/>
                <a:sym typeface="Arial" pitchFamily="34" charset="0"/>
              </a:rPr>
              <a:t>直接由平行</a:t>
            </a:r>
            <a:r>
              <a:rPr lang="zh-CN" altLang="en-US" sz="2400" dirty="0">
                <a:latin typeface="黑体" panose="02010609060101010101" pitchFamily="49" charset="-122"/>
                <a:ea typeface="黑体" panose="02010609060101010101" pitchFamily="49" charset="-122"/>
                <a:sym typeface="Arial" pitchFamily="34" charset="0"/>
              </a:rPr>
              <a:t>条</a:t>
            </a:r>
            <a:r>
              <a:rPr lang="zh-CN" altLang="en-US" sz="2400" dirty="0" smtClean="0">
                <a:latin typeface="黑体" panose="02010609060101010101" pitchFamily="49" charset="-122"/>
                <a:ea typeface="黑体" panose="02010609060101010101" pitchFamily="49" charset="-122"/>
                <a:sym typeface="Arial" pitchFamily="34" charset="0"/>
              </a:rPr>
              <a:t>或</a:t>
            </a:r>
            <a:r>
              <a:rPr lang="en-US" altLang="zh-CN" sz="2400" dirty="0" smtClean="0">
                <a:latin typeface="黑体" panose="02010609060101010101" pitchFamily="49" charset="-122"/>
                <a:ea typeface="黑体" panose="02010609060101010101" pitchFamily="49" charset="-122"/>
                <a:sym typeface="Arial" pitchFamily="34" charset="0"/>
              </a:rPr>
              <a:t>pad</a:t>
            </a:r>
            <a:r>
              <a:rPr lang="zh-CN" altLang="en-US" sz="2400" dirty="0" smtClean="0">
                <a:latin typeface="黑体" panose="02010609060101010101" pitchFamily="49" charset="-122"/>
                <a:ea typeface="黑体" panose="02010609060101010101" pitchFamily="49" charset="-122"/>
                <a:sym typeface="Arial" pitchFamily="34" charset="0"/>
              </a:rPr>
              <a:t>阵列</a:t>
            </a:r>
            <a:r>
              <a:rPr lang="zh-CN" altLang="en-US" sz="2400" dirty="0" smtClean="0">
                <a:latin typeface="黑体" panose="02010609060101010101" pitchFamily="49" charset="-122"/>
                <a:ea typeface="黑体" panose="02010609060101010101" pitchFamily="49" charset="-122"/>
              </a:rPr>
              <a:t>读出</a:t>
            </a:r>
            <a:endParaRPr lang="en-US" altLang="zh-CN" sz="2400" dirty="0" smtClean="0">
              <a:latin typeface="黑体" panose="02010609060101010101" pitchFamily="49" charset="-122"/>
              <a:ea typeface="黑体" panose="02010609060101010101" pitchFamily="49" charset="-122"/>
              <a:sym typeface="Arial" pitchFamily="34" charset="0"/>
            </a:endParaRPr>
          </a:p>
        </p:txBody>
      </p:sp>
      <p:pic>
        <p:nvPicPr>
          <p:cNvPr id="1536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05" y="2459909"/>
            <a:ext cx="3580462" cy="298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t="2386" r="1299" b="4526"/>
          <a:stretch>
            <a:fillRect/>
          </a:stretch>
        </p:blipFill>
        <p:spPr bwMode="auto">
          <a:xfrm>
            <a:off x="4234034" y="2426316"/>
            <a:ext cx="4775484"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303181" y="5528091"/>
            <a:ext cx="1210588" cy="338554"/>
          </a:xfrm>
          <a:prstGeom prst="rect">
            <a:avLst/>
          </a:prstGeom>
          <a:noFill/>
        </p:spPr>
        <p:txBody>
          <a:bodyPr wrap="none" rtlCol="0">
            <a:spAutoFit/>
          </a:bodyPr>
          <a:lstStyle/>
          <a:p>
            <a:r>
              <a:rPr lang="zh-CN" altLang="en-US" sz="1600" dirty="0" smtClean="0">
                <a:latin typeface="黑体" panose="02010609060101010101" pitchFamily="49" charset="-122"/>
                <a:ea typeface="黑体" panose="02010609060101010101" pitchFamily="49" charset="-122"/>
                <a:cs typeface="Times New Roman" panose="02020603050405020304" pitchFamily="18" charset="0"/>
              </a:rPr>
              <a:t>平行条读出</a:t>
            </a:r>
            <a:endParaRPr lang="en-US" sz="16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1" name="TextBox 20"/>
          <p:cNvSpPr txBox="1"/>
          <p:nvPr/>
        </p:nvSpPr>
        <p:spPr>
          <a:xfrm>
            <a:off x="5980822" y="5593458"/>
            <a:ext cx="1005403" cy="338554"/>
          </a:xfrm>
          <a:prstGeom prst="rect">
            <a:avLst/>
          </a:prstGeom>
          <a:noFill/>
        </p:spPr>
        <p:txBody>
          <a:bodyPr wrap="none" rtlCol="0">
            <a:spAutoFit/>
          </a:bodyPr>
          <a:lstStyle/>
          <a:p>
            <a:r>
              <a:rPr lang="zh-CN" altLang="en-US" sz="1600" dirty="0" smtClean="0">
                <a:latin typeface="+mn-ea"/>
                <a:ea typeface="+mn-ea"/>
                <a:cs typeface="Times New Roman" panose="02020603050405020304" pitchFamily="18" charset="0"/>
              </a:rPr>
              <a:t>像素读出</a:t>
            </a:r>
            <a:endParaRPr lang="en-US" sz="1600" dirty="0">
              <a:latin typeface="+mn-ea"/>
              <a:ea typeface="+mn-ea"/>
              <a:cs typeface="Times New Roman" panose="02020603050405020304" pitchFamily="18" charset="0"/>
            </a:endParaRPr>
          </a:p>
        </p:txBody>
      </p:sp>
      <p:sp>
        <p:nvSpPr>
          <p:cNvPr id="11"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9</a:t>
            </a:fld>
            <a:endParaRPr lang="zh-CN" altLang="en-US" sz="1000" smtClean="0">
              <a:ea typeface="宋体" panose="02010600030101010101" pitchFamily="2" charset="-122"/>
            </a:endParaRPr>
          </a:p>
        </p:txBody>
      </p:sp>
      <p:sp>
        <p:nvSpPr>
          <p:cNvPr id="12"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761834967"/>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title"/>
          </p:nvPr>
        </p:nvSpPr>
        <p:spPr>
          <a:xfrm>
            <a:off x="177204" y="-18256"/>
            <a:ext cx="8032304" cy="1143000"/>
          </a:xfrm>
        </p:spPr>
        <p:txBody>
          <a:bodyPr/>
          <a:lstStyle/>
          <a:p>
            <a:pPr>
              <a:defRPr/>
            </a:pPr>
            <a:r>
              <a:rPr lang="zh-CN" altLang="en-US" sz="4000" dirty="0">
                <a:solidFill>
                  <a:schemeClr val="tx1"/>
                </a:solidFill>
                <a:effectLst/>
              </a:rPr>
              <a:t>传统读出方法</a:t>
            </a:r>
          </a:p>
        </p:txBody>
      </p:sp>
      <p:sp>
        <p:nvSpPr>
          <p:cNvPr id="2" name="日期占位符 1"/>
          <p:cNvSpPr>
            <a:spLocks noGrp="1"/>
          </p:cNvSpPr>
          <p:nvPr>
            <p:ph type="dt" sz="quarter" idx="10"/>
          </p:nvPr>
        </p:nvSpPr>
        <p:spPr/>
        <p:txBody>
          <a:bodyPr/>
          <a:lstStyle/>
          <a:p>
            <a:pPr>
              <a:defRPr/>
            </a:pPr>
            <a:fld id="{BF0C2A7E-C630-4BA9-9823-35A9BE442E97}" type="datetime1">
              <a:rPr lang="zh-CN" altLang="en-US"/>
              <a:pPr>
                <a:defRPr/>
              </a:pPr>
              <a:t>2015-11-2</a:t>
            </a:fld>
            <a:endParaRPr lang="zh-CN" altLang="en-US"/>
          </a:p>
        </p:txBody>
      </p:sp>
      <p:sp>
        <p:nvSpPr>
          <p:cNvPr id="3" name="页脚占位符 2"/>
          <p:cNvSpPr>
            <a:spLocks noGrp="1"/>
          </p:cNvSpPr>
          <p:nvPr>
            <p:ph type="ftr" sz="quarter" idx="11"/>
          </p:nvPr>
        </p:nvSpPr>
        <p:spPr/>
        <p:txBody>
          <a:bodyPr/>
          <a:lstStyle/>
          <a:p>
            <a:pPr>
              <a:defRPr/>
            </a:pPr>
            <a:r>
              <a:rPr lang="zh-CN" altLang="en-US" dirty="0"/>
              <a:t>中国科学技术大学 核探测与核电子学国家重点实验室</a:t>
            </a:r>
          </a:p>
        </p:txBody>
      </p:sp>
      <p:grpSp>
        <p:nvGrpSpPr>
          <p:cNvPr id="15372" name="组合 3"/>
          <p:cNvGrpSpPr>
            <a:grpSpLocks/>
          </p:cNvGrpSpPr>
          <p:nvPr/>
        </p:nvGrpSpPr>
        <p:grpSpPr bwMode="auto">
          <a:xfrm>
            <a:off x="1053941" y="1564911"/>
            <a:ext cx="6760844" cy="4535804"/>
            <a:chOff x="3598863" y="2784475"/>
            <a:chExt cx="5365750" cy="3740150"/>
          </a:xfrm>
        </p:grpSpPr>
        <p:pic>
          <p:nvPicPr>
            <p:cNvPr id="15373" name="Picture 4" descr="cilect-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863" y="2784475"/>
              <a:ext cx="4275137"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t="25000"/>
            <a:stretch>
              <a:fillRect/>
            </a:stretch>
          </p:blipFill>
          <p:spPr bwMode="auto">
            <a:xfrm>
              <a:off x="7874000" y="3440113"/>
              <a:ext cx="1090613"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2" descr="C:\Users\andy\AppData\Roaming\Tencent\Users\251111564\QQ\WinTemp\RichOle\$}4WQU9[O$$RLH`1I7%1G]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1313" y="4344988"/>
              <a:ext cx="85883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7"/>
            <p:cNvSpPr txBox="1">
              <a:spLocks noChangeArrowheads="1"/>
            </p:cNvSpPr>
            <p:nvPr/>
          </p:nvSpPr>
          <p:spPr bwMode="auto">
            <a:xfrm>
              <a:off x="5537200" y="3716338"/>
              <a:ext cx="1266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t>2 Directions</a:t>
              </a:r>
            </a:p>
          </p:txBody>
        </p:sp>
        <p:sp>
          <p:nvSpPr>
            <p:cNvPr id="15377" name="Text Box 6"/>
            <p:cNvSpPr txBox="1">
              <a:spLocks noChangeArrowheads="1"/>
            </p:cNvSpPr>
            <p:nvPr/>
          </p:nvSpPr>
          <p:spPr bwMode="auto">
            <a:xfrm>
              <a:off x="5537200" y="2997200"/>
              <a:ext cx="1165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t>1 Direction</a:t>
              </a:r>
            </a:p>
          </p:txBody>
        </p:sp>
        <p:sp>
          <p:nvSpPr>
            <p:cNvPr id="15378" name="Text Box 8"/>
            <p:cNvSpPr txBox="1">
              <a:spLocks noChangeArrowheads="1"/>
            </p:cNvSpPr>
            <p:nvPr/>
          </p:nvSpPr>
          <p:spPr bwMode="auto">
            <a:xfrm>
              <a:off x="5537200" y="4581525"/>
              <a:ext cx="1266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t>3 Directions</a:t>
              </a:r>
            </a:p>
          </p:txBody>
        </p:sp>
        <p:sp>
          <p:nvSpPr>
            <p:cNvPr id="15379" name="Text Box 9"/>
            <p:cNvSpPr txBox="1">
              <a:spLocks noChangeArrowheads="1"/>
            </p:cNvSpPr>
            <p:nvPr/>
          </p:nvSpPr>
          <p:spPr bwMode="auto">
            <a:xfrm>
              <a:off x="6192838" y="5651500"/>
              <a:ext cx="627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t>Pixel</a:t>
              </a:r>
            </a:p>
            <a:p>
              <a:pPr eaLnBrk="1" hangingPunct="1"/>
              <a:r>
                <a:rPr lang="en-US" altLang="zh-CN" sz="1600"/>
                <a:t>PAD</a:t>
              </a:r>
            </a:p>
          </p:txBody>
        </p:sp>
        <p:pic>
          <p:nvPicPr>
            <p:cNvPr id="15380" name="Picture 1" descr="C:\Users\andy\AppData\Roaming\Tencent\Users\251111564\QQ\WinTemp\RichOle\N}BK$5RVK{DM3QYI[(_I{%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0688" y="5495925"/>
              <a:ext cx="9239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灯片编号占位符 5"/>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BE624B63-6B30-4717-A03F-1FEB7695D631}" type="slidenum">
              <a:rPr lang="zh-CN" altLang="en-US" sz="1000" smtClean="0">
                <a:ea typeface="宋体" panose="02010600030101010101" pitchFamily="2" charset="-122"/>
              </a:rPr>
              <a:pPr>
                <a:spcBef>
                  <a:spcPct val="0"/>
                </a:spcBef>
                <a:buClrTx/>
                <a:buSzTx/>
                <a:buFontTx/>
                <a:buNone/>
              </a:pPr>
              <a:t>90</a:t>
            </a:fld>
            <a:endParaRPr lang="zh-CN" altLang="en-US" sz="1000" dirty="0" smtClean="0">
              <a:ea typeface="宋体" panose="02010600030101010101" pitchFamily="2" charset="-122"/>
            </a:endParaRPr>
          </a:p>
        </p:txBody>
      </p:sp>
    </p:spTree>
    <p:extLst>
      <p:ext uri="{BB962C8B-B14F-4D97-AF65-F5344CB8AC3E}">
        <p14:creationId xmlns:p14="http://schemas.microsoft.com/office/powerpoint/2010/main" val="1617394823"/>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7030" y="171301"/>
            <a:ext cx="8391306" cy="796925"/>
          </a:xfrm>
        </p:spPr>
        <p:txBody>
          <a:bodyPr/>
          <a:lstStyle/>
          <a:p>
            <a:pPr eaLnBrk="1" hangingPunct="1">
              <a:defRPr/>
            </a:pPr>
            <a:r>
              <a:rPr lang="zh-CN" altLang="en-US" sz="4000" dirty="0" smtClean="0">
                <a:solidFill>
                  <a:schemeClr val="tx1"/>
                </a:solidFill>
                <a:effectLst/>
              </a:rPr>
              <a:t>多条击中解码算法</a:t>
            </a:r>
            <a:endParaRPr lang="zh-CN" sz="4000" dirty="0">
              <a:solidFill>
                <a:schemeClr val="tx1"/>
              </a:solidFill>
              <a:effectLst/>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16" name="TextBox 5"/>
              <p:cNvSpPr txBox="1">
                <a:spLocks noChangeArrowheads="1"/>
              </p:cNvSpPr>
              <p:nvPr/>
            </p:nvSpPr>
            <p:spPr bwMode="auto">
              <a:xfrm>
                <a:off x="247985" y="4045011"/>
                <a:ext cx="8648030" cy="22836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a:spcBef>
                    <a:spcPts val="600"/>
                  </a:spcBef>
                  <a:spcAft>
                    <a:spcPts val="600"/>
                  </a:spcAft>
                  <a:buClrTx/>
                  <a:buSzTx/>
                  <a:buFont typeface="Wingdings" panose="05000000000000000000" pitchFamily="2" charset="2"/>
                  <a:buChar char="Ø"/>
                </a:pPr>
                <a:r>
                  <a:rPr lang="en-US" altLang="zh-CN" sz="2000" dirty="0" smtClean="0">
                    <a:latin typeface="黑体" panose="02010609060101010101" pitchFamily="49" charset="-122"/>
                  </a:rPr>
                  <a:t>t=1</a:t>
                </a:r>
                <a:r>
                  <a:rPr lang="zh-CN" altLang="en-US" sz="2000" dirty="0" smtClean="0">
                    <a:latin typeface="黑体" panose="02010609060101010101" pitchFamily="49" charset="-122"/>
                  </a:rPr>
                  <a:t>时，无法解码。</a:t>
                </a:r>
                <a:endParaRPr lang="en-US" altLang="zh-CN" sz="2000" dirty="0" smtClean="0">
                  <a:latin typeface="黑体" panose="02010609060101010101" pitchFamily="49" charset="-122"/>
                </a:endParaRPr>
              </a:p>
              <a:p>
                <a:pPr lvl="0">
                  <a:spcBef>
                    <a:spcPts val="600"/>
                  </a:spcBef>
                  <a:spcAft>
                    <a:spcPts val="600"/>
                  </a:spcAft>
                  <a:buClrTx/>
                  <a:buSzTx/>
                  <a:buFont typeface="Wingdings" panose="05000000000000000000" pitchFamily="2" charset="2"/>
                  <a:buChar char="Ø"/>
                </a:pPr>
                <a:r>
                  <a:rPr lang="en-US" altLang="zh-CN" sz="2000" dirty="0" smtClean="0">
                    <a:latin typeface="黑体" panose="02010609060101010101" pitchFamily="49" charset="-122"/>
                  </a:rPr>
                  <a:t>t=2</a:t>
                </a:r>
                <a:r>
                  <a:rPr lang="zh-CN" altLang="en-US" sz="2000" dirty="0" smtClean="0">
                    <a:latin typeface="黑体" panose="02010609060101010101" pitchFamily="49" charset="-122"/>
                  </a:rPr>
                  <a:t>时，解码出击中相邻条位置</a:t>
                </a:r>
                <a:r>
                  <a:rPr lang="en-US" sz="2000" dirty="0">
                    <a:latin typeface="黑体" panose="02010609060101010101" pitchFamily="49" charset="-122"/>
                  </a:rPr>
                  <a:t>{</a:t>
                </a:r>
                <a14:m>
                  <m:oMath xmlns:m="http://schemas.openxmlformats.org/officeDocument/2006/math">
                    <m:sSub>
                      <m:sSubPr>
                        <m:ctrlPr>
                          <a:rPr lang="en-US" sz="2000" i="1">
                            <a:latin typeface="Cambria Math"/>
                          </a:rPr>
                        </m:ctrlPr>
                      </m:sSubPr>
                      <m:e>
                        <m:r>
                          <m:rPr>
                            <m:sty m:val="p"/>
                          </m:rPr>
                          <a:rPr lang="en-US" sz="2000">
                            <a:latin typeface="Cambria Math"/>
                          </a:rPr>
                          <m:t>i</m:t>
                        </m:r>
                      </m:e>
                      <m:sub>
                        <m:d>
                          <m:dPr>
                            <m:ctrlPr>
                              <a:rPr lang="en-US" sz="2000" i="1">
                                <a:latin typeface="Cambria Math"/>
                              </a:rPr>
                            </m:ctrlPr>
                          </m:dPr>
                          <m:e>
                            <m:r>
                              <m:rPr>
                                <m:sty m:val="p"/>
                              </m:rPr>
                              <a:rPr lang="en-US" sz="2000">
                                <a:latin typeface="Cambria Math"/>
                              </a:rPr>
                              <m:t>a</m:t>
                            </m:r>
                            <m:r>
                              <a:rPr lang="en-US" sz="2000">
                                <a:latin typeface="Cambria Math"/>
                              </a:rPr>
                              <m:t>1</m:t>
                            </m:r>
                            <m:r>
                              <a:rPr lang="en-US" sz="2000" i="1">
                                <a:latin typeface="Cambria Math"/>
                              </a:rPr>
                              <m:t>,</m:t>
                            </m:r>
                            <m:r>
                              <a:rPr lang="en-US" sz="2000" i="1">
                                <a:latin typeface="Cambria Math"/>
                              </a:rPr>
                              <m:t>𝑎</m:t>
                            </m:r>
                            <m:r>
                              <a:rPr lang="en-US" sz="2000" i="1">
                                <a:latin typeface="Cambria Math"/>
                              </a:rPr>
                              <m:t>2</m:t>
                            </m:r>
                          </m:e>
                        </m:d>
                      </m:sub>
                    </m:sSub>
                  </m:oMath>
                </a14:m>
                <a:r>
                  <a:rPr lang="en-US" sz="2000" dirty="0">
                    <a:latin typeface="黑体" panose="02010609060101010101" pitchFamily="49" charset="-122"/>
                  </a:rPr>
                  <a:t>, </a:t>
                </a:r>
                <a14:m>
                  <m:oMath xmlns:m="http://schemas.openxmlformats.org/officeDocument/2006/math">
                    <m:sSub>
                      <m:sSubPr>
                        <m:ctrlPr>
                          <a:rPr lang="en-US" sz="2000" i="1">
                            <a:latin typeface="Cambria Math"/>
                          </a:rPr>
                        </m:ctrlPr>
                      </m:sSubPr>
                      <m:e>
                        <m:r>
                          <m:rPr>
                            <m:sty m:val="p"/>
                          </m:rPr>
                          <a:rPr lang="en-US" sz="2000">
                            <a:latin typeface="Cambria Math"/>
                          </a:rPr>
                          <m:t>i</m:t>
                        </m:r>
                      </m:e>
                      <m:sub>
                        <m:d>
                          <m:dPr>
                            <m:ctrlPr>
                              <a:rPr lang="en-US" sz="2000" i="1">
                                <a:latin typeface="Cambria Math"/>
                              </a:rPr>
                            </m:ctrlPr>
                          </m:dPr>
                          <m:e>
                            <m:r>
                              <m:rPr>
                                <m:sty m:val="p"/>
                              </m:rPr>
                              <a:rPr lang="en-US" sz="2000">
                                <a:latin typeface="Cambria Math"/>
                              </a:rPr>
                              <m:t>a</m:t>
                            </m:r>
                            <m:r>
                              <a:rPr lang="en-US" sz="2000">
                                <a:latin typeface="Cambria Math"/>
                              </a:rPr>
                              <m:t>1</m:t>
                            </m:r>
                            <m:r>
                              <a:rPr lang="en-US" sz="2000" i="1">
                                <a:latin typeface="Cambria Math"/>
                              </a:rPr>
                              <m:t>,</m:t>
                            </m:r>
                            <m:r>
                              <a:rPr lang="en-US" sz="2000" i="1">
                                <a:latin typeface="Cambria Math"/>
                              </a:rPr>
                              <m:t>𝑎</m:t>
                            </m:r>
                            <m:r>
                              <a:rPr lang="en-US" sz="2000" i="1">
                                <a:latin typeface="Cambria Math"/>
                              </a:rPr>
                              <m:t>2</m:t>
                            </m:r>
                          </m:e>
                        </m:d>
                      </m:sub>
                    </m:sSub>
                    <m:r>
                      <a:rPr lang="en-US" sz="2000" i="1">
                        <a:latin typeface="Cambria Math"/>
                      </a:rPr>
                      <m:t>+</m:t>
                    </m:r>
                    <m:r>
                      <a:rPr lang="en-US" sz="2000">
                        <a:latin typeface="Cambria Math"/>
                      </a:rPr>
                      <m:t>1</m:t>
                    </m:r>
                  </m:oMath>
                </a14:m>
                <a:r>
                  <a:rPr lang="en-US" sz="2000" dirty="0" smtClean="0">
                    <a:latin typeface="黑体" panose="02010609060101010101" pitchFamily="49" charset="-122"/>
                  </a:rPr>
                  <a:t>}</a:t>
                </a:r>
                <a:endParaRPr lang="en-US" altLang="zh-CN" sz="2000" dirty="0">
                  <a:latin typeface="黑体" panose="02010609060101010101" pitchFamily="49" charset="-122"/>
                </a:endParaRPr>
              </a:p>
              <a:p>
                <a:pPr>
                  <a:spcBef>
                    <a:spcPts val="600"/>
                  </a:spcBef>
                  <a:spcAft>
                    <a:spcPts val="600"/>
                  </a:spcAft>
                  <a:buClrTx/>
                  <a:buSzTx/>
                  <a:buFont typeface="Wingdings" panose="05000000000000000000" pitchFamily="2" charset="2"/>
                  <a:buChar char="Ø"/>
                </a:pPr>
                <a:r>
                  <a:rPr lang="en-US" altLang="zh-CN" sz="2000" dirty="0" smtClean="0">
                    <a:latin typeface="黑体" panose="02010609060101010101" pitchFamily="49" charset="-122"/>
                  </a:rPr>
                  <a:t>t&gt;=3</a:t>
                </a:r>
                <a:r>
                  <a:rPr lang="zh-CN" altLang="en-US" sz="2000" dirty="0" smtClean="0">
                    <a:latin typeface="黑体" panose="02010609060101010101" pitchFamily="49" charset="-122"/>
                  </a:rPr>
                  <a:t>时，根据各通道编号的奇偶性和连续性，复原编码排列，确定起始位置，依此相邻多条为击中范围。</a:t>
                </a:r>
                <a:endParaRPr lang="en-US" altLang="zh-CN" sz="2000" dirty="0" smtClean="0">
                  <a:latin typeface="黑体" panose="02010609060101010101" pitchFamily="49" charset="-122"/>
                </a:endParaRPr>
              </a:p>
              <a:p>
                <a:pPr marL="0" indent="0">
                  <a:spcBef>
                    <a:spcPct val="0"/>
                  </a:spcBef>
                  <a:buClrTx/>
                  <a:buSzTx/>
                  <a:buNone/>
                </a:pPr>
                <a:r>
                  <a:rPr lang="en-US" altLang="zh-CN" sz="1800" dirty="0" smtClean="0">
                    <a:latin typeface="宋体" panose="02010600030101010101" pitchFamily="2" charset="-122"/>
                    <a:ea typeface="宋体" panose="02010600030101010101" pitchFamily="2" charset="-122"/>
                  </a:rPr>
                  <a:t>        </a:t>
                </a:r>
                <a:endParaRPr lang="en-US" altLang="zh-CN" sz="1800" dirty="0">
                  <a:latin typeface="黑体" panose="02010609060101010101" pitchFamily="49" charset="-122"/>
                  <a:cs typeface="Times New Roman" panose="02020603050405020304" pitchFamily="18" charset="0"/>
                </a:endParaRPr>
              </a:p>
              <a:p>
                <a:pPr>
                  <a:spcBef>
                    <a:spcPct val="0"/>
                  </a:spcBef>
                  <a:buClrTx/>
                  <a:buSzTx/>
                  <a:buFont typeface="Wingdings" panose="05000000000000000000" pitchFamily="2" charset="2"/>
                  <a:buChar char="q"/>
                </a:pPr>
                <a:r>
                  <a:rPr lang="zh-CN" altLang="en-US" sz="1800" dirty="0" smtClean="0">
                    <a:latin typeface="黑体" panose="02010609060101010101" pitchFamily="49" charset="-122"/>
                    <a:cs typeface="Times New Roman" panose="02020603050405020304" pitchFamily="18" charset="0"/>
                  </a:rPr>
                  <a:t>可通过最大信号位置和电荷重心法，减小不确定度，提高位置分辨率</a:t>
                </a:r>
                <a:endParaRPr lang="en-US" altLang="zh-CN" sz="1800" dirty="0" smtClean="0">
                  <a:latin typeface="黑体" panose="02010609060101010101" pitchFamily="49" charset="-122"/>
                  <a:cs typeface="Times New Roman" panose="02020603050405020304" pitchFamily="18" charset="0"/>
                </a:endParaRPr>
              </a:p>
            </p:txBody>
          </p:sp>
        </mc:Choice>
        <mc:Fallback xmlns="">
          <p:sp>
            <p:nvSpPr>
              <p:cNvPr id="16" name="TextBox 5"/>
              <p:cNvSpPr txBox="1">
                <a:spLocks noRot="1" noChangeAspect="1" noMove="1" noResize="1" noEditPoints="1" noAdjustHandles="1" noChangeArrowheads="1" noChangeShapeType="1" noTextEdit="1"/>
              </p:cNvSpPr>
              <p:nvPr/>
            </p:nvSpPr>
            <p:spPr bwMode="auto">
              <a:xfrm>
                <a:off x="247985" y="4045011"/>
                <a:ext cx="8648030" cy="2283638"/>
              </a:xfrm>
              <a:prstGeom prst="rect">
                <a:avLst/>
              </a:prstGeom>
              <a:blipFill rotWithShape="1">
                <a:blip r:embed="rId4"/>
                <a:stretch>
                  <a:fillRect l="-635" t="-1337" b="-34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2953110980"/>
              </p:ext>
            </p:extLst>
          </p:nvPr>
        </p:nvGraphicFramePr>
        <p:xfrm>
          <a:off x="258145" y="1243013"/>
          <a:ext cx="8310563" cy="2741612"/>
        </p:xfrm>
        <a:graphic>
          <a:graphicData uri="http://schemas.openxmlformats.org/presentationml/2006/ole">
            <mc:AlternateContent xmlns:mc="http://schemas.openxmlformats.org/markup-compatibility/2006">
              <mc:Choice xmlns:v="urn:schemas-microsoft-com:vml" Requires="v">
                <p:oleObj spid="_x0000_s141359" name="Visio" r:id="rId5" imgW="5707182" imgH="1875261" progId="Visio.Drawing.11">
                  <p:embed/>
                </p:oleObj>
              </mc:Choice>
              <mc:Fallback>
                <p:oleObj name="Visio" r:id="rId5" imgW="5707182" imgH="187526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145" y="1243013"/>
                        <a:ext cx="8310563"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灯片编号占位符 3"/>
          <p:cNvSpPr>
            <a:spLocks noGrp="1"/>
          </p:cNvSpPr>
          <p:nvPr>
            <p:ph type="sldNum"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spcBef>
                <a:spcPct val="0"/>
              </a:spcBef>
              <a:buClrTx/>
              <a:buSzTx/>
              <a:buFontTx/>
              <a:buNone/>
            </a:pPr>
            <a:fld id="{DD0BF2E3-425D-4CE9-9C2F-16E7B633B3E4}" type="slidenum">
              <a:rPr lang="zh-CN" altLang="en-US" sz="1000" smtClean="0">
                <a:ea typeface="宋体" panose="02010600030101010101" pitchFamily="2" charset="-122"/>
              </a:rPr>
              <a:pPr>
                <a:spcBef>
                  <a:spcPct val="0"/>
                </a:spcBef>
                <a:buClrTx/>
                <a:buSzTx/>
                <a:buFontTx/>
                <a:buNone/>
              </a:pPr>
              <a:t>91</a:t>
            </a:fld>
            <a:endParaRPr lang="zh-CN" altLang="en-US" sz="1000" smtClean="0">
              <a:ea typeface="宋体" panose="02010600030101010101" pitchFamily="2" charset="-122"/>
            </a:endParaRPr>
          </a:p>
        </p:txBody>
      </p:sp>
      <p:sp>
        <p:nvSpPr>
          <p:cNvPr id="11" name="页脚占位符 4"/>
          <p:cNvSpPr>
            <a:spLocks noGrp="1"/>
          </p:cNvSpPr>
          <p:nvPr>
            <p:ph type="ftr" sz="quarter" idx="11"/>
          </p:nvPr>
        </p:nvSpPr>
        <p:spPr bwMode="auto">
          <a:xfrm>
            <a:off x="2653423" y="6416902"/>
            <a:ext cx="32285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spcBef>
                <a:spcPts val="400"/>
              </a:spcBef>
              <a:buClr>
                <a:schemeClr val="accent1"/>
              </a:buClr>
              <a:buSzPct val="68000"/>
              <a:buFont typeface="Wingdings 3" panose="05040102010807070707" pitchFamily="18" charset="2"/>
              <a:buChar char=""/>
              <a:defRPr sz="27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a:buNone/>
              <a:defRPr/>
            </a:pPr>
            <a:r>
              <a:rPr lang="zh-CN" altLang="en-US" sz="1000" dirty="0"/>
              <a:t>中国科学技术大学   核探测与核电子学国家重点实验室</a:t>
            </a:r>
          </a:p>
        </p:txBody>
      </p:sp>
    </p:spTree>
    <p:extLst>
      <p:ext uri="{BB962C8B-B14F-4D97-AF65-F5344CB8AC3E}">
        <p14:creationId xmlns:p14="http://schemas.microsoft.com/office/powerpoint/2010/main" val="37752111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8144" y="-27384"/>
            <a:ext cx="8362950" cy="1143000"/>
          </a:xfrm>
        </p:spPr>
        <p:txBody>
          <a:bodyPr/>
          <a:lstStyle/>
          <a:p>
            <a:pPr>
              <a:defRPr/>
            </a:pPr>
            <a:r>
              <a:rPr lang="zh-CN" altLang="en-US" sz="4000" b="0" dirty="0">
                <a:solidFill>
                  <a:schemeClr val="tx1"/>
                </a:solidFill>
                <a:effectLst/>
              </a:rPr>
              <a:t>多条击中解码</a:t>
            </a:r>
          </a:p>
        </p:txBody>
      </p:sp>
      <p:sp>
        <p:nvSpPr>
          <p:cNvPr id="37891" name="灯片编号占位符 4"/>
          <p:cNvSpPr>
            <a:spLocks noGrp="1"/>
          </p:cNvSpPr>
          <p:nvPr>
            <p:ph type="sldNum" sz="quarter" idx="12"/>
          </p:nvPr>
        </p:nvSpPr>
        <p:spPr bwMode="auto">
          <a:xfrm>
            <a:off x="8532813" y="6376988"/>
            <a:ext cx="481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fontAlgn="base">
              <a:spcBef>
                <a:spcPct val="0"/>
              </a:spcBef>
              <a:spcAft>
                <a:spcPct val="0"/>
              </a:spcAft>
              <a:buClrTx/>
              <a:buSzTx/>
              <a:buFontTx/>
              <a:buNone/>
            </a:pPr>
            <a:fld id="{1753F465-A908-4CD1-B02C-3E052F6A8CD7}" type="slidenum">
              <a:rPr lang="en-US" altLang="zh-CN" sz="1000" smtClean="0">
                <a:latin typeface="黑体" pitchFamily="49" charset="-122"/>
              </a:rPr>
              <a:pPr eaLnBrk="1" fontAlgn="base">
                <a:spcBef>
                  <a:spcPct val="0"/>
                </a:spcBef>
                <a:spcAft>
                  <a:spcPct val="0"/>
                </a:spcAft>
                <a:buClrTx/>
                <a:buSzTx/>
                <a:buFontTx/>
                <a:buNone/>
              </a:pPr>
              <a:t>92</a:t>
            </a:fld>
            <a:endParaRPr lang="en-US" altLang="zh-CN" sz="1000" dirty="0" smtClean="0">
              <a:latin typeface="黑体" pitchFamily="49" charset="-122"/>
            </a:endParaRPr>
          </a:p>
        </p:txBody>
      </p:sp>
      <p:sp>
        <p:nvSpPr>
          <p:cNvPr id="11" name="页脚占位符 4"/>
          <p:cNvSpPr>
            <a:spLocks noGrp="1"/>
          </p:cNvSpPr>
          <p:nvPr>
            <p:ph type="ftr" sz="quarter" idx="11"/>
          </p:nvPr>
        </p:nvSpPr>
        <p:spPr>
          <a:xfrm>
            <a:off x="3563938" y="6483350"/>
            <a:ext cx="3167062" cy="365125"/>
          </a:xfrm>
        </p:spPr>
        <p:txBody>
          <a:bodyPr/>
          <a:lstStyle/>
          <a:p>
            <a:pPr>
              <a:defRPr/>
            </a:pPr>
            <a:r>
              <a:rPr lang="zh-CN" altLang="en-US" dirty="0"/>
              <a:t>中国科学技术大学 核探测与核电子学国家重点实验室</a:t>
            </a:r>
          </a:p>
        </p:txBody>
      </p:sp>
      <p:pic>
        <p:nvPicPr>
          <p:cNvPr id="91138" name="Picture 2"/>
          <p:cNvPicPr>
            <a:picLocks noChangeAspect="1" noChangeArrowheads="1"/>
          </p:cNvPicPr>
          <p:nvPr/>
        </p:nvPicPr>
        <p:blipFill>
          <a:blip r:embed="rId3"/>
          <a:srcRect/>
          <a:stretch>
            <a:fillRect/>
          </a:stretch>
        </p:blipFill>
        <p:spPr bwMode="auto">
          <a:xfrm>
            <a:off x="338322" y="1246240"/>
            <a:ext cx="5424526" cy="521318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895" name="TextBox 3"/>
          <p:cNvSpPr txBox="1">
            <a:spLocks noChangeArrowheads="1"/>
          </p:cNvSpPr>
          <p:nvPr/>
        </p:nvSpPr>
        <p:spPr bwMode="auto">
          <a:xfrm>
            <a:off x="1666875" y="2555875"/>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800">
                <a:latin typeface="Arial" pitchFamily="34" charset="0"/>
                <a:ea typeface="宋体" pitchFamily="2" charset="-122"/>
              </a:rPr>
              <a:t>1</a:t>
            </a:r>
          </a:p>
        </p:txBody>
      </p:sp>
      <p:sp>
        <p:nvSpPr>
          <p:cNvPr id="37896" name="TextBox 15"/>
          <p:cNvSpPr txBox="1">
            <a:spLocks noChangeArrowheads="1"/>
          </p:cNvSpPr>
          <p:nvPr/>
        </p:nvSpPr>
        <p:spPr bwMode="auto">
          <a:xfrm>
            <a:off x="1619250" y="508476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800">
                <a:latin typeface="Arial" pitchFamily="34" charset="0"/>
                <a:ea typeface="宋体" pitchFamily="2" charset="-122"/>
              </a:rPr>
              <a:t>3</a:t>
            </a:r>
          </a:p>
        </p:txBody>
      </p:sp>
      <p:sp>
        <p:nvSpPr>
          <p:cNvPr id="37897" name="TextBox 16"/>
          <p:cNvSpPr txBox="1">
            <a:spLocks noChangeArrowheads="1"/>
          </p:cNvSpPr>
          <p:nvPr/>
        </p:nvSpPr>
        <p:spPr bwMode="auto">
          <a:xfrm>
            <a:off x="4356100" y="508476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800">
                <a:latin typeface="Arial" pitchFamily="34" charset="0"/>
                <a:ea typeface="宋体" pitchFamily="2" charset="-122"/>
              </a:rPr>
              <a:t>4</a:t>
            </a:r>
          </a:p>
        </p:txBody>
      </p:sp>
      <p:sp>
        <p:nvSpPr>
          <p:cNvPr id="37898" name="TextBox 17"/>
          <p:cNvSpPr txBox="1">
            <a:spLocks noChangeArrowheads="1"/>
          </p:cNvSpPr>
          <p:nvPr/>
        </p:nvSpPr>
        <p:spPr bwMode="auto">
          <a:xfrm>
            <a:off x="4259263" y="249237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en-US" altLang="en-US" sz="1800">
                <a:latin typeface="Arial" pitchFamily="34" charset="0"/>
                <a:ea typeface="宋体" pitchFamily="2" charset="-122"/>
              </a:rPr>
              <a:t>2</a:t>
            </a:r>
          </a:p>
        </p:txBody>
      </p:sp>
      <p:sp>
        <p:nvSpPr>
          <p:cNvPr id="37899" name="TextBox 4"/>
          <p:cNvSpPr txBox="1">
            <a:spLocks noChangeArrowheads="1"/>
          </p:cNvSpPr>
          <p:nvPr/>
        </p:nvSpPr>
        <p:spPr bwMode="auto">
          <a:xfrm>
            <a:off x="6227763" y="1704975"/>
            <a:ext cx="2454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a:latin typeface="Arial" pitchFamily="34" charset="0"/>
                <a:ea typeface="宋体" pitchFamily="2" charset="-122"/>
              </a:rPr>
              <a:t>图</a:t>
            </a:r>
            <a:r>
              <a:rPr lang="en-US" altLang="zh-CN" sz="1800">
                <a:latin typeface="Arial" pitchFamily="34" charset="0"/>
                <a:ea typeface="宋体" pitchFamily="2" charset="-122"/>
              </a:rPr>
              <a:t>1</a:t>
            </a:r>
            <a:r>
              <a:rPr lang="zh-CN" altLang="en-US" sz="1800">
                <a:latin typeface="Arial" pitchFamily="34" charset="0"/>
                <a:ea typeface="宋体" pitchFamily="2" charset="-122"/>
              </a:rPr>
              <a:t>： 考虑</a:t>
            </a:r>
            <a:r>
              <a:rPr lang="en-US" altLang="zh-CN" sz="1800">
                <a:latin typeface="Arial" pitchFamily="34" charset="0"/>
                <a:ea typeface="宋体" pitchFamily="2" charset="-122"/>
              </a:rPr>
              <a:t>2-10</a:t>
            </a:r>
            <a:r>
              <a:rPr lang="zh-CN" altLang="en-US" sz="1800">
                <a:latin typeface="Arial" pitchFamily="34" charset="0"/>
                <a:ea typeface="宋体" pitchFamily="2" charset="-122"/>
              </a:rPr>
              <a:t>条击中</a:t>
            </a:r>
            <a:endParaRPr lang="en-US" altLang="en-US" sz="1800">
              <a:latin typeface="Arial" pitchFamily="34" charset="0"/>
              <a:ea typeface="宋体" pitchFamily="2" charset="-122"/>
            </a:endParaRPr>
          </a:p>
        </p:txBody>
      </p:sp>
      <p:sp>
        <p:nvSpPr>
          <p:cNvPr id="37900" name="TextBox 18"/>
          <p:cNvSpPr txBox="1">
            <a:spLocks noChangeArrowheads="1"/>
          </p:cNvSpPr>
          <p:nvPr/>
        </p:nvSpPr>
        <p:spPr bwMode="auto">
          <a:xfrm>
            <a:off x="6227763" y="2266950"/>
            <a:ext cx="235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a:latin typeface="Arial" pitchFamily="34" charset="0"/>
                <a:ea typeface="宋体" pitchFamily="2" charset="-122"/>
              </a:rPr>
              <a:t>图</a:t>
            </a:r>
            <a:r>
              <a:rPr lang="en-US" altLang="zh-CN" sz="1800">
                <a:latin typeface="Arial" pitchFamily="34" charset="0"/>
                <a:ea typeface="宋体" pitchFamily="2" charset="-122"/>
              </a:rPr>
              <a:t>2</a:t>
            </a:r>
            <a:r>
              <a:rPr lang="zh-CN" altLang="en-US" sz="1800">
                <a:latin typeface="Arial" pitchFamily="34" charset="0"/>
                <a:ea typeface="宋体" pitchFamily="2" charset="-122"/>
              </a:rPr>
              <a:t>： 只考虑</a:t>
            </a:r>
            <a:r>
              <a:rPr lang="en-US" altLang="zh-CN" sz="1800">
                <a:latin typeface="Arial" pitchFamily="34" charset="0"/>
                <a:ea typeface="宋体" pitchFamily="2" charset="-122"/>
              </a:rPr>
              <a:t>2</a:t>
            </a:r>
            <a:r>
              <a:rPr lang="zh-CN" altLang="en-US" sz="1800">
                <a:latin typeface="Arial" pitchFamily="34" charset="0"/>
                <a:ea typeface="宋体" pitchFamily="2" charset="-122"/>
              </a:rPr>
              <a:t>条击中</a:t>
            </a:r>
            <a:endParaRPr lang="en-US" altLang="en-US" sz="1800">
              <a:latin typeface="Arial" pitchFamily="34" charset="0"/>
              <a:ea typeface="宋体" pitchFamily="2" charset="-122"/>
            </a:endParaRPr>
          </a:p>
        </p:txBody>
      </p:sp>
      <p:sp>
        <p:nvSpPr>
          <p:cNvPr id="37901" name="TextBox 19"/>
          <p:cNvSpPr txBox="1">
            <a:spLocks noChangeArrowheads="1"/>
          </p:cNvSpPr>
          <p:nvPr/>
        </p:nvSpPr>
        <p:spPr bwMode="auto">
          <a:xfrm>
            <a:off x="6253163" y="2740025"/>
            <a:ext cx="2351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a:latin typeface="Arial" pitchFamily="34" charset="0"/>
                <a:ea typeface="宋体" pitchFamily="2" charset="-122"/>
              </a:rPr>
              <a:t>图</a:t>
            </a:r>
            <a:r>
              <a:rPr lang="en-US" altLang="zh-CN" sz="1800">
                <a:latin typeface="Arial" pitchFamily="34" charset="0"/>
                <a:ea typeface="宋体" pitchFamily="2" charset="-122"/>
              </a:rPr>
              <a:t>3</a:t>
            </a:r>
            <a:r>
              <a:rPr lang="zh-CN" altLang="en-US" sz="1800">
                <a:latin typeface="Arial" pitchFamily="34" charset="0"/>
                <a:ea typeface="宋体" pitchFamily="2" charset="-122"/>
              </a:rPr>
              <a:t>： 只考虑</a:t>
            </a:r>
            <a:r>
              <a:rPr lang="en-US" altLang="zh-CN" sz="1800">
                <a:latin typeface="Arial" pitchFamily="34" charset="0"/>
                <a:ea typeface="宋体" pitchFamily="2" charset="-122"/>
              </a:rPr>
              <a:t>3</a:t>
            </a:r>
            <a:r>
              <a:rPr lang="zh-CN" altLang="en-US" sz="1800">
                <a:latin typeface="Arial" pitchFamily="34" charset="0"/>
                <a:ea typeface="宋体" pitchFamily="2" charset="-122"/>
              </a:rPr>
              <a:t>条击中</a:t>
            </a:r>
            <a:endParaRPr lang="en-US" altLang="en-US" sz="1800">
              <a:latin typeface="Arial" pitchFamily="34" charset="0"/>
              <a:ea typeface="宋体" pitchFamily="2" charset="-122"/>
            </a:endParaRPr>
          </a:p>
        </p:txBody>
      </p:sp>
      <p:sp>
        <p:nvSpPr>
          <p:cNvPr id="37902" name="TextBox 20"/>
          <p:cNvSpPr txBox="1">
            <a:spLocks noChangeArrowheads="1"/>
          </p:cNvSpPr>
          <p:nvPr/>
        </p:nvSpPr>
        <p:spPr bwMode="auto">
          <a:xfrm>
            <a:off x="6300788" y="3284538"/>
            <a:ext cx="2505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Tx/>
              <a:buNone/>
            </a:pPr>
            <a:r>
              <a:rPr lang="zh-CN" altLang="en-US" sz="1800">
                <a:latin typeface="Arial" pitchFamily="34" charset="0"/>
                <a:ea typeface="宋体" pitchFamily="2" charset="-122"/>
              </a:rPr>
              <a:t>图</a:t>
            </a:r>
            <a:r>
              <a:rPr lang="en-US" altLang="zh-CN" sz="1800">
                <a:latin typeface="Arial" pitchFamily="34" charset="0"/>
                <a:ea typeface="宋体" pitchFamily="2" charset="-122"/>
              </a:rPr>
              <a:t>4</a:t>
            </a:r>
            <a:r>
              <a:rPr lang="zh-CN" altLang="en-US" sz="1800">
                <a:latin typeface="Arial" pitchFamily="34" charset="0"/>
                <a:ea typeface="宋体" pitchFamily="2" charset="-122"/>
              </a:rPr>
              <a:t>： 考虑</a:t>
            </a:r>
            <a:r>
              <a:rPr lang="en-US" altLang="zh-CN" sz="1800">
                <a:latin typeface="Arial" pitchFamily="34" charset="0"/>
                <a:ea typeface="宋体" pitchFamily="2" charset="-122"/>
              </a:rPr>
              <a:t>k&gt;=4</a:t>
            </a:r>
            <a:r>
              <a:rPr lang="zh-CN" altLang="en-US" sz="1800">
                <a:latin typeface="Arial" pitchFamily="34" charset="0"/>
                <a:ea typeface="宋体" pitchFamily="2" charset="-122"/>
              </a:rPr>
              <a:t>条击中</a:t>
            </a:r>
            <a:endParaRPr lang="en-US" altLang="zh-CN" sz="1800">
              <a:latin typeface="Arial" pitchFamily="34" charset="0"/>
              <a:ea typeface="宋体" pitchFamily="2" charset="-122"/>
            </a:endParaRPr>
          </a:p>
          <a:p>
            <a:pPr eaLnBrk="1" hangingPunct="1">
              <a:spcBef>
                <a:spcPct val="0"/>
              </a:spcBef>
              <a:buClrTx/>
              <a:buSzTx/>
              <a:buFontTx/>
              <a:buNone/>
            </a:pPr>
            <a:endParaRPr lang="en-US" altLang="en-US" sz="1800">
              <a:latin typeface="Arial" pitchFamily="34" charset="0"/>
              <a:ea typeface="宋体" pitchFamily="2" charset="-122"/>
            </a:endParaRPr>
          </a:p>
          <a:p>
            <a:pPr eaLnBrk="1" hangingPunct="1">
              <a:spcBef>
                <a:spcPct val="0"/>
              </a:spcBef>
              <a:buClrTx/>
              <a:buSzTx/>
              <a:buFontTx/>
              <a:buNone/>
            </a:pPr>
            <a:endParaRPr lang="en-US" altLang="en-US" sz="1800">
              <a:latin typeface="Arial" pitchFamily="34" charset="0"/>
              <a:ea typeface="宋体" pitchFamily="2" charset="-122"/>
            </a:endParaRPr>
          </a:p>
        </p:txBody>
      </p:sp>
      <p:sp>
        <p:nvSpPr>
          <p:cNvPr id="37903" name="矩形 11"/>
          <p:cNvSpPr>
            <a:spLocks noChangeArrowheads="1"/>
          </p:cNvSpPr>
          <p:nvPr/>
        </p:nvSpPr>
        <p:spPr bwMode="auto">
          <a:xfrm>
            <a:off x="6011863" y="4206875"/>
            <a:ext cx="317341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ea typeface="黑体" pitchFamily="49" charset="-122"/>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ea typeface="黑体" pitchFamily="49" charset="-122"/>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ea typeface="黑体" pitchFamily="49" charset="-122"/>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ea typeface="黑体" pitchFamily="49" charset="-122"/>
              </a:defRPr>
            </a:lvl4pPr>
            <a:lvl5pPr marL="2057400" indent="-228600" eaLnBrk="0" hangingPunct="0">
              <a:spcBef>
                <a:spcPts val="350"/>
              </a:spcBef>
              <a:buClr>
                <a:schemeClr val="accent2"/>
              </a:buClr>
              <a:buFont typeface="Wingdings 2" pitchFamily="18" charset="2"/>
              <a:buChar char=""/>
              <a:defRPr sz="2000">
                <a:solidFill>
                  <a:schemeClr val="tx1"/>
                </a:solidFill>
                <a:latin typeface="Lucida Sans Unicode" pitchFamily="34" charset="0"/>
                <a:ea typeface="黑体" pitchFamily="49" charset="-122"/>
              </a:defRPr>
            </a:lvl5pPr>
            <a:lvl6pPr marL="25146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6pPr>
            <a:lvl7pPr marL="29718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7pPr>
            <a:lvl8pPr marL="34290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8pPr>
            <a:lvl9pPr marL="3886200" indent="-228600" eaLnBrk="0" fontAlgn="base" hangingPunct="0">
              <a:spcBef>
                <a:spcPts val="350"/>
              </a:spcBef>
              <a:spcAft>
                <a:spcPct val="0"/>
              </a:spcAft>
              <a:buClr>
                <a:schemeClr val="accent2"/>
              </a:buClr>
              <a:buFont typeface="Wingdings 2" pitchFamily="18" charset="2"/>
              <a:buChar char=""/>
              <a:defRPr sz="2000">
                <a:solidFill>
                  <a:schemeClr val="tx1"/>
                </a:solidFill>
                <a:latin typeface="Lucida Sans Unicode" pitchFamily="34" charset="0"/>
                <a:ea typeface="黑体" pitchFamily="49" charset="-122"/>
              </a:defRPr>
            </a:lvl9pPr>
          </a:lstStyle>
          <a:p>
            <a:pPr eaLnBrk="1" hangingPunct="1">
              <a:spcBef>
                <a:spcPct val="0"/>
              </a:spcBef>
              <a:buClrTx/>
              <a:buSzTx/>
              <a:buFont typeface="Wingdings" pitchFamily="2" charset="2"/>
              <a:buChar char="§"/>
            </a:pPr>
            <a:r>
              <a:rPr lang="en-US" altLang="zh-CN" sz="1800" dirty="0">
                <a:latin typeface="黑体" pitchFamily="49" charset="-122"/>
              </a:rPr>
              <a:t>2</a:t>
            </a:r>
            <a:r>
              <a:rPr lang="zh-CN" altLang="en-US" sz="1800" dirty="0">
                <a:latin typeface="黑体" pitchFamily="49" charset="-122"/>
              </a:rPr>
              <a:t>条出现少数伍解码，这与编码方式与数字读出</a:t>
            </a:r>
            <a:r>
              <a:rPr lang="zh-CN" altLang="en-US" sz="1800" dirty="0" smtClean="0">
                <a:latin typeface="黑体" pitchFamily="49" charset="-122"/>
              </a:rPr>
              <a:t>有关</a:t>
            </a:r>
            <a:endParaRPr lang="en-US" altLang="zh-CN" sz="1800" dirty="0" smtClean="0">
              <a:latin typeface="黑体" pitchFamily="49" charset="-122"/>
            </a:endParaRPr>
          </a:p>
          <a:p>
            <a:pPr eaLnBrk="1" hangingPunct="1">
              <a:spcBef>
                <a:spcPct val="0"/>
              </a:spcBef>
              <a:buClrTx/>
              <a:buSzTx/>
              <a:buFont typeface="Wingdings" pitchFamily="2" charset="2"/>
              <a:buChar char="§"/>
            </a:pPr>
            <a:endParaRPr lang="en-US" altLang="zh-CN" sz="1800" dirty="0">
              <a:latin typeface="黑体" pitchFamily="49" charset="-122"/>
            </a:endParaRPr>
          </a:p>
          <a:p>
            <a:pPr eaLnBrk="1" hangingPunct="1">
              <a:spcBef>
                <a:spcPct val="0"/>
              </a:spcBef>
              <a:buClrTx/>
              <a:buSzTx/>
              <a:buFont typeface="Wingdings" pitchFamily="2" charset="2"/>
              <a:buChar char="§"/>
            </a:pPr>
            <a:r>
              <a:rPr lang="en-US" altLang="zh-CN" sz="1800" dirty="0">
                <a:latin typeface="黑体" pitchFamily="49" charset="-122"/>
              </a:rPr>
              <a:t>3</a:t>
            </a:r>
            <a:r>
              <a:rPr lang="zh-CN" altLang="en-US" sz="1800" dirty="0">
                <a:latin typeface="黑体" pitchFamily="49" charset="-122"/>
              </a:rPr>
              <a:t>条解码效率最高</a:t>
            </a:r>
            <a:endParaRPr lang="en-US" altLang="zh-CN" sz="1800" dirty="0">
              <a:latin typeface="黑体" pitchFamily="49" charset="-122"/>
            </a:endParaRPr>
          </a:p>
          <a:p>
            <a:pPr eaLnBrk="1" hangingPunct="1">
              <a:spcBef>
                <a:spcPct val="0"/>
              </a:spcBef>
              <a:buClrTx/>
              <a:buSzTx/>
              <a:buFont typeface="Wingdings" pitchFamily="2" charset="2"/>
              <a:buChar char="§"/>
            </a:pPr>
            <a:endParaRPr lang="en-US" altLang="zh-CN" sz="1800" dirty="0">
              <a:latin typeface="黑体" pitchFamily="49" charset="-122"/>
            </a:endParaRPr>
          </a:p>
          <a:p>
            <a:pPr eaLnBrk="1" hangingPunct="1">
              <a:spcBef>
                <a:spcPct val="0"/>
              </a:spcBef>
              <a:buClrTx/>
              <a:buSzTx/>
              <a:buFont typeface="Wingdings" pitchFamily="2" charset="2"/>
              <a:buChar char="§"/>
            </a:pPr>
            <a:r>
              <a:rPr lang="zh-CN" altLang="en-US" sz="1800" dirty="0">
                <a:latin typeface="黑体" pitchFamily="49" charset="-122"/>
              </a:rPr>
              <a:t>解码采用图</a:t>
            </a:r>
            <a:r>
              <a:rPr lang="en-US" altLang="zh-CN" sz="1800" dirty="0">
                <a:latin typeface="黑体" pitchFamily="49" charset="-122"/>
              </a:rPr>
              <a:t>1</a:t>
            </a:r>
            <a:r>
              <a:rPr lang="zh-CN" altLang="en-US" sz="1800" dirty="0">
                <a:latin typeface="黑体" pitchFamily="49" charset="-122"/>
              </a:rPr>
              <a:t>方式拟合，考虑所有</a:t>
            </a:r>
            <a:r>
              <a:rPr lang="en-US" altLang="zh-CN" sz="1800" dirty="0">
                <a:latin typeface="黑体" pitchFamily="49" charset="-122"/>
              </a:rPr>
              <a:t>K&gt;=2</a:t>
            </a:r>
            <a:r>
              <a:rPr lang="zh-CN" altLang="en-US" sz="1800" dirty="0">
                <a:latin typeface="黑体" pitchFamily="49" charset="-122"/>
              </a:rPr>
              <a:t>事例。</a:t>
            </a:r>
            <a:endParaRPr lang="en-US" altLang="zh-CN" sz="1800" dirty="0">
              <a:latin typeface="黑体" pitchFamily="49" charset="-122"/>
            </a:endParaRPr>
          </a:p>
          <a:p>
            <a:pPr eaLnBrk="1" hangingPunct="1">
              <a:spcBef>
                <a:spcPct val="0"/>
              </a:spcBef>
              <a:buClrTx/>
              <a:buSzTx/>
              <a:buFont typeface="Wingdings" pitchFamily="2" charset="2"/>
              <a:buChar char="§"/>
            </a:pPr>
            <a:endParaRPr lang="en-US" altLang="zh-CN" sz="1800" dirty="0">
              <a:latin typeface="黑体" pitchFamily="49" charset="-122"/>
            </a:endParaRPr>
          </a:p>
        </p:txBody>
      </p:sp>
    </p:spTree>
    <p:extLst>
      <p:ext uri="{BB962C8B-B14F-4D97-AF65-F5344CB8AC3E}">
        <p14:creationId xmlns:p14="http://schemas.microsoft.com/office/powerpoint/2010/main" val="20443802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25328</TotalTime>
  <Words>9373</Words>
  <Application>Microsoft Office PowerPoint</Application>
  <PresentationFormat>全屏显示(4:3)</PresentationFormat>
  <Paragraphs>1592</Paragraphs>
  <Slides>92</Slides>
  <Notes>87</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92</vt:i4>
      </vt:variant>
    </vt:vector>
  </HeadingPairs>
  <TitlesOfParts>
    <vt:vector size="96" baseType="lpstr">
      <vt:lpstr>聚合</vt:lpstr>
      <vt:lpstr>Visio</vt:lpstr>
      <vt:lpstr>Graph</vt:lpstr>
      <vt:lpstr>公式</vt:lpstr>
      <vt:lpstr>微结构气体探测器位置编码 读出方法研究</vt:lpstr>
      <vt:lpstr>报告内容</vt:lpstr>
      <vt:lpstr>报告内容</vt:lpstr>
      <vt:lpstr>微结构气体探测器介绍</vt:lpstr>
      <vt:lpstr>MPGD广泛应用</vt:lpstr>
      <vt:lpstr>大面积</vt:lpstr>
      <vt:lpstr>大量电子学通道</vt:lpstr>
      <vt:lpstr>MPGD读出信号特点</vt:lpstr>
      <vt:lpstr>传统读出方法</vt:lpstr>
      <vt:lpstr>面临的挑战</vt:lpstr>
      <vt:lpstr>降低电子学通道数的方法探索</vt:lpstr>
      <vt:lpstr>延迟线读出法</vt:lpstr>
      <vt:lpstr>阻性插值读出法</vt:lpstr>
      <vt:lpstr>开关电容阵列读出法 / CMOS读出法</vt:lpstr>
      <vt:lpstr>报告内容</vt:lpstr>
      <vt:lpstr>编码概念的利用</vt:lpstr>
      <vt:lpstr>位置编码读出方法</vt:lpstr>
      <vt:lpstr>感应编码读出原理及设计</vt:lpstr>
      <vt:lpstr>PowerPoint 演示文稿</vt:lpstr>
      <vt:lpstr>PowerPoint 演示文稿</vt:lpstr>
      <vt:lpstr>PowerPoint 演示文稿</vt:lpstr>
      <vt:lpstr>PowerPoint 演示文稿</vt:lpstr>
      <vt:lpstr>PowerPoint 演示文稿</vt:lpstr>
      <vt:lpstr>PowerPoint 演示文稿</vt:lpstr>
      <vt:lpstr>感应编码读出仿真测试</vt:lpstr>
      <vt:lpstr>感应编码读出可行性验证测试</vt:lpstr>
      <vt:lpstr>模拟击中测试</vt:lpstr>
      <vt:lpstr>分组感应编码读出</vt:lpstr>
      <vt:lpstr>分组感应编码读出</vt:lpstr>
      <vt:lpstr>PowerPoint 演示文稿</vt:lpstr>
      <vt:lpstr>PowerPoint 演示文稿</vt:lpstr>
      <vt:lpstr>电荷重心法</vt:lpstr>
      <vt:lpstr>二维感应编码读出</vt:lpstr>
      <vt:lpstr>PowerPoint 演示文稿</vt:lpstr>
      <vt:lpstr>二维感应读出的仿真测试</vt:lpstr>
      <vt:lpstr>感应编码小结</vt:lpstr>
      <vt:lpstr>直接编码读出原理及设计</vt:lpstr>
      <vt:lpstr>PowerPoint 演示文稿</vt:lpstr>
      <vt:lpstr>PowerPoint 演示文稿</vt:lpstr>
      <vt:lpstr>PowerPoint 演示文稿</vt:lpstr>
      <vt:lpstr>PowerPoint 演示文稿</vt:lpstr>
      <vt:lpstr>PowerPoint 演示文稿</vt:lpstr>
      <vt:lpstr>多条击中解码算法</vt:lpstr>
      <vt:lpstr>中心法&amp;电荷重心法</vt:lpstr>
      <vt:lpstr>PowerPoint 演示文稿</vt:lpstr>
      <vt:lpstr>编码表</vt:lpstr>
      <vt:lpstr>二维直接编码读出</vt:lpstr>
      <vt:lpstr>PowerPoint 演示文稿</vt:lpstr>
      <vt:lpstr>PowerPoint 演示文稿</vt:lpstr>
      <vt:lpstr>直接编码小结</vt:lpstr>
      <vt:lpstr>位置编码读出电子学节省度</vt:lpstr>
      <vt:lpstr>位置编码读出电子学</vt:lpstr>
      <vt:lpstr>位置编码读出电子学需求</vt:lpstr>
      <vt:lpstr>位置编码读出电子学</vt:lpstr>
      <vt:lpstr>几个主要ASIC芯片</vt:lpstr>
      <vt:lpstr>VATA160读出电子学系统</vt:lpstr>
      <vt:lpstr>GASTONE读出电子学系统</vt:lpstr>
      <vt:lpstr>报告内容</vt:lpstr>
      <vt:lpstr>X射线验证测试</vt:lpstr>
      <vt:lpstr>测试需求</vt:lpstr>
      <vt:lpstr>测试方案</vt:lpstr>
      <vt:lpstr>测试现场</vt:lpstr>
      <vt:lpstr>测试条件</vt:lpstr>
      <vt:lpstr>一维感应编码X射线验证测试</vt:lpstr>
      <vt:lpstr>固定位置单个事例验证</vt:lpstr>
      <vt:lpstr>固定位置分辨率测试</vt:lpstr>
      <vt:lpstr>电荷重心法</vt:lpstr>
      <vt:lpstr>位置扫描测试</vt:lpstr>
      <vt:lpstr>直接编码X射线验证测试</vt:lpstr>
      <vt:lpstr>一维直接编码测试：VA读出</vt:lpstr>
      <vt:lpstr>固定位置分辨率测试：VA读出</vt:lpstr>
      <vt:lpstr>位置扫描测试</vt:lpstr>
      <vt:lpstr>一维直接编码测试：Gastone读出</vt:lpstr>
      <vt:lpstr>位置扫描测试: Gastone数字</vt:lpstr>
      <vt:lpstr>PowerPoint 演示文稿</vt:lpstr>
      <vt:lpstr>PowerPoint 演示文稿</vt:lpstr>
      <vt:lpstr>PowerPoint 演示文稿</vt:lpstr>
      <vt:lpstr>PowerPoint 演示文稿</vt:lpstr>
      <vt:lpstr>PowerPoint 演示文稿</vt:lpstr>
      <vt:lpstr>PowerPoint 演示文稿</vt:lpstr>
      <vt:lpstr>测试小结</vt:lpstr>
      <vt:lpstr>报告内容</vt:lpstr>
      <vt:lpstr>总 结</vt:lpstr>
      <vt:lpstr>论文创新点</vt:lpstr>
      <vt:lpstr>展 望</vt:lpstr>
      <vt:lpstr>已发表的主要论文</vt:lpstr>
      <vt:lpstr>学术会议报告</vt:lpstr>
      <vt:lpstr>PowerPoint 演示文稿</vt:lpstr>
      <vt:lpstr>PowerPoint 演示文稿</vt:lpstr>
      <vt:lpstr>传统读出方法</vt:lpstr>
      <vt:lpstr>多条击中解码算法</vt:lpstr>
      <vt:lpstr>多条击中解码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zlei</dc:creator>
  <cp:lastModifiedBy>andy</cp:lastModifiedBy>
  <cp:revision>734</cp:revision>
  <cp:lastPrinted>2015-10-30T00:33:24Z</cp:lastPrinted>
  <dcterms:created xsi:type="dcterms:W3CDTF">2013-07-08T07:33:31Z</dcterms:created>
  <dcterms:modified xsi:type="dcterms:W3CDTF">2015-11-02T09:20:02Z</dcterms:modified>
</cp:coreProperties>
</file>